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handoutMasterIdLst>
    <p:handoutMasterId r:id="rId29"/>
  </p:handoutMasterIdLst>
  <p:sldIdLst>
    <p:sldId id="299" r:id="rId2"/>
    <p:sldId id="300" r:id="rId3"/>
    <p:sldId id="302" r:id="rId4"/>
    <p:sldId id="303" r:id="rId5"/>
    <p:sldId id="304" r:id="rId6"/>
    <p:sldId id="305" r:id="rId7"/>
    <p:sldId id="306" r:id="rId8"/>
    <p:sldId id="307" r:id="rId9"/>
    <p:sldId id="262" r:id="rId10"/>
    <p:sldId id="273" r:id="rId11"/>
    <p:sldId id="275" r:id="rId12"/>
    <p:sldId id="276" r:id="rId13"/>
    <p:sldId id="288" r:id="rId14"/>
    <p:sldId id="289" r:id="rId15"/>
    <p:sldId id="290" r:id="rId16"/>
    <p:sldId id="291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2" r:id="rId25"/>
    <p:sldId id="293" r:id="rId26"/>
    <p:sldId id="294" r:id="rId27"/>
    <p:sldId id="295" r:id="rId28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E878-92E0-4376-9274-14976EBA6E10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45E3-BF29-4FF7-BB59-1D6A906DD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70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4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4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87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7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1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731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035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14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5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6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35CD78-8331-46BD-B4B2-DB2C745A8129}" type="datetimeFigureOut">
              <a:rPr lang="cs-CZ" smtClean="0"/>
              <a:t>11.11.2018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57D256-F392-475B-BACA-AA14B63A4FE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47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l1.cuni.cz/course/view.php?id=64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8722" y="3579812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Literatura pro děti s </a:t>
            </a:r>
            <a:r>
              <a:rPr lang="pt-BR" b="1" dirty="0" smtClean="0"/>
              <a:t>didaktikou</a:t>
            </a:r>
            <a:r>
              <a:rPr lang="pt-BR" b="1" dirty="0"/>
              <a:t/>
            </a:r>
            <a:br>
              <a:rPr lang="pt-BR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/>
              <a:t>PB.MS/2.S1 </a:t>
            </a:r>
            <a:r>
              <a:rPr lang="pt-BR" b="1" dirty="0" smtClean="0"/>
              <a:t>OPB01L120A</a:t>
            </a:r>
            <a:endParaRPr lang="cs-CZ" b="1" dirty="0" smtClean="0"/>
          </a:p>
          <a:p>
            <a:r>
              <a:rPr lang="cs-CZ" b="1" dirty="0" smtClean="0"/>
              <a:t>PhDr. Veronika </a:t>
            </a:r>
            <a:r>
              <a:rPr lang="cs-CZ" b="1" dirty="0" err="1" smtClean="0"/>
              <a:t>Laufková</a:t>
            </a:r>
            <a:r>
              <a:rPr lang="cs-CZ" b="1" dirty="0" smtClean="0"/>
              <a:t>, Ph.D.</a:t>
            </a:r>
          </a:p>
          <a:p>
            <a:r>
              <a:rPr lang="cs-CZ" b="1" dirty="0" smtClean="0"/>
              <a:t>Veronika.Laufkova@pedf.cuni.cz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27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znáte pohádky a příběhy?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„Soutěž“ (dvojice, trojice)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24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4473" y="812591"/>
            <a:ext cx="10390909" cy="1080938"/>
          </a:xfrm>
        </p:spPr>
        <p:txBody>
          <a:bodyPr>
            <a:normAutofit fontScale="90000"/>
          </a:bodyPr>
          <a:lstStyle/>
          <a:p>
            <a:r>
              <a:rPr lang="cs-CZ" dirty="0"/>
              <a:t>Hledáme pohádky ve výtvarném díle – T. </a:t>
            </a:r>
            <a:r>
              <a:rPr lang="cs-CZ" dirty="0" err="1"/>
              <a:t>Říčanová</a:t>
            </a:r>
            <a:r>
              <a:rPr lang="cs-CZ" dirty="0"/>
              <a:t> – Obrazy světa </a:t>
            </a:r>
            <a:r>
              <a:rPr lang="cs-CZ" dirty="0" smtClean="0"/>
              <a:t>– Tvorové a věci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40" y="1369880"/>
            <a:ext cx="8831459" cy="5488120"/>
          </a:xfrm>
        </p:spPr>
      </p:pic>
    </p:spTree>
    <p:extLst>
      <p:ext uri="{BB962C8B-B14F-4D97-AF65-F5344CB8AC3E}">
        <p14:creationId xmlns:p14="http://schemas.microsoft.com/office/powerpoint/2010/main" val="1666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855" y="226755"/>
            <a:ext cx="8903854" cy="10809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Hledáme pohádky ve výtvarném díle – T. </a:t>
            </a:r>
            <a:r>
              <a:rPr lang="cs-CZ" dirty="0" err="1" smtClean="0"/>
              <a:t>Říčanová</a:t>
            </a:r>
            <a:r>
              <a:rPr lang="cs-CZ" dirty="0" smtClean="0"/>
              <a:t> – Obrazy světa - LES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55" y="1413165"/>
            <a:ext cx="8400604" cy="5444836"/>
          </a:xfrm>
        </p:spPr>
      </p:pic>
    </p:spTree>
    <p:extLst>
      <p:ext uri="{BB962C8B-B14F-4D97-AF65-F5344CB8AC3E}">
        <p14:creationId xmlns:p14="http://schemas.microsoft.com/office/powerpoint/2010/main" val="34636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„Popletené pohádky“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5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Lada – Nezbedné pohádky (pohádky naruby)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37" y="1424562"/>
            <a:ext cx="3792354" cy="532260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16800" y="1902690"/>
            <a:ext cx="39531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O statečné princezně: královská dcera Máňa zachraňuje Honzu z pekla</a:t>
            </a:r>
          </a:p>
          <a:p>
            <a:endParaRPr lang="cs-CZ" sz="2200" dirty="0" smtClean="0"/>
          </a:p>
          <a:p>
            <a:r>
              <a:rPr lang="cs-CZ" sz="2200" dirty="0" smtClean="0"/>
              <a:t>O Popelákovi: </a:t>
            </a:r>
          </a:p>
          <a:p>
            <a:r>
              <a:rPr lang="cs-CZ" sz="2200" dirty="0" smtClean="0"/>
              <a:t>bohatá vdova má tři syny a ten nejmladší se u ní nemá zrovna nejlépe </a:t>
            </a:r>
          </a:p>
          <a:p>
            <a:endParaRPr lang="cs-CZ" sz="2200" dirty="0"/>
          </a:p>
          <a:p>
            <a:r>
              <a:rPr lang="cs-CZ" sz="2200" dirty="0" smtClean="0"/>
              <a:t>...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8744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782" y="3621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 VLKOVI SE SKLERÓZOU A JINÉ POHÁDKY - Stanislava </a:t>
            </a:r>
            <a:r>
              <a:rPr lang="cs-CZ" b="1" dirty="0" err="1" smtClean="0"/>
              <a:t>Reschová</a:t>
            </a:r>
            <a:r>
              <a:rPr lang="cs-CZ" b="1" dirty="0" smtClean="0"/>
              <a:t> (Mladá fronta)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181" y="1927225"/>
            <a:ext cx="4334164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navazuje na Josefa Ladu a Aloise Mikulku</a:t>
            </a:r>
          </a:p>
          <a:p>
            <a:r>
              <a:rPr lang="cs-CZ" dirty="0" smtClean="0"/>
              <a:t>Aktualizace, tj. jedna z malých hrdinek prohání raketou apod.</a:t>
            </a:r>
          </a:p>
          <a:p>
            <a:r>
              <a:rPr lang="cs-CZ" dirty="0" smtClean="0"/>
              <a:t>Jazyková komika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94" y="1165668"/>
            <a:ext cx="4043906" cy="54429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45" y="1807454"/>
            <a:ext cx="3615317" cy="45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0451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/>
              <a:t>Ivona Březinová – Teta to plete</a:t>
            </a:r>
            <a:br>
              <a:rPr lang="cs-CZ" b="1" dirty="0" smtClean="0"/>
            </a:br>
            <a:r>
              <a:rPr lang="cs-CZ" b="1" dirty="0" smtClean="0"/>
              <a:t> Ivona Březinová  - Teta to zase plete</a:t>
            </a:r>
            <a:endParaRPr lang="cs-CZ" b="1" dirty="0"/>
          </a:p>
        </p:txBody>
      </p:sp>
      <p:pic>
        <p:nvPicPr>
          <p:cNvPr id="72707" name="Obrázek 4" descr="140180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206112"/>
            <a:ext cx="3786188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2" descr="http://didakticke-hracky.cz/9614-thickbox_default/teta-to-plete-vona-brezinova-albat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836712"/>
            <a:ext cx="6984776" cy="1080120"/>
          </a:xfrm>
        </p:spPr>
        <p:txBody>
          <a:bodyPr/>
          <a:lstStyle/>
          <a:p>
            <a:pPr algn="ctr">
              <a:defRPr/>
            </a:pPr>
            <a:r>
              <a:rPr lang="cs-CZ" b="1" dirty="0" smtClean="0"/>
              <a:t>Intertextovost</a:t>
            </a:r>
            <a:endParaRPr lang="cs-CZ" b="1" dirty="0"/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1016000" y="2060848"/>
            <a:ext cx="9652001" cy="4797152"/>
          </a:xfrm>
        </p:spPr>
        <p:txBody>
          <a:bodyPr/>
          <a:lstStyle/>
          <a:p>
            <a:r>
              <a:rPr lang="cs-CZ" sz="2800" dirty="0"/>
              <a:t>Schopnost textů vztahovat se k jiným textům, absorbovat je a transformovat</a:t>
            </a:r>
          </a:p>
          <a:p>
            <a:endParaRPr lang="cs-CZ" sz="2800" dirty="0"/>
          </a:p>
          <a:p>
            <a:r>
              <a:rPr lang="cs-CZ" sz="2800" dirty="0"/>
              <a:t>Př. </a:t>
            </a:r>
            <a:r>
              <a:rPr lang="cs-CZ" sz="2800" i="1" dirty="0"/>
              <a:t>V pohádce o Šípkové Růžence probudí mladý princ spící království. Probudí princ v letech, který si sám rád pospí, spící české voliče? (MFD 15. 5. 2009) /kníže Schwarzenberg/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330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Intertextovost a reklama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2204864"/>
            <a:ext cx="8712968" cy="4247388"/>
          </a:xfrm>
        </p:spPr>
        <p:txBody>
          <a:bodyPr>
            <a:normAutofit/>
          </a:bodyPr>
          <a:lstStyle/>
          <a:p>
            <a:r>
              <a:rPr lang="cs-CZ" sz="2600" dirty="0"/>
              <a:t>Často využívána v prostředí reklamy</a:t>
            </a:r>
          </a:p>
          <a:p>
            <a:endParaRPr lang="cs-CZ" sz="2600" dirty="0"/>
          </a:p>
          <a:p>
            <a:pPr algn="ctr">
              <a:buFont typeface="Wingdings 2" pitchFamily="18" charset="2"/>
              <a:buNone/>
            </a:pPr>
            <a:r>
              <a:rPr lang="cs-CZ" sz="2600" i="1" dirty="0"/>
              <a:t>Máj, Preparát pro muže. S námi budete zažívat jaro každý pozdní večer!</a:t>
            </a:r>
          </a:p>
          <a:p>
            <a:pPr algn="ctr">
              <a:buFont typeface="Wingdings 2" pitchFamily="18" charset="2"/>
              <a:buNone/>
            </a:pPr>
            <a:r>
              <a:rPr lang="cs-CZ" sz="2600" i="1" dirty="0"/>
              <a:t>Seznamovací agentura Romeo a Julie. Seznámíme vás, jak to dopadne, je na vás.</a:t>
            </a:r>
          </a:p>
          <a:p>
            <a:pPr algn="ctr">
              <a:buFont typeface="Wingdings 2" pitchFamily="18" charset="2"/>
              <a:buNone/>
            </a:pPr>
            <a:r>
              <a:rPr lang="cs-CZ" sz="2600" i="1" dirty="0"/>
              <a:t>Cestovní agentura Alenka v říši divů. Nevšední zážitky ve všedním světě!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7730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AKTIVITA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8673" name="Zástupný symbol pro obsah 1"/>
          <p:cNvSpPr>
            <a:spLocks noGrp="1"/>
          </p:cNvSpPr>
          <p:nvPr>
            <p:ph idx="1"/>
          </p:nvPr>
        </p:nvSpPr>
        <p:spPr>
          <a:xfrm>
            <a:off x="1097279" y="2022835"/>
            <a:ext cx="9228975" cy="4332488"/>
          </a:xfrm>
        </p:spPr>
        <p:txBody>
          <a:bodyPr/>
          <a:lstStyle/>
          <a:p>
            <a:r>
              <a:rPr lang="cs-CZ" sz="3200" dirty="0"/>
              <a:t>Rozdělte se do skupin po 3-4</a:t>
            </a:r>
          </a:p>
          <a:p>
            <a:r>
              <a:rPr lang="cs-CZ" sz="3200" dirty="0"/>
              <a:t>Vymyslete reklamní slogan, v němž využijete titulu knihy (nejlépe pro děti)</a:t>
            </a:r>
          </a:p>
          <a:p>
            <a:r>
              <a:rPr lang="cs-CZ" sz="3200" dirty="0"/>
              <a:t>Vytvořte plakát, ilustrujte, vystřihujte z časopisů, …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87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Název kurzu: </a:t>
            </a:r>
            <a:r>
              <a:rPr lang="cs-CZ" altLang="cs-CZ" dirty="0" smtClean="0"/>
              <a:t>Literatura pro děti s didaktikou</a:t>
            </a:r>
          </a:p>
          <a:p>
            <a:r>
              <a:rPr lang="cs-CZ" altLang="cs-CZ" dirty="0">
                <a:hlinkClick r:id="rId2"/>
              </a:rPr>
              <a:t>https://</a:t>
            </a:r>
            <a:r>
              <a:rPr lang="cs-CZ" altLang="cs-CZ" dirty="0" smtClean="0">
                <a:hlinkClick r:id="rId2"/>
              </a:rPr>
              <a:t>dl1.cuni.cz/course/view.php?id=6447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Klíč k zápisu: Čtenářství</a:t>
            </a:r>
          </a:p>
          <a:p>
            <a:endParaRPr lang="cs-CZ" altLang="cs-CZ" dirty="0"/>
          </a:p>
          <a:p>
            <a:r>
              <a:rPr lang="cs-CZ" altLang="cs-CZ" dirty="0"/>
              <a:t>Všechny materiály ze seminářů, seznam inspirativních knih apod.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7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8477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dirty="0" smtClean="0"/>
              <a:t>Jedná se o intertextovost? </a:t>
            </a:r>
            <a:endParaRPr lang="cs-CZ" dirty="0"/>
          </a:p>
        </p:txBody>
      </p:sp>
      <p:pic>
        <p:nvPicPr>
          <p:cNvPr id="30722" name="Picture 2" descr="C:\Users\Veronika\Desktop\KČL\ZS 2014-2015\Přípravy na hodinu - VL\3. Metafory a intertextovost\Intertextovost\DSCN90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694" y="730979"/>
            <a:ext cx="4471403" cy="5960046"/>
          </a:xfrm>
        </p:spPr>
      </p:pic>
    </p:spTree>
    <p:extLst>
      <p:ext uri="{BB962C8B-B14F-4D97-AF65-F5344CB8AC3E}">
        <p14:creationId xmlns:p14="http://schemas.microsoft.com/office/powerpoint/2010/main" val="19938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Ukázka práce Vašich kolegů (I)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03" y="2032876"/>
            <a:ext cx="3618843" cy="482512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48" y="2362078"/>
            <a:ext cx="5380286" cy="40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92696"/>
            <a:ext cx="7380312" cy="1080938"/>
          </a:xfrm>
        </p:spPr>
        <p:txBody>
          <a:bodyPr>
            <a:normAutofit fontScale="90000"/>
          </a:bodyPr>
          <a:lstStyle/>
          <a:p>
            <a:r>
              <a:rPr lang="cs-CZ" dirty="0"/>
              <a:t>Ukázka práce Vašich kolegů </a:t>
            </a:r>
            <a:r>
              <a:rPr lang="cs-CZ" dirty="0" smtClean="0"/>
              <a:t>(II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071987"/>
            <a:ext cx="3600400" cy="48015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2177226"/>
            <a:ext cx="3508395" cy="46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Reflexe aktivity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1745" name="Zástupný symbol pro obsah 1"/>
          <p:cNvSpPr>
            <a:spLocks noGrp="1"/>
          </p:cNvSpPr>
          <p:nvPr>
            <p:ph idx="1"/>
          </p:nvPr>
        </p:nvSpPr>
        <p:spPr>
          <a:xfrm>
            <a:off x="1097279" y="1817440"/>
            <a:ext cx="10254211" cy="5040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 Jak </a:t>
            </a:r>
            <a:r>
              <a:rPr lang="cs-CZ" sz="3200" dirty="0"/>
              <a:t>Vás napadla myšlenka plakátu – jaké dílo jste zvolili a proč?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 Co </a:t>
            </a:r>
            <a:r>
              <a:rPr lang="cs-CZ" sz="3200" dirty="0"/>
              <a:t>by se dalo na plakátu ještě vylepšit, udělat za jiných podmínek jinak?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 Jak </a:t>
            </a:r>
            <a:r>
              <a:rPr lang="cs-CZ" sz="3200" dirty="0"/>
              <a:t>se vám ve skupině spolupracovalo?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 smtClean="0"/>
              <a:t> Co </a:t>
            </a:r>
            <a:r>
              <a:rPr lang="cs-CZ" sz="3200" dirty="0"/>
              <a:t>je důležité k tomu, abychom byli schopni intertextovost identifikovat / pochopit ji / docenit?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773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Poznáte pohádkovou postavu?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745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908720"/>
            <a:ext cx="8803839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/>
              <a:t>Kdo jsem? </a:t>
            </a:r>
            <a:br>
              <a:rPr lang="cs-CZ" sz="3600" b="1" dirty="0"/>
            </a:br>
            <a:r>
              <a:rPr lang="cs-CZ" sz="3600" b="1" dirty="0"/>
              <a:t>Identifikace pohádkové postavy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2348880"/>
            <a:ext cx="9144000" cy="450912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1. Nejraději nosím červený čepeček.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 (Červená Karkulka)</a:t>
            </a:r>
          </a:p>
          <a:p>
            <a:pPr eaLnBrk="1" hangingPunct="1"/>
            <a:r>
              <a:rPr lang="cs-CZ" altLang="cs-CZ" dirty="0" smtClean="0"/>
              <a:t>2. Unášíme Smolíčka Pacholíčka. 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(Jezinky)</a:t>
            </a:r>
          </a:p>
          <a:p>
            <a:pPr eaLnBrk="1" hangingPunct="1"/>
            <a:r>
              <a:rPr lang="cs-CZ" altLang="cs-CZ" dirty="0" smtClean="0"/>
              <a:t>3. Našli mě v lese jako pařez, a protože jsem se podobal dítěti, vzali mě s sebou domů.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(</a:t>
            </a:r>
            <a:r>
              <a:rPr lang="cs-CZ" altLang="cs-CZ" dirty="0" err="1" smtClean="0"/>
              <a:t>Otesánek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dirty="0" smtClean="0"/>
              <a:t>4. Nechal jsem si u kováře upilovat jazyk, abych měl jemný hlásek.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(Vlk – Vlk a sedm kůzlátek)</a:t>
            </a:r>
          </a:p>
          <a:p>
            <a:pPr eaLnBrk="1" hangingPunct="1"/>
            <a:endParaRPr lang="cs-CZ" altLang="cs-CZ" dirty="0" smtClean="0"/>
          </a:p>
          <a:p>
            <a:pPr algn="ctr" eaLnBrk="1" hangingPunct="1">
              <a:buFontTx/>
              <a:buNone/>
            </a:pPr>
            <a:endParaRPr lang="cs-CZ" altLang="cs-CZ" b="1" i="1" dirty="0" smtClean="0"/>
          </a:p>
        </p:txBody>
      </p:sp>
    </p:spTree>
    <p:extLst>
      <p:ext uri="{BB962C8B-B14F-4D97-AF65-F5344CB8AC3E}">
        <p14:creationId xmlns:p14="http://schemas.microsoft.com/office/powerpoint/2010/main" val="579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Aktivita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Pokuste se ve dvojicích vymyslet alespoň dvě otázky pro aktivitu „Kdo jsem?“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18598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Obměna aktivity „Kdo jsem?“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766618" y="1877647"/>
            <a:ext cx="9144000" cy="414908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Dítě/děti mohou část pohádky </a:t>
            </a:r>
            <a:r>
              <a:rPr lang="cs-CZ" altLang="cs-CZ" b="1" dirty="0" smtClean="0"/>
              <a:t>zdramatizovat</a:t>
            </a:r>
            <a:r>
              <a:rPr lang="cs-CZ" altLang="cs-CZ" dirty="0" smtClean="0"/>
              <a:t> a ostatní odhadují, o jakou aktivitu se jedná </a:t>
            </a:r>
          </a:p>
          <a:p>
            <a:pPr eaLnBrk="1" hangingPunct="1"/>
            <a:r>
              <a:rPr lang="cs-CZ" altLang="cs-CZ" dirty="0" smtClean="0"/>
              <a:t>Děti se pokusí o „živý obraz“, tj. zastavený pohyb, fotografie, zachycení určitého okamžiku (též nehybný obraz, </a:t>
            </a:r>
            <a:r>
              <a:rPr lang="cs-CZ" altLang="cs-CZ" dirty="0" err="1" smtClean="0"/>
              <a:t>stronzo</a:t>
            </a:r>
            <a:r>
              <a:rPr lang="cs-CZ" altLang="cs-CZ" dirty="0" smtClean="0"/>
              <a:t>, fotografie)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b="1" i="1" dirty="0" smtClean="0"/>
              <a:t>Děti můžou rovněž přiřazovat poznanou postavu k nabídnutým obrázkům z pohádek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945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1" y="753228"/>
            <a:ext cx="7176653" cy="10809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Téma jinakosti / odlišnosti v LPD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399" y="2336873"/>
            <a:ext cx="8287327" cy="4260479"/>
          </a:xfrm>
        </p:spPr>
        <p:txBody>
          <a:bodyPr/>
          <a:lstStyle/>
          <a:p>
            <a:r>
              <a:rPr lang="cs-CZ" sz="2800" dirty="0" smtClean="0"/>
              <a:t>BP Dominika Sedláčková </a:t>
            </a:r>
            <a:endParaRPr lang="cs-CZ" sz="2800" dirty="0" smtClean="0"/>
          </a:p>
          <a:p>
            <a:r>
              <a:rPr lang="cs-CZ" alt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 zprostředkování</a:t>
            </a:r>
            <a:r>
              <a:rPr lang="cs-CZ" alt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 problematiky jinakosti </a:t>
            </a:r>
            <a:r>
              <a:rPr lang="cs-CZ" alt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 mateřské </a:t>
            </a:r>
            <a:r>
              <a:rPr lang="cs-CZ" alt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škole </a:t>
            </a:r>
            <a:r>
              <a:rPr lang="cs-CZ" alt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metodou práce s knihou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5160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Knihy s tématem „jinakosti“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2060849"/>
            <a:ext cx="8280920" cy="468051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Battut</a:t>
            </a:r>
            <a:r>
              <a:rPr lang="cs-CZ" dirty="0"/>
              <a:t> E. – Vajíčko, vajíčko, vajíčko! – </a:t>
            </a:r>
            <a:r>
              <a:rPr lang="cs-CZ" dirty="0" err="1" smtClean="0"/>
              <a:t>Thovt</a:t>
            </a:r>
            <a:endParaRPr lang="cs-CZ" dirty="0" smtClean="0"/>
          </a:p>
          <a:p>
            <a:r>
              <a:rPr lang="cs-CZ" dirty="0" err="1" smtClean="0"/>
              <a:t>Bernerová</a:t>
            </a:r>
            <a:r>
              <a:rPr lang="cs-CZ" dirty="0" smtClean="0"/>
              <a:t> </a:t>
            </a:r>
            <a:r>
              <a:rPr lang="cs-CZ" dirty="0"/>
              <a:t>J. - Kamil neumí lítat - Albatros, 2011</a:t>
            </a:r>
          </a:p>
          <a:p>
            <a:r>
              <a:rPr lang="cs-CZ" dirty="0"/>
              <a:t>Freyová J. - Nosatá Natálie, Amulet</a:t>
            </a:r>
            <a:r>
              <a:rPr lang="cs-CZ" b="1" dirty="0"/>
              <a:t> </a:t>
            </a:r>
            <a:r>
              <a:rPr lang="cs-CZ" dirty="0"/>
              <a:t>(doporučený věk 8 let, námět vhodný i pro mladší děti)</a:t>
            </a:r>
          </a:p>
          <a:p>
            <a:r>
              <a:rPr lang="cs-CZ" dirty="0" err="1"/>
              <a:t>Genechten</a:t>
            </a:r>
            <a:r>
              <a:rPr lang="cs-CZ" dirty="0"/>
              <a:t> v. G. – Matýsek - Amulet, </a:t>
            </a:r>
            <a:r>
              <a:rPr lang="cs-CZ" dirty="0" smtClean="0"/>
              <a:t>2002 (o zajíčkovi s „jiným“ uchem)</a:t>
            </a:r>
            <a:endParaRPr lang="cs-CZ" dirty="0"/>
          </a:p>
          <a:p>
            <a:r>
              <a:rPr lang="cs-CZ" dirty="0" err="1"/>
              <a:t>Jónsdóttir</a:t>
            </a:r>
            <a:r>
              <a:rPr lang="cs-CZ" dirty="0"/>
              <a:t> Á., </a:t>
            </a:r>
            <a:r>
              <a:rPr lang="cs-CZ" dirty="0" err="1"/>
              <a:t>Güettler</a:t>
            </a:r>
            <a:r>
              <a:rPr lang="cs-CZ" dirty="0"/>
              <a:t> K., </a:t>
            </a:r>
            <a:r>
              <a:rPr lang="cs-CZ" dirty="0" err="1"/>
              <a:t>Helmsdal</a:t>
            </a:r>
            <a:r>
              <a:rPr lang="cs-CZ" dirty="0"/>
              <a:t> - </a:t>
            </a:r>
            <a:r>
              <a:rPr lang="cs-CZ" dirty="0" err="1"/>
              <a:t>Strašidláci</a:t>
            </a:r>
            <a:r>
              <a:rPr lang="cs-CZ" dirty="0"/>
              <a:t> nebrečí. - Argo, 2016 </a:t>
            </a:r>
            <a:r>
              <a:rPr lang="cs-CZ" dirty="0" smtClean="0"/>
              <a:t>(islandská série)</a:t>
            </a:r>
          </a:p>
          <a:p>
            <a:r>
              <a:rPr lang="cs-CZ" dirty="0" err="1" smtClean="0"/>
              <a:t>Kerekesová</a:t>
            </a:r>
            <a:r>
              <a:rPr lang="cs-CZ" dirty="0" smtClean="0"/>
              <a:t> </a:t>
            </a:r>
            <a:r>
              <a:rPr lang="cs-CZ" dirty="0"/>
              <a:t>K., </a:t>
            </a:r>
            <a:r>
              <a:rPr lang="cs-CZ" dirty="0" err="1"/>
              <a:t>Salmela</a:t>
            </a:r>
            <a:r>
              <a:rPr lang="cs-CZ" dirty="0"/>
              <a:t> A. - Mimi &amp; Líza - </a:t>
            </a:r>
            <a:r>
              <a:rPr lang="cs-CZ" dirty="0" err="1"/>
              <a:t>Slovart</a:t>
            </a:r>
            <a:r>
              <a:rPr lang="cs-CZ" dirty="0"/>
              <a:t>, 2017 (Večerníček)</a:t>
            </a:r>
          </a:p>
          <a:p>
            <a:r>
              <a:rPr lang="cs-CZ" dirty="0" smtClean="0"/>
              <a:t>Kurková </a:t>
            </a:r>
            <a:r>
              <a:rPr lang="cs-CZ" dirty="0"/>
              <a:t>Nožičková M., </a:t>
            </a:r>
            <a:r>
              <a:rPr lang="cs-CZ" dirty="0" err="1"/>
              <a:t>Csicsely</a:t>
            </a:r>
            <a:r>
              <a:rPr lang="cs-CZ" dirty="0"/>
              <a:t> L. – Oskare, plav! – Pop-</a:t>
            </a:r>
            <a:r>
              <a:rPr lang="cs-CZ" dirty="0" err="1"/>
              <a:t>pap</a:t>
            </a:r>
            <a:r>
              <a:rPr lang="cs-CZ" dirty="0"/>
              <a:t>, 2017 (Tučňák, outsider, který se nechce učit plavat. Avšak jednou je k tomu donucen, když nedobrovolně odpluje na utržené kře.)</a:t>
            </a:r>
          </a:p>
          <a:p>
            <a:r>
              <a:rPr lang="cs-CZ" dirty="0"/>
              <a:t>Malý R., </a:t>
            </a:r>
            <a:r>
              <a:rPr lang="cs-CZ" dirty="0" err="1"/>
              <a:t>Valecká</a:t>
            </a:r>
            <a:r>
              <a:rPr lang="cs-CZ" dirty="0"/>
              <a:t> B. – Nikolka a dvě mámy – Cesta domů - 2018</a:t>
            </a:r>
          </a:p>
          <a:p>
            <a:r>
              <a:rPr lang="cs-CZ" dirty="0" smtClean="0"/>
              <a:t>Pechová </a:t>
            </a:r>
            <a:r>
              <a:rPr lang="cs-CZ" dirty="0"/>
              <a:t>L. - Zelené prasátko – Fragment, 2012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8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8000" y="1893526"/>
            <a:ext cx="8280920" cy="42604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Pilátová M. – Jura a lama –  </a:t>
            </a:r>
            <a:r>
              <a:rPr lang="cs-CZ" dirty="0" err="1"/>
              <a:t>LePress</a:t>
            </a:r>
            <a:r>
              <a:rPr lang="cs-CZ" dirty="0"/>
              <a:t> (chlapce vychovávají dvě maminky)</a:t>
            </a:r>
          </a:p>
          <a:p>
            <a:r>
              <a:rPr lang="cs-CZ" dirty="0"/>
              <a:t>Procházková I. – Pět minut před večeří – Triton (o nevidomé holčičce)</a:t>
            </a:r>
          </a:p>
          <a:p>
            <a:r>
              <a:rPr lang="cs-CZ" dirty="0" err="1"/>
              <a:t>Richardson</a:t>
            </a:r>
            <a:r>
              <a:rPr lang="cs-CZ" dirty="0"/>
              <a:t> J. Tango. Skutečný příběh jedné </a:t>
            </a:r>
            <a:r>
              <a:rPr lang="cs-CZ" dirty="0" err="1"/>
              <a:t>tučňáčí</a:t>
            </a:r>
            <a:r>
              <a:rPr lang="cs-CZ" dirty="0"/>
              <a:t> rodiny.</a:t>
            </a:r>
            <a:r>
              <a:rPr lang="cs-CZ" i="1" dirty="0"/>
              <a:t> </a:t>
            </a:r>
            <a:r>
              <a:rPr lang="cs-CZ" dirty="0" err="1"/>
              <a:t>LePress</a:t>
            </a:r>
            <a:r>
              <a:rPr lang="cs-CZ" dirty="0"/>
              <a:t> (homosexualita</a:t>
            </a:r>
            <a:r>
              <a:rPr lang="cs-CZ" dirty="0" smtClean="0"/>
              <a:t>).</a:t>
            </a:r>
          </a:p>
          <a:p>
            <a:r>
              <a:rPr lang="cs-CZ" dirty="0"/>
              <a:t>Stančík P. - Jezevec </a:t>
            </a:r>
            <a:r>
              <a:rPr lang="cs-CZ" dirty="0" err="1"/>
              <a:t>Chrujda</a:t>
            </a:r>
            <a:r>
              <a:rPr lang="cs-CZ" dirty="0"/>
              <a:t> točí </a:t>
            </a:r>
            <a:r>
              <a:rPr lang="cs-CZ" dirty="0" smtClean="0"/>
              <a:t>film - </a:t>
            </a:r>
            <a:r>
              <a:rPr lang="cs-CZ" dirty="0" err="1" smtClean="0"/>
              <a:t>Meander</a:t>
            </a:r>
            <a:endParaRPr lang="cs-CZ" dirty="0"/>
          </a:p>
          <a:p>
            <a:r>
              <a:rPr lang="cs-CZ" dirty="0" smtClean="0"/>
              <a:t>Stern </a:t>
            </a:r>
            <a:r>
              <a:rPr lang="cs-CZ" dirty="0"/>
              <a:t>N. – Princ &amp; Princ – </a:t>
            </a:r>
            <a:r>
              <a:rPr lang="cs-CZ" dirty="0" err="1"/>
              <a:t>Meander</a:t>
            </a:r>
            <a:r>
              <a:rPr lang="cs-CZ" dirty="0"/>
              <a:t> (homosexualita)</a:t>
            </a:r>
          </a:p>
          <a:p>
            <a:r>
              <a:rPr lang="cs-CZ" dirty="0" smtClean="0"/>
              <a:t>Wattová </a:t>
            </a:r>
            <a:r>
              <a:rPr lang="cs-CZ" dirty="0"/>
              <a:t>M. – Chameleon Leon – </a:t>
            </a:r>
            <a:r>
              <a:rPr lang="cs-CZ" dirty="0" err="1"/>
              <a:t>Egmont</a:t>
            </a:r>
            <a:r>
              <a:rPr lang="cs-CZ" dirty="0"/>
              <a:t>, 2001</a:t>
            </a:r>
          </a:p>
          <a:p>
            <a:r>
              <a:rPr lang="cs-CZ" dirty="0" err="1"/>
              <a:t>Weitze</a:t>
            </a:r>
            <a:r>
              <a:rPr lang="cs-CZ" dirty="0"/>
              <a:t>, M., </a:t>
            </a:r>
            <a:r>
              <a:rPr lang="cs-CZ" dirty="0" err="1"/>
              <a:t>Battut</a:t>
            </a:r>
            <a:r>
              <a:rPr lang="cs-CZ" dirty="0"/>
              <a:t>, R. – Jak bylo malé růžové slůně jednou velmi smutné a jak vše dobře dopadlo – </a:t>
            </a:r>
            <a:r>
              <a:rPr lang="cs-CZ" dirty="0" err="1"/>
              <a:t>Thovt</a:t>
            </a:r>
            <a:r>
              <a:rPr lang="cs-CZ" dirty="0"/>
              <a:t>, 2005</a:t>
            </a:r>
          </a:p>
          <a:p>
            <a:r>
              <a:rPr lang="cs-CZ" dirty="0" err="1"/>
              <a:t>Weningerová</a:t>
            </a:r>
            <a:r>
              <a:rPr lang="cs-CZ" dirty="0"/>
              <a:t> B. – Dítě je dítě – </a:t>
            </a:r>
            <a:r>
              <a:rPr lang="cs-CZ" dirty="0" err="1"/>
              <a:t>Thovt</a:t>
            </a:r>
            <a:endParaRPr lang="cs-CZ" dirty="0"/>
          </a:p>
          <a:p>
            <a:r>
              <a:rPr lang="cs-CZ" dirty="0"/>
              <a:t>Zemanová L., Bergmannová M. – Madlenka a brejličky  – Portál, 2014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15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Práce s knihou 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67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Práce s knihou – ve trojicích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4692" y="2132856"/>
            <a:ext cx="921702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1. Prohlédněte si několik ilustrací z knihy (čt. strategie </a:t>
            </a:r>
            <a:r>
              <a:rPr lang="cs-CZ" sz="2800" b="1" dirty="0"/>
              <a:t>předvídání </a:t>
            </a:r>
            <a:r>
              <a:rPr lang="cs-CZ" sz="2800" dirty="0"/>
              <a:t>- z titulní stránky či ilustrací vyvozuji, o čem by kniha mohla být a na základě toho se rozhoduji, zda jí budu věnovat pozornost, či nikoliv). </a:t>
            </a:r>
          </a:p>
          <a:p>
            <a:endParaRPr lang="cs-CZ" sz="2800" dirty="0"/>
          </a:p>
          <a:p>
            <a:r>
              <a:rPr lang="cs-CZ" sz="2800" i="1" dirty="0"/>
              <a:t>O čem kniha asi bude? Proč si to myslíte?</a:t>
            </a:r>
          </a:p>
          <a:p>
            <a:r>
              <a:rPr lang="cs-CZ" sz="2800" dirty="0" smtClean="0"/>
              <a:t>Práce </a:t>
            </a:r>
            <a:r>
              <a:rPr lang="cs-CZ" sz="2800" dirty="0"/>
              <a:t>s pracovním listem</a:t>
            </a:r>
          </a:p>
        </p:txBody>
      </p:sp>
    </p:spTree>
    <p:extLst>
      <p:ext uri="{BB962C8B-B14F-4D97-AF65-F5344CB8AC3E}">
        <p14:creationId xmlns:p14="http://schemas.microsoft.com/office/powerpoint/2010/main" val="63241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voní týden </a:t>
            </a:r>
            <a:r>
              <a:rPr lang="cs-CZ" dirty="0" smtClean="0"/>
              <a:t>– Olga </a:t>
            </a:r>
            <a:r>
              <a:rPr lang="cs-CZ" dirty="0" err="1"/>
              <a:t>Masiuk</a:t>
            </a:r>
            <a:r>
              <a:rPr lang="cs-CZ" dirty="0"/>
              <a:t> (učitelka na SŠ ve Varšavě, dětství trávila na Havaji)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9401" y="1988840"/>
            <a:ext cx="8892480" cy="4869160"/>
          </a:xfrm>
        </p:spPr>
        <p:txBody>
          <a:bodyPr>
            <a:normAutofit/>
          </a:bodyPr>
          <a:lstStyle/>
          <a:p>
            <a:r>
              <a:rPr lang="cs-CZ" dirty="0"/>
              <a:t>Albatros, 2014, 111 stran, ilustrace </a:t>
            </a:r>
            <a:r>
              <a:rPr lang="cs-CZ" dirty="0" err="1"/>
              <a:t>Nanako</a:t>
            </a:r>
            <a:r>
              <a:rPr lang="cs-CZ" dirty="0"/>
              <a:t> </a:t>
            </a:r>
            <a:r>
              <a:rPr lang="cs-CZ" dirty="0" err="1"/>
              <a:t>Ishida</a:t>
            </a:r>
            <a:endParaRPr lang="cs-CZ" dirty="0"/>
          </a:p>
          <a:p>
            <a:r>
              <a:rPr lang="cs-CZ" dirty="0"/>
              <a:t>Ačkoliv malá Konstantina nevidí, nebrání ji to v tom, aby svět viděla po svém. Bere vše s nadhledem a humorem a není ji jasné, proč by ji měl někdo litovat. Ačkoliv se barvy musí učit nazpaměť, dny v týdnu pozná podle vůně.</a:t>
            </a:r>
          </a:p>
          <a:p>
            <a:r>
              <a:rPr lang="cs-CZ" dirty="0"/>
              <a:t>Jediné, po čem opravdu touží, je projet se na kole s větrem ve vlasech a na tváři. Kniha ukazuje, že věci, které my vnímáme jako běžné a každodenní, jsou pro </a:t>
            </a:r>
            <a:r>
              <a:rPr lang="cs-CZ" dirty="0" err="1"/>
              <a:t>Týnku</a:t>
            </a:r>
            <a:r>
              <a:rPr lang="cs-CZ" dirty="0"/>
              <a:t> mimořádné.</a:t>
            </a:r>
          </a:p>
          <a:p>
            <a:r>
              <a:rPr lang="cs-CZ" dirty="0"/>
              <a:t>V knize jsou otevírána kromě toho další závažná témata – oddělený život rodičů (otec bydlí v Gdaňsku a ne ve Varšavě jako </a:t>
            </a:r>
            <a:r>
              <a:rPr lang="cs-CZ" dirty="0" err="1"/>
              <a:t>Týnka</a:t>
            </a:r>
            <a:r>
              <a:rPr lang="cs-CZ" dirty="0"/>
              <a:t> s maminkou) či smrt křečka.</a:t>
            </a:r>
          </a:p>
          <a:p>
            <a:r>
              <a:rPr lang="cs-CZ" dirty="0"/>
              <a:t>Ilustrace – dvojího typu – barevné a v odstínech černošedé (svět nevidomých)</a:t>
            </a:r>
          </a:p>
        </p:txBody>
      </p:sp>
    </p:spTree>
    <p:extLst>
      <p:ext uri="{BB962C8B-B14F-4D97-AF65-F5344CB8AC3E}">
        <p14:creationId xmlns:p14="http://schemas.microsoft.com/office/powerpoint/2010/main" val="220427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Pohádky</a:t>
            </a:r>
            <a:br>
              <a:rPr lang="cs-CZ" dirty="0" smtClean="0"/>
            </a:br>
            <a:r>
              <a:rPr lang="cs-CZ" dirty="0" smtClean="0"/>
              <a:t>Intertextovost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412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575</TotalTime>
  <Words>873</Words>
  <Application>Microsoft Office PowerPoint</Application>
  <PresentationFormat>Širokoúhlá obrazovka</PresentationFormat>
  <Paragraphs>105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Wingdings 2</vt:lpstr>
      <vt:lpstr>Retrospektiva</vt:lpstr>
      <vt:lpstr>Literatura pro děti s didaktikou </vt:lpstr>
      <vt:lpstr>Moodle</vt:lpstr>
      <vt:lpstr>Téma jinakosti / odlišnosti v LPD</vt:lpstr>
      <vt:lpstr>Knihy s tématem „jinakosti“</vt:lpstr>
      <vt:lpstr>Prezentace aplikace PowerPoint</vt:lpstr>
      <vt:lpstr>Práce s knihou V</vt:lpstr>
      <vt:lpstr>Práce s knihou – ve trojicích </vt:lpstr>
      <vt:lpstr>Jak voní týden – Olga Masiuk (učitelka na SŠ ve Varšavě, dětství trávila na Havaji) </vt:lpstr>
      <vt:lpstr>Pohádky Intertextovost</vt:lpstr>
      <vt:lpstr>Jak znáte pohádky a příběhy?</vt:lpstr>
      <vt:lpstr>Hledáme pohádky ve výtvarném díle – T. Říčanová – Obrazy světa – Tvorové a věci </vt:lpstr>
      <vt:lpstr>Hledáme pohádky ve výtvarném díle – T. Říčanová – Obrazy světa - LES</vt:lpstr>
      <vt:lpstr>„Popletené pohádky“</vt:lpstr>
      <vt:lpstr>Lada – Nezbedné pohádky (pohádky naruby)</vt:lpstr>
      <vt:lpstr>O VLKOVI SE SKLERÓZOU A JINÉ POHÁDKY - Stanislava Reschová (Mladá fronta)</vt:lpstr>
      <vt:lpstr>Ivona Březinová – Teta to plete  Ivona Březinová  - Teta to zase plete</vt:lpstr>
      <vt:lpstr>Intertextovost</vt:lpstr>
      <vt:lpstr>Intertextovost a reklama</vt:lpstr>
      <vt:lpstr>AKTIVITA </vt:lpstr>
      <vt:lpstr>Jedná se o intertextovost? </vt:lpstr>
      <vt:lpstr>Ukázka práce Vašich kolegů (I)</vt:lpstr>
      <vt:lpstr>Ukázka práce Vašich kolegů (II)</vt:lpstr>
      <vt:lpstr>Reflexe aktivity</vt:lpstr>
      <vt:lpstr>Poznáte pohádkovou postavu?</vt:lpstr>
      <vt:lpstr>Kdo jsem?  Identifikace pohádkové postavy</vt:lpstr>
      <vt:lpstr>Aktivita</vt:lpstr>
      <vt:lpstr>Obměna aktivity „Kdo jsem?“</vt:lpstr>
    </vt:vector>
  </TitlesOfParts>
  <Company>UK Pedf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pro děti I</dc:title>
  <dc:creator>Veronika Laufkova</dc:creator>
  <cp:lastModifiedBy>Veronika Laufkova</cp:lastModifiedBy>
  <cp:revision>20</cp:revision>
  <cp:lastPrinted>2018-11-11T22:01:28Z</cp:lastPrinted>
  <dcterms:created xsi:type="dcterms:W3CDTF">2018-11-11T12:41:43Z</dcterms:created>
  <dcterms:modified xsi:type="dcterms:W3CDTF">2018-11-11T22:30:35Z</dcterms:modified>
</cp:coreProperties>
</file>