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handoutMasterIdLst>
    <p:handoutMasterId r:id="rId31"/>
  </p:handoutMasterIdLst>
  <p:sldIdLst>
    <p:sldId id="256" r:id="rId2"/>
    <p:sldId id="287" r:id="rId3"/>
    <p:sldId id="269" r:id="rId4"/>
    <p:sldId id="293" r:id="rId5"/>
    <p:sldId id="294" r:id="rId6"/>
    <p:sldId id="292" r:id="rId7"/>
    <p:sldId id="270" r:id="rId8"/>
    <p:sldId id="271" r:id="rId9"/>
    <p:sldId id="272" r:id="rId10"/>
    <p:sldId id="297" r:id="rId11"/>
    <p:sldId id="273" r:id="rId12"/>
    <p:sldId id="300" r:id="rId13"/>
    <p:sldId id="274" r:id="rId14"/>
    <p:sldId id="295" r:id="rId15"/>
    <p:sldId id="299" r:id="rId16"/>
    <p:sldId id="298" r:id="rId17"/>
    <p:sldId id="296" r:id="rId18"/>
    <p:sldId id="289" r:id="rId19"/>
    <p:sldId id="290" r:id="rId20"/>
    <p:sldId id="278" r:id="rId21"/>
    <p:sldId id="279" r:id="rId22"/>
    <p:sldId id="286" r:id="rId23"/>
    <p:sldId id="280" r:id="rId24"/>
    <p:sldId id="283" r:id="rId25"/>
    <p:sldId id="291" r:id="rId26"/>
    <p:sldId id="281" r:id="rId27"/>
    <p:sldId id="285" r:id="rId28"/>
    <p:sldId id="282" r:id="rId29"/>
    <p:sldId id="268" r:id="rId30"/>
  </p:sldIdLst>
  <p:sldSz cx="12192000" cy="6858000"/>
  <p:notesSz cx="6889750" cy="100187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6404" autoAdjust="0"/>
  </p:normalViewPr>
  <p:slideViewPr>
    <p:cSldViewPr snapToGrid="0">
      <p:cViewPr varScale="1">
        <p:scale>
          <a:sx n="59" d="100"/>
          <a:sy n="59" d="100"/>
        </p:scale>
        <p:origin x="932" y="76"/>
      </p:cViewPr>
      <p:guideLst/>
    </p:cSldViewPr>
  </p:slideViewPr>
  <p:outlineViewPr>
    <p:cViewPr>
      <p:scale>
        <a:sx n="33" d="100"/>
        <a:sy n="33" d="100"/>
      </p:scale>
      <p:origin x="0" y="-129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cs-CZ"/>
          </a:p>
        </p:txBody>
      </p:sp>
      <p:sp>
        <p:nvSpPr>
          <p:cNvPr id="3" name="Zástupný symbol pro datum 2"/>
          <p:cNvSpPr>
            <a:spLocks noGrp="1"/>
          </p:cNvSpPr>
          <p:nvPr>
            <p:ph type="dt" sz="quarter" idx="1"/>
          </p:nvPr>
        </p:nvSpPr>
        <p:spPr>
          <a:xfrm>
            <a:off x="3902597" y="0"/>
            <a:ext cx="2985558" cy="502676"/>
          </a:xfrm>
          <a:prstGeom prst="rect">
            <a:avLst/>
          </a:prstGeom>
        </p:spPr>
        <p:txBody>
          <a:bodyPr vert="horz" lIns="96616" tIns="48308" rIns="96616" bIns="48308" rtlCol="0"/>
          <a:lstStyle>
            <a:lvl1pPr algn="r">
              <a:defRPr sz="1300"/>
            </a:lvl1pPr>
          </a:lstStyle>
          <a:p>
            <a:fld id="{C0C7D64A-240F-4352-9807-765E6384D40D}" type="datetimeFigureOut">
              <a:rPr lang="cs-CZ" smtClean="0"/>
              <a:t>29.10.2025</a:t>
            </a:fld>
            <a:endParaRPr lang="cs-CZ"/>
          </a:p>
        </p:txBody>
      </p:sp>
      <p:sp>
        <p:nvSpPr>
          <p:cNvPr id="4" name="Zástupný symbol pro zápatí 3"/>
          <p:cNvSpPr>
            <a:spLocks noGrp="1"/>
          </p:cNvSpPr>
          <p:nvPr>
            <p:ph type="ftr" sz="quarter" idx="2"/>
          </p:nvPr>
        </p:nvSpPr>
        <p:spPr>
          <a:xfrm>
            <a:off x="0" y="9516039"/>
            <a:ext cx="2985558" cy="502674"/>
          </a:xfrm>
          <a:prstGeom prst="rect">
            <a:avLst/>
          </a:prstGeom>
        </p:spPr>
        <p:txBody>
          <a:bodyPr vert="horz" lIns="96616" tIns="48308" rIns="96616" bIns="48308" rtlCol="0" anchor="b"/>
          <a:lstStyle>
            <a:lvl1pPr algn="l">
              <a:defRPr sz="1300"/>
            </a:lvl1pPr>
          </a:lstStyle>
          <a:p>
            <a:endParaRPr lang="cs-CZ"/>
          </a:p>
        </p:txBody>
      </p:sp>
      <p:sp>
        <p:nvSpPr>
          <p:cNvPr id="5" name="Zástupný symbol pro číslo snímku 4"/>
          <p:cNvSpPr>
            <a:spLocks noGrp="1"/>
          </p:cNvSpPr>
          <p:nvPr>
            <p:ph type="sldNum" sz="quarter" idx="3"/>
          </p:nvPr>
        </p:nvSpPr>
        <p:spPr>
          <a:xfrm>
            <a:off x="3902597" y="9516039"/>
            <a:ext cx="2985558" cy="502674"/>
          </a:xfrm>
          <a:prstGeom prst="rect">
            <a:avLst/>
          </a:prstGeom>
        </p:spPr>
        <p:txBody>
          <a:bodyPr vert="horz" lIns="96616" tIns="48308" rIns="96616" bIns="48308" rtlCol="0" anchor="b"/>
          <a:lstStyle>
            <a:lvl1pPr algn="r">
              <a:defRPr sz="1300"/>
            </a:lvl1pPr>
          </a:lstStyle>
          <a:p>
            <a:fld id="{781150C1-51D2-4027-A16C-3AB202FA09B0}" type="slidenum">
              <a:rPr lang="cs-CZ" smtClean="0"/>
              <a:t>‹#›</a:t>
            </a:fld>
            <a:endParaRPr lang="cs-CZ"/>
          </a:p>
        </p:txBody>
      </p:sp>
    </p:spTree>
    <p:extLst>
      <p:ext uri="{BB962C8B-B14F-4D97-AF65-F5344CB8AC3E}">
        <p14:creationId xmlns:p14="http://schemas.microsoft.com/office/powerpoint/2010/main" val="39397026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093CD90-ABFB-477A-B4C1-AB391929EDD9}" type="datetimeFigureOut">
              <a:rPr lang="cs-CZ" smtClean="0"/>
              <a:t>29.10.2025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2015678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093CD90-ABFB-477A-B4C1-AB391929EDD9}" type="datetimeFigureOut">
              <a:rPr lang="cs-CZ" smtClean="0"/>
              <a:t>29.10.2025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2286483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093CD90-ABFB-477A-B4C1-AB391929EDD9}" type="datetimeFigureOut">
              <a:rPr lang="cs-CZ" smtClean="0"/>
              <a:t>29.10.2025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451039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093CD90-ABFB-477A-B4C1-AB391929EDD9}" type="datetimeFigureOut">
              <a:rPr lang="cs-CZ" smtClean="0"/>
              <a:t>29.10.2025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772930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3093CD90-ABFB-477A-B4C1-AB391929EDD9}" type="datetimeFigureOut">
              <a:rPr lang="cs-CZ" smtClean="0"/>
              <a:t>29.10.2025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159355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3093CD90-ABFB-477A-B4C1-AB391929EDD9}" type="datetimeFigureOut">
              <a:rPr lang="cs-CZ" smtClean="0"/>
              <a:t>29.10.2025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414817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093CD90-ABFB-477A-B4C1-AB391929EDD9}" type="datetimeFigureOut">
              <a:rPr lang="cs-CZ" smtClean="0"/>
              <a:t>29.10.2025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4226051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3093CD90-ABFB-477A-B4C1-AB391929EDD9}" type="datetimeFigureOut">
              <a:rPr lang="cs-CZ" smtClean="0"/>
              <a:t>29.10.2025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3434541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3CD90-ABFB-477A-B4C1-AB391929EDD9}" type="datetimeFigureOut">
              <a:rPr lang="cs-CZ" smtClean="0"/>
              <a:t>29.10.2025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2767456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3093CD90-ABFB-477A-B4C1-AB391929EDD9}" type="datetimeFigureOut">
              <a:rPr lang="cs-CZ" smtClean="0"/>
              <a:t>29.10.2025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653815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3093CD90-ABFB-477A-B4C1-AB391929EDD9}" type="datetimeFigureOut">
              <a:rPr lang="cs-CZ" smtClean="0"/>
              <a:t>29.10.2025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88BEE9F-A00E-4CCD-9B47-888961B6A5A8}" type="slidenum">
              <a:rPr lang="cs-CZ" smtClean="0"/>
              <a:t>‹#›</a:t>
            </a:fld>
            <a:endParaRPr lang="cs-CZ"/>
          </a:p>
        </p:txBody>
      </p:sp>
    </p:spTree>
    <p:extLst>
      <p:ext uri="{BB962C8B-B14F-4D97-AF65-F5344CB8AC3E}">
        <p14:creationId xmlns:p14="http://schemas.microsoft.com/office/powerpoint/2010/main" val="7199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3CD90-ABFB-477A-B4C1-AB391929EDD9}" type="datetimeFigureOut">
              <a:rPr lang="cs-CZ" smtClean="0"/>
              <a:t>29.10.2025</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BEE9F-A00E-4CCD-9B47-888961B6A5A8}" type="slidenum">
              <a:rPr lang="cs-CZ" smtClean="0"/>
              <a:t>‹#›</a:t>
            </a:fld>
            <a:endParaRPr lang="cs-CZ"/>
          </a:p>
        </p:txBody>
      </p:sp>
    </p:spTree>
    <p:extLst>
      <p:ext uri="{BB962C8B-B14F-4D97-AF65-F5344CB8AC3E}">
        <p14:creationId xmlns:p14="http://schemas.microsoft.com/office/powerpoint/2010/main" val="2054778135"/>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drive.google.com/drive/folders/191hw9d-WF8v_kWHUXpzwFScFmIAbYvk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SOCIÁLNÍ PROBLÉMY </a:t>
            </a:r>
          </a:p>
        </p:txBody>
      </p:sp>
      <p:sp>
        <p:nvSpPr>
          <p:cNvPr id="3" name="Podnadpis 2"/>
          <p:cNvSpPr>
            <a:spLocks noGrp="1"/>
          </p:cNvSpPr>
          <p:nvPr>
            <p:ph type="subTitle" idx="1"/>
          </p:nvPr>
        </p:nvSpPr>
        <p:spPr/>
        <p:txBody>
          <a:bodyPr/>
          <a:lstStyle/>
          <a:p>
            <a:r>
              <a:rPr lang="cs-CZ" dirty="0"/>
              <a:t>V.: Migrace</a:t>
            </a:r>
          </a:p>
        </p:txBody>
      </p:sp>
    </p:spTree>
    <p:extLst>
      <p:ext uri="{BB962C8B-B14F-4D97-AF65-F5344CB8AC3E}">
        <p14:creationId xmlns:p14="http://schemas.microsoft.com/office/powerpoint/2010/main" val="1142150790"/>
      </p:ext>
    </p:extLst>
  </p:cSld>
  <p:clrMapOvr>
    <a:masterClrMapping/>
  </p:clrMapOvr>
  <mc:AlternateContent xmlns:mc="http://schemas.openxmlformats.org/markup-compatibility/2006" xmlns:p14="http://schemas.microsoft.com/office/powerpoint/2010/main">
    <mc:Choice Requires="p14">
      <p:transition spd="slow" p14:dur="2000" advTm="18038"/>
    </mc:Choice>
    <mc:Fallback xmlns="">
      <p:transition spd="slow" advTm="1803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9B455-E93E-4D5C-9871-798C3B12A40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CE3181A-FFA8-A30B-B4C0-7D4C44078D12}"/>
              </a:ext>
            </a:extLst>
          </p:cNvPr>
          <p:cNvSpPr>
            <a:spLocks noGrp="1"/>
          </p:cNvSpPr>
          <p:nvPr>
            <p:ph type="title"/>
          </p:nvPr>
        </p:nvSpPr>
        <p:spPr/>
        <p:txBody>
          <a:bodyPr>
            <a:normAutofit/>
          </a:bodyPr>
          <a:lstStyle/>
          <a:p>
            <a:r>
              <a:rPr lang="cs-CZ" dirty="0">
                <a:solidFill>
                  <a:schemeClr val="accent2">
                    <a:lumMod val="60000"/>
                    <a:lumOff val="40000"/>
                  </a:schemeClr>
                </a:solidFill>
              </a:rPr>
              <a:t>Jaká je migrační politika ČR?</a:t>
            </a:r>
          </a:p>
        </p:txBody>
      </p:sp>
      <p:sp>
        <p:nvSpPr>
          <p:cNvPr id="3" name="Zástupný symbol pro obsah 2">
            <a:extLst>
              <a:ext uri="{FF2B5EF4-FFF2-40B4-BE49-F238E27FC236}">
                <a16:creationId xmlns:a16="http://schemas.microsoft.com/office/drawing/2014/main" id="{99C0A1D7-462E-1928-9E65-94BB554E1748}"/>
              </a:ext>
            </a:extLst>
          </p:cNvPr>
          <p:cNvSpPr>
            <a:spLocks noGrp="1"/>
          </p:cNvSpPr>
          <p:nvPr>
            <p:ph idx="1"/>
          </p:nvPr>
        </p:nvSpPr>
        <p:spPr>
          <a:xfrm>
            <a:off x="838200" y="1690687"/>
            <a:ext cx="10515600" cy="4486275"/>
          </a:xfrm>
        </p:spPr>
        <p:txBody>
          <a:bodyPr>
            <a:normAutofit/>
          </a:bodyPr>
          <a:lstStyle/>
          <a:p>
            <a:pPr marL="0" indent="0">
              <a:buNone/>
            </a:pPr>
            <a:endParaRPr lang="cs-CZ" dirty="0"/>
          </a:p>
          <a:p>
            <a:pPr marL="0" indent="0">
              <a:buNone/>
            </a:pPr>
            <a:r>
              <a:rPr lang="cs-CZ" dirty="0"/>
              <a:t>?</a:t>
            </a:r>
          </a:p>
        </p:txBody>
      </p:sp>
    </p:spTree>
    <p:extLst>
      <p:ext uri="{BB962C8B-B14F-4D97-AF65-F5344CB8AC3E}">
        <p14:creationId xmlns:p14="http://schemas.microsoft.com/office/powerpoint/2010/main" val="3752274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accent2">
                    <a:lumMod val="60000"/>
                    <a:lumOff val="40000"/>
                  </a:schemeClr>
                </a:solidFill>
              </a:rPr>
              <a:t>Migrace a Česká republika</a:t>
            </a:r>
          </a:p>
        </p:txBody>
      </p:sp>
      <p:sp>
        <p:nvSpPr>
          <p:cNvPr id="3" name="Zástupný symbol pro obsah 2"/>
          <p:cNvSpPr>
            <a:spLocks noGrp="1"/>
          </p:cNvSpPr>
          <p:nvPr>
            <p:ph idx="1"/>
          </p:nvPr>
        </p:nvSpPr>
        <p:spPr>
          <a:xfrm>
            <a:off x="838200" y="1471749"/>
            <a:ext cx="10515600" cy="4705214"/>
          </a:xfrm>
        </p:spPr>
        <p:txBody>
          <a:bodyPr>
            <a:normAutofit fontScale="77500" lnSpcReduction="20000"/>
          </a:bodyPr>
          <a:lstStyle/>
          <a:p>
            <a:r>
              <a:rPr lang="cs-CZ" dirty="0"/>
              <a:t>Počet obyvatel: 10,9 mil (mírně narůstá, díky migraci)</a:t>
            </a:r>
          </a:p>
          <a:p>
            <a:r>
              <a:rPr lang="cs-CZ" dirty="0"/>
              <a:t>Počet migrantů: 633 000, 5.9 % populace + 380.000 Ukrajinců s dočasnou ochranou, tj. počet migrantů v ČR cca </a:t>
            </a:r>
            <a:r>
              <a:rPr lang="cs-CZ" dirty="0">
                <a:solidFill>
                  <a:schemeClr val="accent1">
                    <a:lumMod val="40000"/>
                    <a:lumOff val="60000"/>
                  </a:schemeClr>
                </a:solidFill>
              </a:rPr>
              <a:t>9,7% </a:t>
            </a:r>
          </a:p>
          <a:p>
            <a:r>
              <a:rPr lang="cs-CZ" dirty="0"/>
              <a:t>Dobrý zdroj dat: https://migracnikonsorcium.cz/cs/data-statistiky-a-analyzy/</a:t>
            </a:r>
          </a:p>
          <a:p>
            <a:pPr marL="0" indent="0">
              <a:buNone/>
            </a:pPr>
            <a:endParaRPr lang="cs-CZ" dirty="0"/>
          </a:p>
          <a:p>
            <a:pPr marL="0" indent="0">
              <a:buNone/>
            </a:pPr>
            <a:r>
              <a:rPr lang="cs-CZ" dirty="0"/>
              <a:t>Nejčastější zdrojové země v roce</a:t>
            </a:r>
            <a:r>
              <a:rPr lang="cs-CZ" dirty="0">
                <a:solidFill>
                  <a:srgbClr val="FFFF00"/>
                </a:solidFill>
              </a:rPr>
              <a:t> 2020 </a:t>
            </a:r>
            <a:r>
              <a:rPr lang="cs-CZ" sz="1800" dirty="0">
                <a:solidFill>
                  <a:schemeClr val="accent1">
                    <a:lumMod val="40000"/>
                    <a:lumOff val="60000"/>
                  </a:schemeClr>
                </a:solidFill>
              </a:rPr>
              <a:t>(data k </a:t>
            </a:r>
            <a:r>
              <a:rPr lang="en-GB" sz="1800" dirty="0">
                <a:solidFill>
                  <a:schemeClr val="accent1">
                    <a:lumMod val="40000"/>
                    <a:lumOff val="60000"/>
                  </a:schemeClr>
                </a:solidFill>
              </a:rPr>
              <a:t>3</a:t>
            </a:r>
            <a:r>
              <a:rPr lang="cs-CZ" sz="1800" dirty="0">
                <a:solidFill>
                  <a:schemeClr val="accent1">
                    <a:lumMod val="40000"/>
                    <a:lumOff val="60000"/>
                  </a:schemeClr>
                </a:solidFill>
              </a:rPr>
              <a:t>1</a:t>
            </a:r>
            <a:r>
              <a:rPr lang="en-GB" sz="1800" dirty="0">
                <a:solidFill>
                  <a:schemeClr val="accent1">
                    <a:lumMod val="40000"/>
                    <a:lumOff val="60000"/>
                  </a:schemeClr>
                </a:solidFill>
              </a:rPr>
              <a:t>.</a:t>
            </a:r>
            <a:r>
              <a:rPr lang="cs-CZ" sz="1800" dirty="0">
                <a:solidFill>
                  <a:schemeClr val="accent1">
                    <a:lumMod val="40000"/>
                    <a:lumOff val="60000"/>
                  </a:schemeClr>
                </a:solidFill>
              </a:rPr>
              <a:t>12</a:t>
            </a:r>
            <a:r>
              <a:rPr lang="en-GB" sz="1800" dirty="0">
                <a:solidFill>
                  <a:schemeClr val="accent1">
                    <a:lumMod val="40000"/>
                    <a:lumOff val="60000"/>
                  </a:schemeClr>
                </a:solidFill>
              </a:rPr>
              <a:t>.20</a:t>
            </a:r>
            <a:r>
              <a:rPr lang="cs-CZ" sz="1800" dirty="0">
                <a:solidFill>
                  <a:schemeClr val="accent1">
                    <a:lumMod val="40000"/>
                    <a:lumOff val="60000"/>
                  </a:schemeClr>
                </a:solidFill>
              </a:rPr>
              <a:t>20</a:t>
            </a:r>
            <a:r>
              <a:rPr lang="en-GB" sz="1800" dirty="0">
                <a:solidFill>
                  <a:schemeClr val="accent1">
                    <a:lumMod val="40000"/>
                    <a:lumOff val="60000"/>
                  </a:schemeClr>
                </a:solidFill>
              </a:rPr>
              <a:t>,</a:t>
            </a:r>
            <a:r>
              <a:rPr lang="cs-CZ" sz="1800" dirty="0">
                <a:solidFill>
                  <a:schemeClr val="accent1">
                    <a:lumMod val="40000"/>
                    <a:lumOff val="60000"/>
                  </a:schemeClr>
                </a:solidFill>
              </a:rPr>
              <a:t> Český statistický úřad) před válkou na Ukrajině:</a:t>
            </a:r>
          </a:p>
          <a:p>
            <a:r>
              <a:rPr lang="en-GB" dirty="0"/>
              <a:t>U</a:t>
            </a:r>
            <a:r>
              <a:rPr lang="cs-CZ" dirty="0"/>
              <a:t>krajina</a:t>
            </a:r>
            <a:r>
              <a:rPr lang="en-GB" dirty="0"/>
              <a:t>: </a:t>
            </a:r>
            <a:r>
              <a:rPr lang="cs-CZ" dirty="0"/>
              <a:t>165 356 </a:t>
            </a:r>
          </a:p>
          <a:p>
            <a:r>
              <a:rPr lang="cs-CZ" dirty="0"/>
              <a:t>Slovensko</a:t>
            </a:r>
            <a:r>
              <a:rPr lang="en-GB" dirty="0"/>
              <a:t>: </a:t>
            </a:r>
            <a:r>
              <a:rPr lang="cs-CZ" dirty="0"/>
              <a:t>124 544 </a:t>
            </a:r>
          </a:p>
          <a:p>
            <a:r>
              <a:rPr lang="en-GB" dirty="0"/>
              <a:t>Vietnam: </a:t>
            </a:r>
            <a:r>
              <a:rPr lang="cs-CZ" dirty="0"/>
              <a:t>62 842 </a:t>
            </a:r>
          </a:p>
          <a:p>
            <a:r>
              <a:rPr lang="cs-CZ" dirty="0"/>
              <a:t>Ruská federace</a:t>
            </a:r>
            <a:r>
              <a:rPr lang="en-GB" dirty="0"/>
              <a:t>: </a:t>
            </a:r>
            <a:r>
              <a:rPr lang="cs-CZ" dirty="0"/>
              <a:t>41 692 </a:t>
            </a:r>
          </a:p>
          <a:p>
            <a:r>
              <a:rPr lang="cs-CZ" dirty="0"/>
              <a:t>Polsko</a:t>
            </a:r>
            <a:r>
              <a:rPr lang="en-GB" dirty="0"/>
              <a:t>: </a:t>
            </a:r>
            <a:r>
              <a:rPr lang="cs-CZ" dirty="0"/>
              <a:t>20 733 </a:t>
            </a:r>
          </a:p>
          <a:p>
            <a:r>
              <a:rPr lang="cs-CZ" dirty="0"/>
              <a:t>Německo: 20 861 </a:t>
            </a:r>
          </a:p>
          <a:p>
            <a:pPr marL="0" indent="0">
              <a:buNone/>
            </a:pPr>
            <a:r>
              <a:rPr lang="cs-CZ" dirty="0"/>
              <a:t>                                                Proč máme nejvíce migrantů právě z těchto zemí?</a:t>
            </a:r>
          </a:p>
        </p:txBody>
      </p:sp>
    </p:spTree>
    <p:extLst>
      <p:ext uri="{BB962C8B-B14F-4D97-AF65-F5344CB8AC3E}">
        <p14:creationId xmlns:p14="http://schemas.microsoft.com/office/powerpoint/2010/main" val="1806941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B82AE-5250-6602-FD4B-ECC15BE55EB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CB012C3-ADA9-5E73-4F41-CD6D6F058352}"/>
              </a:ext>
            </a:extLst>
          </p:cNvPr>
          <p:cNvSpPr>
            <a:spLocks noGrp="1"/>
          </p:cNvSpPr>
          <p:nvPr>
            <p:ph type="title"/>
          </p:nvPr>
        </p:nvSpPr>
        <p:spPr/>
        <p:txBody>
          <a:bodyPr>
            <a:normAutofit/>
          </a:bodyPr>
          <a:lstStyle/>
          <a:p>
            <a:r>
              <a:rPr lang="cs-CZ" dirty="0">
                <a:solidFill>
                  <a:schemeClr val="accent2">
                    <a:lumMod val="60000"/>
                    <a:lumOff val="40000"/>
                  </a:schemeClr>
                </a:solidFill>
              </a:rPr>
              <a:t>Krátký film </a:t>
            </a:r>
          </a:p>
        </p:txBody>
      </p:sp>
      <p:sp>
        <p:nvSpPr>
          <p:cNvPr id="3" name="Zástupný symbol pro obsah 2">
            <a:extLst>
              <a:ext uri="{FF2B5EF4-FFF2-40B4-BE49-F238E27FC236}">
                <a16:creationId xmlns:a16="http://schemas.microsoft.com/office/drawing/2014/main" id="{1D56B8C2-7203-53E0-370F-57AA113C324B}"/>
              </a:ext>
            </a:extLst>
          </p:cNvPr>
          <p:cNvSpPr>
            <a:spLocks noGrp="1"/>
          </p:cNvSpPr>
          <p:nvPr>
            <p:ph idx="1"/>
          </p:nvPr>
        </p:nvSpPr>
        <p:spPr>
          <a:xfrm>
            <a:off x="838200" y="1690687"/>
            <a:ext cx="10515600" cy="4486275"/>
          </a:xfrm>
        </p:spPr>
        <p:txBody>
          <a:bodyPr>
            <a:normAutofit/>
          </a:bodyPr>
          <a:lstStyle/>
          <a:p>
            <a:pPr marL="0" indent="0">
              <a:buNone/>
            </a:pPr>
            <a:endParaRPr lang="cs-CZ" dirty="0"/>
          </a:p>
          <a:p>
            <a:pPr marL="0" indent="0">
              <a:buNone/>
            </a:pPr>
            <a:r>
              <a:rPr lang="cs-CZ" dirty="0">
                <a:hlinkClick r:id="rId2"/>
              </a:rPr>
              <a:t>https://drive.google.com/drive/folders/191hw9d-WF8v_kWHUXpzwFScFmIAbYvkM</a:t>
            </a:r>
            <a:endParaRPr lang="cs-CZ" dirty="0"/>
          </a:p>
          <a:p>
            <a:pPr marL="0" indent="0">
              <a:buNone/>
            </a:pPr>
            <a:endParaRPr lang="cs-CZ" dirty="0"/>
          </a:p>
        </p:txBody>
      </p:sp>
    </p:spTree>
    <p:extLst>
      <p:ext uri="{BB962C8B-B14F-4D97-AF65-F5344CB8AC3E}">
        <p14:creationId xmlns:p14="http://schemas.microsoft.com/office/powerpoint/2010/main" val="3344420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802772"/>
          </a:xfrm>
        </p:spPr>
        <p:txBody>
          <a:bodyPr/>
          <a:lstStyle/>
          <a:p>
            <a:r>
              <a:rPr lang="cs-CZ" dirty="0">
                <a:solidFill>
                  <a:schemeClr val="accent2">
                    <a:lumMod val="60000"/>
                    <a:lumOff val="40000"/>
                  </a:schemeClr>
                </a:solidFill>
              </a:rPr>
              <a:t>Migrace a Česká republika do roku 2021</a:t>
            </a:r>
          </a:p>
        </p:txBody>
      </p:sp>
      <p:sp>
        <p:nvSpPr>
          <p:cNvPr id="3" name="Zástupný symbol pro obsah 2"/>
          <p:cNvSpPr>
            <a:spLocks noGrp="1"/>
          </p:cNvSpPr>
          <p:nvPr>
            <p:ph idx="1"/>
          </p:nvPr>
        </p:nvSpPr>
        <p:spPr>
          <a:xfrm>
            <a:off x="838200" y="1267485"/>
            <a:ext cx="10515600" cy="4909478"/>
          </a:xfrm>
        </p:spPr>
        <p:txBody>
          <a:bodyPr/>
          <a:lstStyle/>
          <a:p>
            <a:r>
              <a:rPr lang="cs-CZ" sz="2400" dirty="0"/>
              <a:t>Procento migrantek</a:t>
            </a:r>
            <a:r>
              <a:rPr lang="en-GB" sz="2400" dirty="0"/>
              <a:t>: 43 %</a:t>
            </a:r>
            <a:r>
              <a:rPr lang="cs-CZ" sz="2400" dirty="0"/>
              <a:t> (před rokem 2022)</a:t>
            </a:r>
            <a:endParaRPr lang="en-GB" sz="2400" dirty="0"/>
          </a:p>
          <a:p>
            <a:r>
              <a:rPr lang="cs-CZ" sz="2400" dirty="0"/>
              <a:t>Prostorové rozložení: zhruba polovina migrantů a migrantek žije v Praze a Středočeském kraji, následuje Brno</a:t>
            </a:r>
            <a:r>
              <a:rPr lang="cs-CZ" i="1" dirty="0"/>
              <a:t> </a:t>
            </a:r>
            <a:endParaRPr lang="en-GB" i="1" dirty="0"/>
          </a:p>
          <a:p>
            <a:r>
              <a:rPr lang="cs-CZ" sz="2400" dirty="0"/>
              <a:t>42 % EU občané</a:t>
            </a:r>
          </a:p>
          <a:p>
            <a:r>
              <a:rPr lang="cs-CZ" sz="2400" dirty="0"/>
              <a:t>Smutná kapitola: azyl, za posledních 27 let uděleno pouze cca 3000 azylů + 3000 subsidiární ochrany</a:t>
            </a:r>
          </a:p>
          <a:p>
            <a:r>
              <a:rPr lang="cs-CZ" sz="2400" dirty="0"/>
              <a:t>Malý počet žádostí o mezinárodních ochranu (azyl)</a:t>
            </a:r>
          </a:p>
          <a:p>
            <a:r>
              <a:rPr lang="cs-CZ" sz="2400" dirty="0"/>
              <a:t>Velká řada problémů: zprostředkovatelé a klientský systém, vydávání víz, nostrifikace, zdravotní pojištění, dostupnost poradenství a vymahatelnost práva…</a:t>
            </a:r>
          </a:p>
          <a:p>
            <a:endParaRPr lang="cs-CZ" sz="2400" dirty="0"/>
          </a:p>
          <a:p>
            <a:endParaRPr lang="cs-CZ" dirty="0"/>
          </a:p>
        </p:txBody>
      </p:sp>
    </p:spTree>
    <p:extLst>
      <p:ext uri="{BB962C8B-B14F-4D97-AF65-F5344CB8AC3E}">
        <p14:creationId xmlns:p14="http://schemas.microsoft.com/office/powerpoint/2010/main" val="2615929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A51F1-A445-1965-D8A1-74A4D5956F00}"/>
              </a:ext>
            </a:extLst>
          </p:cNvPr>
          <p:cNvSpPr>
            <a:spLocks noGrp="1"/>
          </p:cNvSpPr>
          <p:nvPr>
            <p:ph type="title"/>
          </p:nvPr>
        </p:nvSpPr>
        <p:spPr>
          <a:xfrm>
            <a:off x="838201" y="2103437"/>
            <a:ext cx="1589314" cy="1325563"/>
          </a:xfrm>
        </p:spPr>
        <p:txBody>
          <a:bodyPr>
            <a:normAutofit fontScale="90000"/>
          </a:bodyPr>
          <a:lstStyle/>
          <a:p>
            <a:r>
              <a:rPr lang="cs-CZ" sz="2700" b="1" dirty="0"/>
              <a:t>Vývoj počtu cizinců v ČR </a:t>
            </a:r>
            <a:r>
              <a:rPr lang="cs-CZ" sz="2400" dirty="0"/>
              <a:t>(ČSÚ, 2024)</a:t>
            </a:r>
          </a:p>
        </p:txBody>
      </p:sp>
      <p:sp>
        <p:nvSpPr>
          <p:cNvPr id="4" name="Zástupný obsah 3">
            <a:extLst>
              <a:ext uri="{FF2B5EF4-FFF2-40B4-BE49-F238E27FC236}">
                <a16:creationId xmlns:a16="http://schemas.microsoft.com/office/drawing/2014/main" id="{3D02FA98-6E6E-3FCF-AFF7-FD00DA001E4C}"/>
              </a:ext>
            </a:extLst>
          </p:cNvPr>
          <p:cNvSpPr>
            <a:spLocks noGrp="1"/>
          </p:cNvSpPr>
          <p:nvPr>
            <p:ph idx="1"/>
          </p:nvPr>
        </p:nvSpPr>
        <p:spPr>
          <a:xfrm>
            <a:off x="3679372" y="2103437"/>
            <a:ext cx="7148462" cy="4351338"/>
          </a:xfrm>
        </p:spPr>
        <p:txBody>
          <a:bodyPr/>
          <a:lstStyle/>
          <a:p>
            <a:endParaRPr lang="cs-CZ" dirty="0"/>
          </a:p>
        </p:txBody>
      </p:sp>
      <p:pic>
        <p:nvPicPr>
          <p:cNvPr id="7" name="Obrázek 6">
            <a:extLst>
              <a:ext uri="{FF2B5EF4-FFF2-40B4-BE49-F238E27FC236}">
                <a16:creationId xmlns:a16="http://schemas.microsoft.com/office/drawing/2014/main" id="{80ADD658-E8D1-8B89-E119-5BC4C99B16DB}"/>
              </a:ext>
            </a:extLst>
          </p:cNvPr>
          <p:cNvPicPr>
            <a:picLocks noChangeAspect="1"/>
          </p:cNvPicPr>
          <p:nvPr/>
        </p:nvPicPr>
        <p:blipFill>
          <a:blip r:embed="rId2"/>
          <a:stretch>
            <a:fillRect/>
          </a:stretch>
        </p:blipFill>
        <p:spPr>
          <a:xfrm>
            <a:off x="2939143" y="5883"/>
            <a:ext cx="9252857" cy="6852117"/>
          </a:xfrm>
          <a:prstGeom prst="rect">
            <a:avLst/>
          </a:prstGeom>
        </p:spPr>
      </p:pic>
    </p:spTree>
    <p:extLst>
      <p:ext uri="{BB962C8B-B14F-4D97-AF65-F5344CB8AC3E}">
        <p14:creationId xmlns:p14="http://schemas.microsoft.com/office/powerpoint/2010/main" val="1979498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40306-0E0A-305E-A656-BB04B5DB4AF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E409D10-5A24-D673-40DA-F2031B489DF7}"/>
              </a:ext>
            </a:extLst>
          </p:cNvPr>
          <p:cNvSpPr>
            <a:spLocks noGrp="1"/>
          </p:cNvSpPr>
          <p:nvPr>
            <p:ph type="title"/>
          </p:nvPr>
        </p:nvSpPr>
        <p:spPr/>
        <p:txBody>
          <a:bodyPr>
            <a:normAutofit/>
          </a:bodyPr>
          <a:lstStyle/>
          <a:p>
            <a:r>
              <a:rPr lang="cs-CZ" dirty="0">
                <a:solidFill>
                  <a:schemeClr val="accent2">
                    <a:lumMod val="60000"/>
                    <a:lumOff val="40000"/>
                  </a:schemeClr>
                </a:solidFill>
              </a:rPr>
              <a:t>Jaká je věková struktura migrantů v ČR v porovnání s věkovou strukturou obyvatel ČR? </a:t>
            </a:r>
          </a:p>
        </p:txBody>
      </p:sp>
      <p:sp>
        <p:nvSpPr>
          <p:cNvPr id="3" name="Zástupný symbol pro obsah 2">
            <a:extLst>
              <a:ext uri="{FF2B5EF4-FFF2-40B4-BE49-F238E27FC236}">
                <a16:creationId xmlns:a16="http://schemas.microsoft.com/office/drawing/2014/main" id="{D2BC90E3-35B9-D0F5-B96E-6FB6FA00E072}"/>
              </a:ext>
            </a:extLst>
          </p:cNvPr>
          <p:cNvSpPr>
            <a:spLocks noGrp="1"/>
          </p:cNvSpPr>
          <p:nvPr>
            <p:ph idx="1"/>
          </p:nvPr>
        </p:nvSpPr>
        <p:spPr>
          <a:xfrm>
            <a:off x="838200" y="1690687"/>
            <a:ext cx="10515600" cy="4486275"/>
          </a:xfrm>
        </p:spPr>
        <p:txBody>
          <a:bodyPr>
            <a:normAutofit/>
          </a:bodyPr>
          <a:lstStyle/>
          <a:p>
            <a:pPr marL="0" indent="0">
              <a:buNone/>
            </a:pPr>
            <a:endParaRPr lang="cs-CZ" dirty="0"/>
          </a:p>
          <a:p>
            <a:pPr marL="0" indent="0">
              <a:buNone/>
            </a:pPr>
            <a:r>
              <a:rPr lang="cs-CZ" dirty="0"/>
              <a:t>?</a:t>
            </a:r>
          </a:p>
        </p:txBody>
      </p:sp>
    </p:spTree>
    <p:extLst>
      <p:ext uri="{BB962C8B-B14F-4D97-AF65-F5344CB8AC3E}">
        <p14:creationId xmlns:p14="http://schemas.microsoft.com/office/powerpoint/2010/main" val="391641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6122-C08F-221F-0835-F6309171C91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318F722-5D6C-3477-4968-CCDEC9D0D872}"/>
              </a:ext>
            </a:extLst>
          </p:cNvPr>
          <p:cNvSpPr>
            <a:spLocks noGrp="1"/>
          </p:cNvSpPr>
          <p:nvPr>
            <p:ph type="title"/>
          </p:nvPr>
        </p:nvSpPr>
        <p:spPr/>
        <p:txBody>
          <a:bodyPr/>
          <a:lstStyle/>
          <a:p>
            <a:endParaRPr lang="cs-CZ" dirty="0">
              <a:solidFill>
                <a:schemeClr val="accent2">
                  <a:lumMod val="60000"/>
                  <a:lumOff val="40000"/>
                </a:schemeClr>
              </a:solidFill>
            </a:endParaRPr>
          </a:p>
        </p:txBody>
      </p:sp>
      <p:pic>
        <p:nvPicPr>
          <p:cNvPr id="5" name="Zástupný obsah 4">
            <a:extLst>
              <a:ext uri="{FF2B5EF4-FFF2-40B4-BE49-F238E27FC236}">
                <a16:creationId xmlns:a16="http://schemas.microsoft.com/office/drawing/2014/main" id="{E20804F0-106B-A781-6B8D-69CD513A5179}"/>
              </a:ext>
            </a:extLst>
          </p:cNvPr>
          <p:cNvPicPr>
            <a:picLocks noGrp="1" noChangeAspect="1"/>
          </p:cNvPicPr>
          <p:nvPr>
            <p:ph idx="1"/>
          </p:nvPr>
        </p:nvPicPr>
        <p:blipFill>
          <a:blip r:embed="rId2"/>
          <a:stretch>
            <a:fillRect/>
          </a:stretch>
        </p:blipFill>
        <p:spPr>
          <a:xfrm>
            <a:off x="413658" y="55003"/>
            <a:ext cx="11168742" cy="6747993"/>
          </a:xfrm>
          <a:prstGeom prst="rect">
            <a:avLst/>
          </a:prstGeom>
        </p:spPr>
      </p:pic>
    </p:spTree>
    <p:extLst>
      <p:ext uri="{BB962C8B-B14F-4D97-AF65-F5344CB8AC3E}">
        <p14:creationId xmlns:p14="http://schemas.microsoft.com/office/powerpoint/2010/main" val="4047032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 snímek obrazovky, Písmo, řada/pruh">
            <a:extLst>
              <a:ext uri="{FF2B5EF4-FFF2-40B4-BE49-F238E27FC236}">
                <a16:creationId xmlns:a16="http://schemas.microsoft.com/office/drawing/2014/main" id="{DF35D2FC-261B-3345-303C-C4FD1FF981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0971" y="0"/>
            <a:ext cx="9665241" cy="6771728"/>
          </a:xfrm>
          <a:prstGeom prst="rect">
            <a:avLst/>
          </a:prstGeom>
        </p:spPr>
      </p:pic>
    </p:spTree>
    <p:extLst>
      <p:ext uri="{BB962C8B-B14F-4D97-AF65-F5344CB8AC3E}">
        <p14:creationId xmlns:p14="http://schemas.microsoft.com/office/powerpoint/2010/main" val="547469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Příchod ukrajinských uprchlíků</a:t>
            </a:r>
          </a:p>
        </p:txBody>
      </p:sp>
      <p:sp>
        <p:nvSpPr>
          <p:cNvPr id="3" name="Zástupný symbol pro obsah 2"/>
          <p:cNvSpPr>
            <a:spLocks noGrp="1"/>
          </p:cNvSpPr>
          <p:nvPr>
            <p:ph idx="1"/>
          </p:nvPr>
        </p:nvSpPr>
        <p:spPr>
          <a:xfrm>
            <a:off x="838200" y="1874263"/>
            <a:ext cx="10515600" cy="4351338"/>
          </a:xfrm>
        </p:spPr>
        <p:txBody>
          <a:bodyPr/>
          <a:lstStyle/>
          <a:p>
            <a:pPr marL="0" indent="0">
              <a:buNone/>
            </a:pPr>
            <a:r>
              <a:rPr lang="cs-CZ" dirty="0"/>
              <a:t>Cca 740.000 udělených doplňkových ochran, aktuálně na území ČR kolem 391.000 Ukrajinců s dočasnou ochranou (data k 10/2025)</a:t>
            </a:r>
          </a:p>
          <a:p>
            <a:pPr marL="0" indent="0">
              <a:buNone/>
            </a:pPr>
            <a:r>
              <a:rPr lang="cs-CZ" dirty="0"/>
              <a:t>Z toho: </a:t>
            </a:r>
          </a:p>
          <a:p>
            <a:r>
              <a:rPr lang="cs-CZ" dirty="0"/>
              <a:t>120.000 pracujících v ČR </a:t>
            </a:r>
          </a:p>
          <a:p>
            <a:r>
              <a:rPr lang="cs-CZ" dirty="0"/>
              <a:t>100.000 dětí </a:t>
            </a:r>
          </a:p>
          <a:p>
            <a:r>
              <a:rPr lang="cs-CZ" dirty="0"/>
              <a:t>16.000 seniorů </a:t>
            </a:r>
          </a:p>
          <a:p>
            <a:pPr marL="0" indent="0">
              <a:buNone/>
            </a:pPr>
            <a:r>
              <a:rPr lang="cs-CZ" dirty="0"/>
              <a:t>+ VŠ studenti</a:t>
            </a:r>
          </a:p>
        </p:txBody>
      </p:sp>
    </p:spTree>
    <p:extLst>
      <p:ext uri="{BB962C8B-B14F-4D97-AF65-F5344CB8AC3E}">
        <p14:creationId xmlns:p14="http://schemas.microsoft.com/office/powerpoint/2010/main" val="2256547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896893" y="-14498"/>
            <a:ext cx="8380533" cy="6872497"/>
          </a:xfrm>
          <a:prstGeom prst="rect">
            <a:avLst/>
          </a:prstGeom>
        </p:spPr>
      </p:pic>
    </p:spTree>
    <p:extLst>
      <p:ext uri="{BB962C8B-B14F-4D97-AF65-F5344CB8AC3E}">
        <p14:creationId xmlns:p14="http://schemas.microsoft.com/office/powerpoint/2010/main" val="1039879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Než začneme:</a:t>
            </a:r>
          </a:p>
        </p:txBody>
      </p:sp>
      <p:sp>
        <p:nvSpPr>
          <p:cNvPr id="3" name="Zástupný symbol pro obsah 2"/>
          <p:cNvSpPr>
            <a:spLocks noGrp="1"/>
          </p:cNvSpPr>
          <p:nvPr>
            <p:ph idx="1"/>
          </p:nvPr>
        </p:nvSpPr>
        <p:spPr/>
        <p:txBody>
          <a:bodyPr/>
          <a:lstStyle/>
          <a:p>
            <a:r>
              <a:rPr lang="cs-CZ" dirty="0"/>
              <a:t>Máte nějaké dotazy k psaní recenze na knihu Slepé skvrny?</a:t>
            </a:r>
          </a:p>
          <a:p>
            <a:endParaRPr lang="cs-CZ" dirty="0"/>
          </a:p>
        </p:txBody>
      </p:sp>
    </p:spTree>
    <p:extLst>
      <p:ext uri="{BB962C8B-B14F-4D97-AF65-F5344CB8AC3E}">
        <p14:creationId xmlns:p14="http://schemas.microsoft.com/office/powerpoint/2010/main" val="328608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solidFill>
                  <a:schemeClr val="accent2">
                    <a:lumMod val="60000"/>
                    <a:lumOff val="40000"/>
                  </a:schemeClr>
                </a:solidFill>
              </a:rPr>
              <a:t>Nyní si prosím vezměte papír a do jednoho sloupce napište, příležitosti spojené s migrací a do druhého výzvy spojené s migrací. Myslete na zdrojové i hostitelské země. (3 min)</a:t>
            </a:r>
            <a:endParaRPr lang="cs-CZ" sz="2800" dirty="0"/>
          </a:p>
        </p:txBody>
      </p:sp>
      <p:sp>
        <p:nvSpPr>
          <p:cNvPr id="3" name="Zástupný symbol pro obsah 2"/>
          <p:cNvSpPr>
            <a:spLocks noGrp="1"/>
          </p:cNvSpPr>
          <p:nvPr>
            <p:ph sz="half" idx="1"/>
          </p:nvPr>
        </p:nvSpPr>
        <p:spPr/>
        <p:txBody>
          <a:bodyPr>
            <a:normAutofit/>
          </a:bodyPr>
          <a:lstStyle/>
          <a:p>
            <a:r>
              <a:rPr lang="cs-CZ" dirty="0">
                <a:solidFill>
                  <a:schemeClr val="accent5">
                    <a:lumMod val="60000"/>
                    <a:lumOff val="40000"/>
                  </a:schemeClr>
                </a:solidFill>
              </a:rPr>
              <a:t>Příležitosti migrace</a:t>
            </a:r>
          </a:p>
        </p:txBody>
      </p:sp>
      <p:sp>
        <p:nvSpPr>
          <p:cNvPr id="4" name="Zástupný symbol pro obsah 3"/>
          <p:cNvSpPr>
            <a:spLocks noGrp="1"/>
          </p:cNvSpPr>
          <p:nvPr>
            <p:ph sz="half" idx="2"/>
          </p:nvPr>
        </p:nvSpPr>
        <p:spPr/>
        <p:txBody>
          <a:bodyPr>
            <a:normAutofit/>
          </a:bodyPr>
          <a:lstStyle/>
          <a:p>
            <a:r>
              <a:rPr lang="cs-CZ" dirty="0">
                <a:solidFill>
                  <a:schemeClr val="accent5">
                    <a:lumMod val="60000"/>
                    <a:lumOff val="40000"/>
                  </a:schemeClr>
                </a:solidFill>
              </a:rPr>
              <a:t>Výzvy migrace</a:t>
            </a:r>
          </a:p>
          <a:p>
            <a:endParaRPr lang="cs-CZ" dirty="0">
              <a:solidFill>
                <a:schemeClr val="accent5">
                  <a:lumMod val="60000"/>
                  <a:lumOff val="40000"/>
                </a:schemeClr>
              </a:solidFill>
            </a:endParaRPr>
          </a:p>
        </p:txBody>
      </p:sp>
    </p:spTree>
    <p:extLst>
      <p:ext uri="{BB962C8B-B14F-4D97-AF65-F5344CB8AC3E}">
        <p14:creationId xmlns:p14="http://schemas.microsoft.com/office/powerpoint/2010/main" val="3585346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721291"/>
          </a:xfrm>
        </p:spPr>
        <p:txBody>
          <a:bodyPr/>
          <a:lstStyle/>
          <a:p>
            <a:r>
              <a:rPr lang="cs-CZ" dirty="0">
                <a:solidFill>
                  <a:schemeClr val="accent2">
                    <a:lumMod val="60000"/>
                    <a:lumOff val="40000"/>
                  </a:schemeClr>
                </a:solidFill>
              </a:rPr>
              <a:t>Výzvy a příležitosti migrace</a:t>
            </a:r>
          </a:p>
        </p:txBody>
      </p:sp>
      <p:sp>
        <p:nvSpPr>
          <p:cNvPr id="3" name="Zástupný symbol pro text 2"/>
          <p:cNvSpPr>
            <a:spLocks noGrp="1"/>
          </p:cNvSpPr>
          <p:nvPr>
            <p:ph type="body" idx="1"/>
          </p:nvPr>
        </p:nvSpPr>
        <p:spPr>
          <a:xfrm>
            <a:off x="839788" y="1186004"/>
            <a:ext cx="5157787" cy="495159"/>
          </a:xfrm>
        </p:spPr>
        <p:txBody>
          <a:bodyPr/>
          <a:lstStyle/>
          <a:p>
            <a:r>
              <a:rPr lang="cs-CZ" dirty="0">
                <a:solidFill>
                  <a:schemeClr val="accent5">
                    <a:lumMod val="60000"/>
                    <a:lumOff val="40000"/>
                  </a:schemeClr>
                </a:solidFill>
              </a:rPr>
              <a:t>Příležitosti</a:t>
            </a:r>
          </a:p>
        </p:txBody>
      </p:sp>
      <p:sp>
        <p:nvSpPr>
          <p:cNvPr id="4" name="Zástupný symbol pro obsah 3"/>
          <p:cNvSpPr>
            <a:spLocks noGrp="1"/>
          </p:cNvSpPr>
          <p:nvPr>
            <p:ph sz="half" idx="2"/>
          </p:nvPr>
        </p:nvSpPr>
        <p:spPr>
          <a:xfrm>
            <a:off x="839788" y="1846906"/>
            <a:ext cx="5157787" cy="4342757"/>
          </a:xfrm>
        </p:spPr>
        <p:txBody>
          <a:bodyPr>
            <a:normAutofit fontScale="92500" lnSpcReduction="10000"/>
          </a:bodyPr>
          <a:lstStyle/>
          <a:p>
            <a:r>
              <a:rPr lang="cs-CZ" dirty="0"/>
              <a:t>Remitence (peníze zasílané zpět do země původu)</a:t>
            </a:r>
          </a:p>
          <a:p>
            <a:r>
              <a:rPr lang="cs-CZ" dirty="0"/>
              <a:t>Nové znalosti (po návratu i pro cílovou zemi migrace)</a:t>
            </a:r>
          </a:p>
          <a:p>
            <a:r>
              <a:rPr lang="cs-CZ" dirty="0"/>
              <a:t>Uplatnění talentů</a:t>
            </a:r>
          </a:p>
          <a:p>
            <a:r>
              <a:rPr lang="cs-CZ" dirty="0"/>
              <a:t>Zaplnění nedostatečně obsazených profesí</a:t>
            </a:r>
          </a:p>
          <a:p>
            <a:r>
              <a:rPr lang="cs-CZ" dirty="0"/>
              <a:t>Zřejmě (?) i pozitivní vliv na snižování nezaměstnanosti </a:t>
            </a:r>
          </a:p>
          <a:p>
            <a:r>
              <a:rPr lang="cs-CZ" dirty="0"/>
              <a:t>Diverzita (inovace)</a:t>
            </a:r>
          </a:p>
          <a:p>
            <a:r>
              <a:rPr lang="cs-CZ" dirty="0"/>
              <a:t>Nárůst HDP cílové země</a:t>
            </a:r>
          </a:p>
          <a:p>
            <a:endParaRPr lang="cs-CZ" dirty="0"/>
          </a:p>
          <a:p>
            <a:endParaRPr lang="cs-CZ" dirty="0"/>
          </a:p>
        </p:txBody>
      </p:sp>
      <p:sp>
        <p:nvSpPr>
          <p:cNvPr id="5" name="Zástupný symbol pro text 4"/>
          <p:cNvSpPr>
            <a:spLocks noGrp="1"/>
          </p:cNvSpPr>
          <p:nvPr>
            <p:ph type="body" sz="quarter" idx="3"/>
          </p:nvPr>
        </p:nvSpPr>
        <p:spPr>
          <a:xfrm>
            <a:off x="6172200" y="1186004"/>
            <a:ext cx="5183188" cy="495159"/>
          </a:xfrm>
        </p:spPr>
        <p:txBody>
          <a:bodyPr/>
          <a:lstStyle/>
          <a:p>
            <a:r>
              <a:rPr lang="cs-CZ" dirty="0">
                <a:solidFill>
                  <a:schemeClr val="accent5">
                    <a:lumMod val="60000"/>
                    <a:lumOff val="40000"/>
                  </a:schemeClr>
                </a:solidFill>
              </a:rPr>
              <a:t>Výzvy </a:t>
            </a:r>
          </a:p>
        </p:txBody>
      </p:sp>
      <p:sp>
        <p:nvSpPr>
          <p:cNvPr id="6" name="Zástupný symbol pro obsah 5"/>
          <p:cNvSpPr>
            <a:spLocks noGrp="1"/>
          </p:cNvSpPr>
          <p:nvPr>
            <p:ph sz="quarter" idx="4"/>
          </p:nvPr>
        </p:nvSpPr>
        <p:spPr>
          <a:xfrm>
            <a:off x="6172200" y="1846906"/>
            <a:ext cx="5183188" cy="4925085"/>
          </a:xfrm>
        </p:spPr>
        <p:txBody>
          <a:bodyPr>
            <a:normAutofit fontScale="85000" lnSpcReduction="20000"/>
          </a:bodyPr>
          <a:lstStyle/>
          <a:p>
            <a:r>
              <a:rPr lang="cs-CZ" dirty="0"/>
              <a:t>Omezená integrace, vytváření enkláv/ghett, jiné sociálně kulturní normy</a:t>
            </a:r>
          </a:p>
          <a:p>
            <a:r>
              <a:rPr lang="cs-CZ" dirty="0"/>
              <a:t>Sociální koheze + integrace, ale do čeho?</a:t>
            </a:r>
          </a:p>
          <a:p>
            <a:r>
              <a:rPr lang="cs-CZ" dirty="0"/>
              <a:t>Bezpečnost</a:t>
            </a:r>
          </a:p>
          <a:p>
            <a:r>
              <a:rPr lang="cs-CZ" dirty="0"/>
              <a:t>Negativní vliv na ekonomickou situaci v zemi původu migrantů či na společenskou situaci (př. filipínské chůvy)</a:t>
            </a:r>
          </a:p>
          <a:p>
            <a:r>
              <a:rPr lang="cs-CZ" dirty="0"/>
              <a:t>Negativní vliv na některé profese v zemi původu migrantů (učitele, zdravotnický personál…)</a:t>
            </a:r>
          </a:p>
          <a:p>
            <a:r>
              <a:rPr lang="cs-CZ" dirty="0"/>
              <a:t>? „braní práce“ občanům cílové země</a:t>
            </a:r>
          </a:p>
          <a:p>
            <a:r>
              <a:rPr lang="cs-CZ" dirty="0"/>
              <a:t>? zneužívání sociálních systémů</a:t>
            </a:r>
          </a:p>
        </p:txBody>
      </p:sp>
    </p:spTree>
    <p:extLst>
      <p:ext uri="{BB962C8B-B14F-4D97-AF65-F5344CB8AC3E}">
        <p14:creationId xmlns:p14="http://schemas.microsoft.com/office/powerpoint/2010/main" val="3711820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accent2">
                    <a:lumMod val="60000"/>
                    <a:lumOff val="40000"/>
                  </a:schemeClr>
                </a:solidFill>
              </a:rPr>
              <a:t>Sociální problémy spjaté s migrací</a:t>
            </a:r>
            <a:endParaRPr lang="cs-CZ" dirty="0"/>
          </a:p>
        </p:txBody>
      </p:sp>
      <p:sp>
        <p:nvSpPr>
          <p:cNvPr id="3" name="Zástupný symbol pro obsah 2"/>
          <p:cNvSpPr>
            <a:spLocks noGrp="1"/>
          </p:cNvSpPr>
          <p:nvPr>
            <p:ph idx="1"/>
          </p:nvPr>
        </p:nvSpPr>
        <p:spPr/>
        <p:txBody>
          <a:bodyPr/>
          <a:lstStyle/>
          <a:p>
            <a:pPr marL="0" indent="0">
              <a:buNone/>
            </a:pPr>
            <a:r>
              <a:rPr lang="cs-CZ" dirty="0"/>
              <a:t>Přemýšlejte!</a:t>
            </a:r>
          </a:p>
        </p:txBody>
      </p:sp>
    </p:spTree>
    <p:extLst>
      <p:ext uri="{BB962C8B-B14F-4D97-AF65-F5344CB8AC3E}">
        <p14:creationId xmlns:p14="http://schemas.microsoft.com/office/powerpoint/2010/main" val="1321536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accent2">
                    <a:lumMod val="60000"/>
                    <a:lumOff val="40000"/>
                  </a:schemeClr>
                </a:solidFill>
              </a:rPr>
              <a:t>Sociální problémy spjaté s migrací</a:t>
            </a:r>
          </a:p>
        </p:txBody>
      </p:sp>
      <p:sp>
        <p:nvSpPr>
          <p:cNvPr id="3" name="Zástupný symbol pro obsah 2"/>
          <p:cNvSpPr>
            <a:spLocks noGrp="1"/>
          </p:cNvSpPr>
          <p:nvPr>
            <p:ph idx="1"/>
          </p:nvPr>
        </p:nvSpPr>
        <p:spPr/>
        <p:txBody>
          <a:bodyPr>
            <a:normAutofit/>
          </a:bodyPr>
          <a:lstStyle/>
          <a:p>
            <a:r>
              <a:rPr lang="cs-CZ" dirty="0"/>
              <a:t>Rasismus, xenofobie, netolerance</a:t>
            </a:r>
          </a:p>
          <a:p>
            <a:r>
              <a:rPr lang="cs-CZ" dirty="0"/>
              <a:t>Diskriminace</a:t>
            </a:r>
          </a:p>
          <a:p>
            <a:r>
              <a:rPr lang="cs-CZ" dirty="0"/>
              <a:t>Nepřipravenost regionů</a:t>
            </a:r>
          </a:p>
          <a:p>
            <a:r>
              <a:rPr lang="cs-CZ" dirty="0"/>
              <a:t>Využití potenciálu migrantů</a:t>
            </a:r>
          </a:p>
          <a:p>
            <a:r>
              <a:rPr lang="cs-CZ" dirty="0"/>
              <a:t>Soužití a porozumění – tolerance jako hodnota</a:t>
            </a:r>
          </a:p>
          <a:p>
            <a:r>
              <a:rPr lang="cs-CZ" dirty="0"/>
              <a:t>Náboženství?</a:t>
            </a:r>
          </a:p>
          <a:p>
            <a:r>
              <a:rPr lang="cs-CZ" dirty="0"/>
              <a:t>Rozpad rodin (země původu)</a:t>
            </a:r>
          </a:p>
          <a:p>
            <a:r>
              <a:rPr lang="cs-CZ" dirty="0"/>
              <a:t>….</a:t>
            </a:r>
          </a:p>
        </p:txBody>
      </p:sp>
    </p:spTree>
    <p:extLst>
      <p:ext uri="{BB962C8B-B14F-4D97-AF65-F5344CB8AC3E}">
        <p14:creationId xmlns:p14="http://schemas.microsoft.com/office/powerpoint/2010/main" val="1195615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530177"/>
          </a:xfrm>
        </p:spPr>
        <p:txBody>
          <a:bodyPr>
            <a:normAutofit/>
          </a:bodyPr>
          <a:lstStyle/>
          <a:p>
            <a:r>
              <a:rPr lang="cs-CZ" sz="2200" dirty="0"/>
              <a:t>A naše oblíbené cvičení… </a:t>
            </a:r>
            <a:r>
              <a:rPr lang="cs-CZ" dirty="0">
                <a:solidFill>
                  <a:schemeClr val="accent2">
                    <a:lumMod val="60000"/>
                    <a:lumOff val="40000"/>
                  </a:schemeClr>
                </a:solidFill>
              </a:rPr>
              <a:t>pohled tří teorií společné soužití majority a minorit</a:t>
            </a:r>
            <a:r>
              <a:rPr lang="cs-CZ" sz="2000" dirty="0"/>
              <a:t>, </a:t>
            </a:r>
            <a:r>
              <a:rPr lang="cs-CZ" sz="2200" dirty="0"/>
              <a:t>a co čtvrtá perspektiva? A přidáme i pátou! </a:t>
            </a:r>
            <a:r>
              <a:rPr lang="cs-CZ" sz="2200" dirty="0">
                <a:sym typeface="Wingdings" panose="05000000000000000000" pitchFamily="2" charset="2"/>
              </a:rPr>
              <a:t></a:t>
            </a:r>
            <a:endParaRPr lang="cs-CZ" sz="2200" dirty="0"/>
          </a:p>
        </p:txBody>
      </p:sp>
      <p:sp>
        <p:nvSpPr>
          <p:cNvPr id="3" name="Zástupný symbol pro obsah 2"/>
          <p:cNvSpPr>
            <a:spLocks noGrp="1"/>
          </p:cNvSpPr>
          <p:nvPr>
            <p:ph idx="1"/>
          </p:nvPr>
        </p:nvSpPr>
        <p:spPr>
          <a:xfrm>
            <a:off x="838200" y="1812174"/>
            <a:ext cx="10515600" cy="4860229"/>
          </a:xfrm>
        </p:spPr>
        <p:txBody>
          <a:bodyPr>
            <a:normAutofit fontScale="92500" lnSpcReduction="20000"/>
          </a:bodyPr>
          <a:lstStyle/>
          <a:p>
            <a:r>
              <a:rPr lang="cs-CZ" b="1" dirty="0">
                <a:solidFill>
                  <a:schemeClr val="accent5">
                    <a:lumMod val="60000"/>
                    <a:lumOff val="40000"/>
                  </a:schemeClr>
                </a:solidFill>
              </a:rPr>
              <a:t>Strukturální funkcionalismus</a:t>
            </a:r>
            <a:r>
              <a:rPr lang="cs-CZ" dirty="0">
                <a:solidFill>
                  <a:schemeClr val="accent5">
                    <a:lumMod val="60000"/>
                    <a:lumOff val="40000"/>
                  </a:schemeClr>
                </a:solidFill>
              </a:rPr>
              <a:t>: </a:t>
            </a:r>
            <a:r>
              <a:rPr lang="cs-CZ" dirty="0"/>
              <a:t>Strukturální funkcionalisté zdůrazňují, že každá složka společnosti ovlivňuje stabilitu celku. Z tohoto pohledu je rasová a etnická nerovnost problém, protože společnost pak nedokáže rozvíjet a využívat zdroje menšin členů. Předsudky a diskriminace zhoršují sociální problémy, jako je kriminalita a násilí, chudoba, zdravotní problémy, rodinné problémy. Rozdíly vnímá především kulturní, je třeba dosáhnout stability, tj. hledání cesty: asimilace, multikulturalismus, integrace…</a:t>
            </a:r>
          </a:p>
          <a:p>
            <a:r>
              <a:rPr lang="cs-CZ" b="1" dirty="0">
                <a:solidFill>
                  <a:schemeClr val="accent5">
                    <a:lumMod val="60000"/>
                    <a:lumOff val="40000"/>
                  </a:schemeClr>
                </a:solidFill>
              </a:rPr>
              <a:t>Teorie konfliktu: </a:t>
            </a:r>
            <a:r>
              <a:rPr lang="cs-CZ" dirty="0"/>
              <a:t>Proč kladete tuto otázku? Nejde o rasu, etnicitu, rozdílnou kulturu, jde o moc! A o to kdo ji má. To může být definována i na základě kategorie etnicity. Konfliktualistická perspektiva zkoumá, jak konkurence nad bohatstvím, mocí a prestiž přispívá k napětí rasových a etnických skupin. Například na rasismus bílých  pohlíží jako na dojem nebo skutečné ohrožení hospodářského blahobytu bílých nebo kulturní dominance menšinami. Vysvětlení migrace je možné i skrze optiku kapitalismu, který potřebuje levnou pracovní sílu, která je snadno k dispozici.</a:t>
            </a:r>
            <a:endParaRPr lang="cs-CZ" dirty="0">
              <a:solidFill>
                <a:schemeClr val="accent2"/>
              </a:solidFill>
            </a:endParaRPr>
          </a:p>
        </p:txBody>
      </p:sp>
    </p:spTree>
    <p:extLst>
      <p:ext uri="{BB962C8B-B14F-4D97-AF65-F5344CB8AC3E}">
        <p14:creationId xmlns:p14="http://schemas.microsoft.com/office/powerpoint/2010/main" val="797906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….pohled tří (čtyř) teorií - pokračování</a:t>
            </a:r>
          </a:p>
        </p:txBody>
      </p:sp>
      <p:sp>
        <p:nvSpPr>
          <p:cNvPr id="3" name="Zástupný symbol pro obsah 2"/>
          <p:cNvSpPr>
            <a:spLocks noGrp="1"/>
          </p:cNvSpPr>
          <p:nvPr>
            <p:ph idx="1"/>
          </p:nvPr>
        </p:nvSpPr>
        <p:spPr/>
        <p:txBody>
          <a:bodyPr>
            <a:normAutofit lnSpcReduction="10000"/>
          </a:bodyPr>
          <a:lstStyle/>
          <a:p>
            <a:r>
              <a:rPr lang="cs-CZ" b="1" dirty="0">
                <a:solidFill>
                  <a:schemeClr val="accent5">
                    <a:lumMod val="60000"/>
                    <a:lumOff val="40000"/>
                  </a:schemeClr>
                </a:solidFill>
              </a:rPr>
              <a:t>Symbolický interakcionismus</a:t>
            </a:r>
            <a:r>
              <a:rPr lang="cs-CZ" dirty="0"/>
              <a:t>: Jak rozumíme věcem? Tak jak jsou konstruovány – to se týká i rasy a etnicity. Pojmy a významy rasy či etnických rozdílů se učíme prostřednictvím interakce s ostatními. Symbolicky interakcionistická perspektiva se zabývá tím, jak jednotlivci naučit se negativním stereotypům a předsudkům prostřednictvím jazyka. Odlišný konotace barev bílé a černé mohou například přispívat k negativu postoje vůči barevným lidem. Bílý rytíř je dobrý a černý rytíř je zlý; andělský dort je bílý a ďáblův dort je černý… </a:t>
            </a:r>
          </a:p>
          <a:p>
            <a:r>
              <a:rPr lang="cs-CZ" dirty="0">
                <a:solidFill>
                  <a:schemeClr val="accent5">
                    <a:lumMod val="60000"/>
                    <a:lumOff val="40000"/>
                  </a:schemeClr>
                </a:solidFill>
              </a:rPr>
              <a:t>Sociální patologie </a:t>
            </a:r>
            <a:r>
              <a:rPr lang="cs-CZ" dirty="0"/>
              <a:t>– SP jako „zlo“ – co je to zlo? Pokud jinakost, řešením je brutální asimilace. Pokud rasismus, významné tresty za rasistické projevy. </a:t>
            </a:r>
          </a:p>
        </p:txBody>
      </p:sp>
    </p:spTree>
    <p:extLst>
      <p:ext uri="{BB962C8B-B14F-4D97-AF65-F5344CB8AC3E}">
        <p14:creationId xmlns:p14="http://schemas.microsoft.com/office/powerpoint/2010/main" val="2136748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164911"/>
          </a:xfrm>
        </p:spPr>
        <p:txBody>
          <a:bodyPr>
            <a:normAutofit fontScale="90000"/>
          </a:bodyPr>
          <a:lstStyle/>
          <a:p>
            <a:r>
              <a:rPr lang="cs-CZ" dirty="0">
                <a:solidFill>
                  <a:schemeClr val="accent1">
                    <a:lumMod val="60000"/>
                    <a:lumOff val="40000"/>
                  </a:schemeClr>
                </a:solidFill>
              </a:rPr>
              <a:t>Teorie nálepkování (teorie labellingu, etiketizační teorie, stigmatizace…)</a:t>
            </a:r>
          </a:p>
        </p:txBody>
      </p:sp>
      <p:sp>
        <p:nvSpPr>
          <p:cNvPr id="3" name="Zástupný symbol pro obsah 2"/>
          <p:cNvSpPr>
            <a:spLocks noGrp="1"/>
          </p:cNvSpPr>
          <p:nvPr>
            <p:ph idx="1"/>
          </p:nvPr>
        </p:nvSpPr>
        <p:spPr>
          <a:xfrm>
            <a:off x="838200" y="1530036"/>
            <a:ext cx="10515600" cy="5251010"/>
          </a:xfrm>
        </p:spPr>
        <p:txBody>
          <a:bodyPr>
            <a:normAutofit fontScale="62500" lnSpcReduction="20000"/>
          </a:bodyPr>
          <a:lstStyle/>
          <a:p>
            <a:endParaRPr lang="cs-CZ" dirty="0"/>
          </a:p>
          <a:p>
            <a:pPr>
              <a:spcBef>
                <a:spcPct val="20000"/>
              </a:spcBef>
              <a:defRPr/>
            </a:pPr>
            <a:r>
              <a:rPr lang="cs-CZ" sz="3700" dirty="0"/>
              <a:t>součástí sociologie deviantního chování, konstruktivistická teorie</a:t>
            </a:r>
          </a:p>
          <a:p>
            <a:pPr>
              <a:spcBef>
                <a:spcPct val="20000"/>
              </a:spcBef>
              <a:defRPr/>
            </a:pPr>
            <a:r>
              <a:rPr lang="cs-CZ" sz="3700" dirty="0"/>
              <a:t>zakladatelé (P. Becker, K. T. Erikson a J. I. Kitsuse) kriticky reagovali na jednostrannosti strukturně-funkcionalistického pojetí sociální deviace a anomie</a:t>
            </a:r>
          </a:p>
          <a:p>
            <a:pPr>
              <a:spcBef>
                <a:spcPct val="20000"/>
              </a:spcBef>
              <a:defRPr/>
            </a:pPr>
            <a:r>
              <a:rPr lang="cs-CZ" sz="3700" dirty="0">
                <a:solidFill>
                  <a:schemeClr val="accent1">
                    <a:lumMod val="60000"/>
                    <a:lumOff val="40000"/>
                  </a:schemeClr>
                </a:solidFill>
              </a:rPr>
              <a:t>Princip: existují soc. normy a deviace. Deviace jsou výsledky vnímání a hodnocení (tj. nejsou objektivní) určitých forem chování společenstvím, jehož se chování týká.</a:t>
            </a:r>
            <a:r>
              <a:rPr lang="cs-CZ" sz="3700" dirty="0"/>
              <a:t> (To funguje jako sociální kontrola).</a:t>
            </a:r>
          </a:p>
          <a:p>
            <a:pPr>
              <a:spcBef>
                <a:spcPct val="20000"/>
              </a:spcBef>
              <a:defRPr/>
            </a:pPr>
            <a:r>
              <a:rPr lang="cs-CZ" sz="3700" dirty="0"/>
              <a:t>Nejedná se pouze o pouhé porušení normy, ale zhodnocením určitého konkrétního chování jako deviantního či nenormálního určitou částí veřejnosti (tzv. etiketizační reakce).</a:t>
            </a:r>
          </a:p>
          <a:p>
            <a:pPr>
              <a:spcBef>
                <a:spcPct val="20000"/>
              </a:spcBef>
              <a:defRPr/>
            </a:pPr>
            <a:r>
              <a:rPr lang="cs-CZ" sz="3700" dirty="0"/>
              <a:t>SP jako důsledek sociálního označení (nálepky), nemusí se jednání ani dopustit, označení stačí: </a:t>
            </a:r>
            <a:r>
              <a:rPr lang="cs-CZ" sz="3700" dirty="0">
                <a:solidFill>
                  <a:schemeClr val="accent5">
                    <a:lumMod val="60000"/>
                    <a:lumOff val="40000"/>
                  </a:schemeClr>
                </a:solidFill>
              </a:rPr>
              <a:t>primární deviace </a:t>
            </a:r>
            <a:r>
              <a:rPr lang="cs-CZ" sz="3700" dirty="0"/>
              <a:t>(porušení norem) x </a:t>
            </a:r>
            <a:r>
              <a:rPr lang="cs-CZ" sz="3700" dirty="0">
                <a:solidFill>
                  <a:schemeClr val="accent5">
                    <a:lumMod val="60000"/>
                    <a:lumOff val="40000"/>
                  </a:schemeClr>
                </a:solidFill>
              </a:rPr>
              <a:t>sekundární deviace </a:t>
            </a:r>
            <a:r>
              <a:rPr lang="cs-CZ" sz="3700" dirty="0"/>
              <a:t>(chování až po onálepkování).</a:t>
            </a:r>
          </a:p>
          <a:p>
            <a:pPr>
              <a:spcBef>
                <a:spcPct val="20000"/>
              </a:spcBef>
              <a:defRPr/>
            </a:pPr>
            <a:r>
              <a:rPr lang="cs-CZ" sz="3700" dirty="0"/>
              <a:t>nálepka devianta se stává součásti </a:t>
            </a:r>
            <a:r>
              <a:rPr lang="cs-CZ" sz="3700" dirty="0">
                <a:solidFill>
                  <a:schemeClr val="accent1">
                    <a:lumMod val="60000"/>
                    <a:lumOff val="40000"/>
                  </a:schemeClr>
                </a:solidFill>
              </a:rPr>
              <a:t>identity</a:t>
            </a:r>
            <a:r>
              <a:rPr lang="cs-CZ" sz="3700" dirty="0"/>
              <a:t> (izolace)</a:t>
            </a:r>
          </a:p>
          <a:p>
            <a:pPr>
              <a:spcBef>
                <a:spcPct val="20000"/>
              </a:spcBef>
              <a:defRPr/>
            </a:pPr>
            <a:r>
              <a:rPr lang="cs-CZ" sz="3700" dirty="0"/>
              <a:t>úspěšné uplatnění nálepky je otázkou </a:t>
            </a:r>
            <a:r>
              <a:rPr lang="cs-CZ" sz="3700" dirty="0">
                <a:solidFill>
                  <a:schemeClr val="accent1">
                    <a:lumMod val="60000"/>
                    <a:lumOff val="40000"/>
                  </a:schemeClr>
                </a:solidFill>
              </a:rPr>
              <a:t>moci</a:t>
            </a:r>
            <a:r>
              <a:rPr lang="cs-CZ" sz="3700" dirty="0"/>
              <a:t>, resp. schopností manipulace s veřejným míněním</a:t>
            </a:r>
          </a:p>
          <a:p>
            <a:pPr>
              <a:spcBef>
                <a:spcPct val="20000"/>
              </a:spcBef>
              <a:defRPr/>
            </a:pPr>
            <a:r>
              <a:rPr lang="cs-CZ" sz="3700" dirty="0">
                <a:solidFill>
                  <a:schemeClr val="accent1">
                    <a:lumMod val="60000"/>
                    <a:lumOff val="40000"/>
                  </a:schemeClr>
                </a:solidFill>
              </a:rPr>
              <a:t>řešení</a:t>
            </a:r>
            <a:r>
              <a:rPr lang="cs-CZ" sz="3700" dirty="0"/>
              <a:t>:  kontra-nálepka - oslabení pozice nálepkujících (</a:t>
            </a:r>
            <a:r>
              <a:rPr lang="en-GB" sz="3700" dirty="0"/>
              <a:t>killing the </a:t>
            </a:r>
            <a:r>
              <a:rPr lang="cs-CZ" sz="3700" dirty="0"/>
              <a:t>messenger)</a:t>
            </a:r>
          </a:p>
        </p:txBody>
      </p:sp>
    </p:spTree>
    <p:extLst>
      <p:ext uri="{BB962C8B-B14F-4D97-AF65-F5344CB8AC3E}">
        <p14:creationId xmlns:p14="http://schemas.microsoft.com/office/powerpoint/2010/main" val="2636774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solidFill>
                  <a:schemeClr val="accent5">
                    <a:lumMod val="60000"/>
                    <a:lumOff val="40000"/>
                  </a:schemeClr>
                </a:solidFill>
              </a:rPr>
              <a:t>Etiketizační teorie jako sebenaplňující proroctví? </a:t>
            </a:r>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a:t>Negativní stereotypizace menšin může fungovat jako na sebenaplňující se proroctví. </a:t>
            </a:r>
          </a:p>
          <a:p>
            <a:pPr marL="0" indent="0">
              <a:buNone/>
            </a:pPr>
            <a:r>
              <a:rPr lang="cs-CZ" dirty="0"/>
              <a:t>Schaefer (1998, s. 17):</a:t>
            </a:r>
          </a:p>
          <a:p>
            <a:pPr marL="0" indent="0">
              <a:buNone/>
            </a:pPr>
            <a:r>
              <a:rPr lang="cs-CZ" i="1" dirty="0"/>
              <a:t>Sebenaplňující proroctví mohou být pro menšinové skupiny zničující. Takové skupiny často zjišťují, že mohou vykonávat pouze špatně placená zaměstnání s malou prestiží a příležitosti k postupu. Odůvodnění dominantní společnosti spočívá v tom, že jednotlivcům z menšin chybí schopnost podávat výkony na důležitějších a lukrativnějších pozicích. Možnost, aby se stali vědci, vedoucí pracovníci nebo lékaři jsou odepřeni mnoha jednotlivcům z podřízené skupiny, kteří jsou poté uzavřeni do podřadných zaměstnání společnosti. Ve výsledku se falešná definice stává skutečností. Podřízená skupina se stala „podřadnou“, protože na začátku byla definována jako horší a bylo jí zabráněno dosažení úrovně dosažených většinou. </a:t>
            </a:r>
          </a:p>
        </p:txBody>
      </p:sp>
    </p:spTree>
    <p:extLst>
      <p:ext uri="{BB962C8B-B14F-4D97-AF65-F5344CB8AC3E}">
        <p14:creationId xmlns:p14="http://schemas.microsoft.com/office/powerpoint/2010/main" val="2194208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na závěr procvičení našich mozkových závitů:</a:t>
            </a:r>
          </a:p>
        </p:txBody>
      </p:sp>
      <p:sp>
        <p:nvSpPr>
          <p:cNvPr id="3" name="Zástupný symbol pro obsah 2"/>
          <p:cNvSpPr>
            <a:spLocks noGrp="1"/>
          </p:cNvSpPr>
          <p:nvPr>
            <p:ph idx="1"/>
          </p:nvPr>
        </p:nvSpPr>
        <p:spPr/>
        <p:txBody>
          <a:bodyPr/>
          <a:lstStyle/>
          <a:p>
            <a:r>
              <a:rPr lang="cs-CZ" dirty="0"/>
              <a:t>Které skupiny  byly dřív „nálepkovány“ jako deviantní a dnes – ve velkých městech -  téměř nejsou?</a:t>
            </a:r>
          </a:p>
          <a:p>
            <a:r>
              <a:rPr lang="cs-CZ" dirty="0"/>
              <a:t>Které skupiny byly a jsou nálepkovány jako „problémové“?</a:t>
            </a:r>
          </a:p>
          <a:p>
            <a:r>
              <a:rPr lang="cs-CZ" dirty="0"/>
              <a:t>Které skupiny jsou poměrně nově nálepkovány </a:t>
            </a:r>
            <a:r>
              <a:rPr lang="cs-CZ"/>
              <a:t>jako nebezpečné?</a:t>
            </a:r>
            <a:endParaRPr lang="cs-CZ" dirty="0"/>
          </a:p>
        </p:txBody>
      </p:sp>
    </p:spTree>
    <p:extLst>
      <p:ext uri="{BB962C8B-B14F-4D97-AF65-F5344CB8AC3E}">
        <p14:creationId xmlns:p14="http://schemas.microsoft.com/office/powerpoint/2010/main" val="1043898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85497" y="486801"/>
            <a:ext cx="10515600" cy="5531178"/>
          </a:xfrm>
        </p:spPr>
        <p:txBody>
          <a:bodyPr>
            <a:noAutofit/>
          </a:bodyPr>
          <a:lstStyle/>
          <a:p>
            <a:r>
              <a:rPr lang="cs-CZ" sz="3200" dirty="0"/>
              <a:t>Děkuji za pozornost. Pracujte na recenzi a držte se navržené struktury.</a:t>
            </a:r>
            <a:br>
              <a:rPr lang="cs-CZ" sz="3200" dirty="0"/>
            </a:br>
            <a:br>
              <a:rPr lang="cs-CZ" sz="3200" dirty="0"/>
            </a:br>
            <a:r>
              <a:rPr lang="cs-CZ" sz="3200" dirty="0"/>
              <a:t>Na příští hodinu prosím shlédněte film Stanfordský vězeňský experiment </a:t>
            </a:r>
            <a:br>
              <a:rPr lang="cs-CZ" sz="3200" dirty="0"/>
            </a:br>
            <a:br>
              <a:rPr lang="cs-CZ" sz="3200" dirty="0"/>
            </a:br>
            <a:br>
              <a:rPr lang="cs-CZ" sz="3200" dirty="0"/>
            </a:br>
            <a:br>
              <a:rPr lang="cs-CZ" sz="3200" dirty="0">
                <a:solidFill>
                  <a:schemeClr val="accent1">
                    <a:lumMod val="60000"/>
                    <a:lumOff val="40000"/>
                  </a:schemeClr>
                </a:solidFill>
              </a:rPr>
            </a:br>
            <a:endParaRPr lang="cs-CZ" sz="3200" dirty="0"/>
          </a:p>
        </p:txBody>
      </p:sp>
    </p:spTree>
    <p:extLst>
      <p:ext uri="{BB962C8B-B14F-4D97-AF65-F5344CB8AC3E}">
        <p14:creationId xmlns:p14="http://schemas.microsoft.com/office/powerpoint/2010/main" val="856354184"/>
      </p:ext>
    </p:extLst>
  </p:cSld>
  <p:clrMapOvr>
    <a:masterClrMapping/>
  </p:clrMapOvr>
  <mc:AlternateContent xmlns:mc="http://schemas.openxmlformats.org/markup-compatibility/2006" xmlns:p14="http://schemas.microsoft.com/office/powerpoint/2010/main">
    <mc:Choice Requires="p14">
      <p:transition spd="slow" p14:dur="2000" advTm="29996"/>
    </mc:Choice>
    <mc:Fallback xmlns="">
      <p:transition spd="slow" advTm="2999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Struktura hodiny – dvě části</a:t>
            </a:r>
          </a:p>
        </p:txBody>
      </p:sp>
      <p:sp>
        <p:nvSpPr>
          <p:cNvPr id="3" name="Zástupný symbol pro obsah 2"/>
          <p:cNvSpPr>
            <a:spLocks noGrp="1"/>
          </p:cNvSpPr>
          <p:nvPr>
            <p:ph idx="1"/>
          </p:nvPr>
        </p:nvSpPr>
        <p:spPr/>
        <p:txBody>
          <a:bodyPr/>
          <a:lstStyle/>
          <a:p>
            <a:pPr marL="514350" indent="-514350">
              <a:buAutoNum type="arabicParenR"/>
            </a:pPr>
            <a:r>
              <a:rPr lang="cs-CZ" dirty="0"/>
              <a:t>Informace k migraci</a:t>
            </a:r>
          </a:p>
          <a:p>
            <a:pPr marL="514350" indent="-514350">
              <a:buAutoNum type="arabicParenR"/>
            </a:pPr>
            <a:r>
              <a:rPr lang="cs-CZ" dirty="0"/>
              <a:t>Migrace a s ní související možné sociální problémy</a:t>
            </a:r>
          </a:p>
          <a:p>
            <a:pPr marL="514350" indent="-514350">
              <a:buAutoNum type="arabicParenR"/>
            </a:pPr>
            <a:r>
              <a:rPr lang="cs-CZ" dirty="0">
                <a:solidFill>
                  <a:schemeClr val="accent5">
                    <a:lumMod val="60000"/>
                    <a:lumOff val="40000"/>
                  </a:schemeClr>
                </a:solidFill>
              </a:rPr>
              <a:t>Teorie labellingu neboli etiketizační teorie</a:t>
            </a:r>
          </a:p>
        </p:txBody>
      </p:sp>
    </p:spTree>
    <p:extLst>
      <p:ext uri="{BB962C8B-B14F-4D97-AF65-F5344CB8AC3E}">
        <p14:creationId xmlns:p14="http://schemas.microsoft.com/office/powerpoint/2010/main" val="3259379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AB221-8D7E-1452-1746-B2F7E3A4E855}"/>
              </a:ext>
            </a:extLst>
          </p:cNvPr>
          <p:cNvSpPr>
            <a:spLocks noGrp="1"/>
          </p:cNvSpPr>
          <p:nvPr>
            <p:ph type="title"/>
          </p:nvPr>
        </p:nvSpPr>
        <p:spPr>
          <a:xfrm>
            <a:off x="838200" y="365126"/>
            <a:ext cx="10515600" cy="734332"/>
          </a:xfrm>
        </p:spPr>
        <p:txBody>
          <a:bodyPr/>
          <a:lstStyle/>
          <a:p>
            <a:r>
              <a:rPr lang="cs-CZ" dirty="0">
                <a:solidFill>
                  <a:schemeClr val="accent5">
                    <a:lumMod val="60000"/>
                    <a:lumOff val="40000"/>
                  </a:schemeClr>
                </a:solidFill>
              </a:rPr>
              <a:t>Test: migrace </a:t>
            </a:r>
          </a:p>
        </p:txBody>
      </p:sp>
      <p:sp>
        <p:nvSpPr>
          <p:cNvPr id="3" name="Zástupný obsah 2">
            <a:extLst>
              <a:ext uri="{FF2B5EF4-FFF2-40B4-BE49-F238E27FC236}">
                <a16:creationId xmlns:a16="http://schemas.microsoft.com/office/drawing/2014/main" id="{F1EF707F-2282-D536-A457-406043F5EE5F}"/>
              </a:ext>
            </a:extLst>
          </p:cNvPr>
          <p:cNvSpPr>
            <a:spLocks noGrp="1"/>
          </p:cNvSpPr>
          <p:nvPr>
            <p:ph idx="1"/>
          </p:nvPr>
        </p:nvSpPr>
        <p:spPr>
          <a:xfrm>
            <a:off x="370114" y="1251858"/>
            <a:ext cx="10515600" cy="5366656"/>
          </a:xfrm>
        </p:spPr>
        <p:txBody>
          <a:bodyPr>
            <a:noAutofit/>
          </a:bodyPr>
          <a:lstStyle/>
          <a:p>
            <a:pPr marL="514350" indent="-514350">
              <a:buAutoNum type="arabicParenR"/>
            </a:pPr>
            <a:r>
              <a:rPr lang="cs-CZ" sz="3200" dirty="0"/>
              <a:t>Kolik procent obyvatel ČR jsou migranti?</a:t>
            </a:r>
          </a:p>
          <a:p>
            <a:pPr marL="514350" indent="-514350">
              <a:buAutoNum type="arabicParenR"/>
            </a:pPr>
            <a:r>
              <a:rPr lang="cs-CZ" sz="3200" dirty="0"/>
              <a:t>Kolik je v ČR Ukrajinců a Ukrajinek </a:t>
            </a:r>
          </a:p>
          <a:p>
            <a:pPr marL="0" indent="0">
              <a:buNone/>
            </a:pPr>
            <a:r>
              <a:rPr lang="cs-CZ" sz="3200" dirty="0"/>
              <a:t>s dočasnou ochranou?</a:t>
            </a:r>
          </a:p>
          <a:p>
            <a:pPr marL="0" indent="0">
              <a:buNone/>
            </a:pPr>
            <a:r>
              <a:rPr lang="cs-CZ" sz="3200" dirty="0"/>
              <a:t>3) Jaké jsou tři hlavní zdrojové země </a:t>
            </a:r>
          </a:p>
          <a:p>
            <a:pPr marL="0" indent="0">
              <a:buNone/>
            </a:pPr>
            <a:r>
              <a:rPr lang="cs-CZ" sz="3200" dirty="0"/>
              <a:t>migrace  do ČR? (včetně zemí EU)</a:t>
            </a:r>
          </a:p>
          <a:p>
            <a:pPr marL="0" indent="0">
              <a:buNone/>
            </a:pPr>
            <a:r>
              <a:rPr lang="cs-CZ" sz="3200" dirty="0"/>
              <a:t>4) Kolik je v ČR Afgánců a Afgánek?</a:t>
            </a:r>
          </a:p>
          <a:p>
            <a:pPr marL="0" indent="0">
              <a:buNone/>
            </a:pPr>
            <a:r>
              <a:rPr lang="cs-CZ" sz="3200" dirty="0"/>
              <a:t>5) Kolik procent z migrantů na celém světě jsou uprchlíci? </a:t>
            </a:r>
          </a:p>
          <a:p>
            <a:pPr marL="0" indent="0">
              <a:buNone/>
            </a:pPr>
            <a:r>
              <a:rPr lang="cs-CZ" sz="3200" dirty="0"/>
              <a:t>6) Za jak dlouho je v ČR možné získat občanství?</a:t>
            </a:r>
          </a:p>
          <a:p>
            <a:pPr marL="0" indent="0">
              <a:buNone/>
            </a:pPr>
            <a:r>
              <a:rPr lang="cs-CZ" sz="3200" dirty="0"/>
              <a:t>7) Kolik je v ČR ročně uděleno azylů (trvalé mezinárodní ochrany)? </a:t>
            </a:r>
          </a:p>
        </p:txBody>
      </p:sp>
      <p:pic>
        <p:nvPicPr>
          <p:cNvPr id="6" name="Obrázek 5">
            <a:extLst>
              <a:ext uri="{FF2B5EF4-FFF2-40B4-BE49-F238E27FC236}">
                <a16:creationId xmlns:a16="http://schemas.microsoft.com/office/drawing/2014/main" id="{103EF40D-1041-1F44-BBD9-333A4E945F4E}"/>
              </a:ext>
            </a:extLst>
          </p:cNvPr>
          <p:cNvPicPr>
            <a:picLocks noChangeAspect="1"/>
          </p:cNvPicPr>
          <p:nvPr/>
        </p:nvPicPr>
        <p:blipFill>
          <a:blip r:embed="rId2"/>
          <a:stretch>
            <a:fillRect/>
          </a:stretch>
        </p:blipFill>
        <p:spPr>
          <a:xfrm>
            <a:off x="7611721" y="0"/>
            <a:ext cx="4457929" cy="3264068"/>
          </a:xfrm>
          <a:prstGeom prst="rect">
            <a:avLst/>
          </a:prstGeom>
        </p:spPr>
      </p:pic>
    </p:spTree>
    <p:extLst>
      <p:ext uri="{BB962C8B-B14F-4D97-AF65-F5344CB8AC3E}">
        <p14:creationId xmlns:p14="http://schemas.microsoft.com/office/powerpoint/2010/main" val="3320363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FC7806-89B5-EA76-8A3F-6CF2F596CB74}"/>
              </a:ext>
            </a:extLst>
          </p:cNvPr>
          <p:cNvSpPr>
            <a:spLocks noGrp="1"/>
          </p:cNvSpPr>
          <p:nvPr>
            <p:ph type="title"/>
          </p:nvPr>
        </p:nvSpPr>
        <p:spPr/>
        <p:txBody>
          <a:bodyPr/>
          <a:lstStyle/>
          <a:p>
            <a:r>
              <a:rPr lang="cs-CZ" dirty="0"/>
              <a:t>Od kdy je migrace „problém“?</a:t>
            </a:r>
          </a:p>
        </p:txBody>
      </p:sp>
      <p:sp>
        <p:nvSpPr>
          <p:cNvPr id="3" name="Zástupný obsah 2">
            <a:extLst>
              <a:ext uri="{FF2B5EF4-FFF2-40B4-BE49-F238E27FC236}">
                <a16:creationId xmlns:a16="http://schemas.microsoft.com/office/drawing/2014/main" id="{1DC5685D-FBD8-DDB9-257C-336EC9B50FBE}"/>
              </a:ext>
            </a:extLst>
          </p:cNvPr>
          <p:cNvSpPr>
            <a:spLocks noGrp="1"/>
          </p:cNvSpPr>
          <p:nvPr>
            <p:ph idx="1"/>
          </p:nvPr>
        </p:nvSpPr>
        <p:spPr/>
        <p:txBody>
          <a:bodyPr/>
          <a:lstStyle/>
          <a:p>
            <a:pPr marL="0" indent="0">
              <a:buNone/>
            </a:pPr>
            <a:r>
              <a:rPr lang="cs-CZ" dirty="0"/>
              <a:t>?</a:t>
            </a:r>
          </a:p>
          <a:p>
            <a:pPr marL="0" indent="0">
              <a:buNone/>
            </a:pPr>
            <a:endParaRPr lang="cs-CZ" dirty="0"/>
          </a:p>
          <a:p>
            <a:pPr marL="0" indent="0">
              <a:buNone/>
            </a:pPr>
            <a:endParaRPr lang="cs-CZ" dirty="0"/>
          </a:p>
          <a:p>
            <a:r>
              <a:rPr lang="cs-CZ" i="1" dirty="0"/>
              <a:t>Kdy migrace „začala“?</a:t>
            </a:r>
          </a:p>
          <a:p>
            <a:endParaRPr lang="cs-CZ" i="1" dirty="0"/>
          </a:p>
          <a:p>
            <a:endParaRPr lang="cs-CZ" i="1" dirty="0"/>
          </a:p>
          <a:p>
            <a:endParaRPr lang="cs-CZ" i="1" dirty="0"/>
          </a:p>
          <a:p>
            <a:r>
              <a:rPr lang="cs-CZ" i="1" dirty="0"/>
              <a:t>Co se stalo s počtem migrantů ve Velké Británii pro Brexitu?  </a:t>
            </a:r>
          </a:p>
        </p:txBody>
      </p:sp>
    </p:spTree>
    <p:extLst>
      <p:ext uri="{BB962C8B-B14F-4D97-AF65-F5344CB8AC3E}">
        <p14:creationId xmlns:p14="http://schemas.microsoft.com/office/powerpoint/2010/main" val="87823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Growth in British Net Immigration : r/europe">
            <a:extLst>
              <a:ext uri="{FF2B5EF4-FFF2-40B4-BE49-F238E27FC236}">
                <a16:creationId xmlns:a16="http://schemas.microsoft.com/office/drawing/2014/main" id="{B8ACD94A-F836-097A-2C6C-C925184524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521" y="0"/>
            <a:ext cx="10678958" cy="6820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72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585489"/>
          </a:xfrm>
        </p:spPr>
        <p:txBody>
          <a:bodyPr>
            <a:normAutofit fontScale="90000"/>
          </a:bodyPr>
          <a:lstStyle/>
          <a:p>
            <a:r>
              <a:rPr lang="cs-CZ" dirty="0">
                <a:solidFill>
                  <a:schemeClr val="accent2">
                    <a:lumMod val="60000"/>
                    <a:lumOff val="40000"/>
                  </a:schemeClr>
                </a:solidFill>
              </a:rPr>
              <a:t>Migrace – základní informace</a:t>
            </a:r>
          </a:p>
        </p:txBody>
      </p:sp>
      <p:sp>
        <p:nvSpPr>
          <p:cNvPr id="3" name="Zástupný symbol pro obsah 2"/>
          <p:cNvSpPr>
            <a:spLocks noGrp="1"/>
          </p:cNvSpPr>
          <p:nvPr>
            <p:ph idx="1"/>
          </p:nvPr>
        </p:nvSpPr>
        <p:spPr>
          <a:xfrm>
            <a:off x="838200" y="1032095"/>
            <a:ext cx="10515600" cy="5730843"/>
          </a:xfrm>
        </p:spPr>
        <p:txBody>
          <a:bodyPr>
            <a:normAutofit lnSpcReduction="10000"/>
          </a:bodyPr>
          <a:lstStyle/>
          <a:p>
            <a:r>
              <a:rPr lang="cs-CZ" dirty="0"/>
              <a:t>Počet mezinárodních migrantů </a:t>
            </a:r>
            <a:r>
              <a:rPr lang="cs-CZ" b="1" dirty="0"/>
              <a:t>304 miliónů </a:t>
            </a:r>
            <a:r>
              <a:rPr lang="cs-CZ" dirty="0"/>
              <a:t>(UN, odhad, 2025 – zde i dále).</a:t>
            </a:r>
          </a:p>
          <a:p>
            <a:r>
              <a:rPr lang="cs-CZ" dirty="0"/>
              <a:t>Absolutní čísla rostou, ale…. procenta  migrantů z celkové populace jen zvolna (</a:t>
            </a:r>
            <a:r>
              <a:rPr lang="cs-CZ" dirty="0">
                <a:solidFill>
                  <a:schemeClr val="accent1">
                    <a:lumMod val="40000"/>
                    <a:lumOff val="60000"/>
                  </a:schemeClr>
                </a:solidFill>
              </a:rPr>
              <a:t>2,6 % v roce 1960, 3,6 % v roce 2020</a:t>
            </a:r>
            <a:r>
              <a:rPr lang="cs-CZ" dirty="0"/>
              <a:t>)</a:t>
            </a:r>
          </a:p>
          <a:p>
            <a:r>
              <a:rPr lang="cs-CZ" dirty="0">
                <a:solidFill>
                  <a:schemeClr val="accent6">
                    <a:lumMod val="40000"/>
                    <a:lumOff val="60000"/>
                  </a:schemeClr>
                </a:solidFill>
              </a:rPr>
              <a:t>Největší procento </a:t>
            </a:r>
            <a:r>
              <a:rPr lang="cs-CZ" dirty="0"/>
              <a:t>migrantů mají: Spojené arabské emiráty</a:t>
            </a:r>
            <a:r>
              <a:rPr lang="en-US" dirty="0"/>
              <a:t> (88</a:t>
            </a:r>
            <a:r>
              <a:rPr lang="cs-CZ" dirty="0"/>
              <a:t> </a:t>
            </a:r>
            <a:r>
              <a:rPr lang="en-US" dirty="0"/>
              <a:t>%), </a:t>
            </a:r>
            <a:r>
              <a:rPr lang="cs-CZ" dirty="0"/>
              <a:t>Katar</a:t>
            </a:r>
            <a:r>
              <a:rPr lang="en-US" dirty="0"/>
              <a:t> (76%) Kuwait (74%)</a:t>
            </a:r>
            <a:r>
              <a:rPr lang="cs-CZ" dirty="0"/>
              <a:t> a Lichtenštejnsko</a:t>
            </a:r>
            <a:r>
              <a:rPr lang="en-US" dirty="0"/>
              <a:t> (62%)</a:t>
            </a:r>
            <a:endParaRPr lang="cs-CZ" dirty="0"/>
          </a:p>
          <a:p>
            <a:r>
              <a:rPr lang="cs-CZ" dirty="0">
                <a:solidFill>
                  <a:schemeClr val="accent4">
                    <a:lumMod val="60000"/>
                    <a:lumOff val="40000"/>
                  </a:schemeClr>
                </a:solidFill>
              </a:rPr>
              <a:t>Nejmenší procento </a:t>
            </a:r>
            <a:r>
              <a:rPr lang="cs-CZ" dirty="0"/>
              <a:t>mají Kuba (0 %), Čína, Madagaskar, Myanmar, Filipíny (0,1 %), Afghánistán, Severní Korea, Haiti, Indonésie, Srí Lanka (0,2 %), Indie (0,3 %) a z Evropské unie – Maďarsko (2,6 %). </a:t>
            </a:r>
          </a:p>
          <a:p>
            <a:r>
              <a:rPr lang="cs-CZ" dirty="0">
                <a:solidFill>
                  <a:schemeClr val="accent2"/>
                </a:solidFill>
              </a:rPr>
              <a:t>Nejvíce migrantů směřuje</a:t>
            </a:r>
            <a:r>
              <a:rPr lang="cs-CZ" dirty="0"/>
              <a:t> </a:t>
            </a:r>
            <a:r>
              <a:rPr lang="cs-CZ" dirty="0">
                <a:solidFill>
                  <a:schemeClr val="accent1">
                    <a:lumMod val="60000"/>
                    <a:lumOff val="40000"/>
                  </a:schemeClr>
                </a:solidFill>
              </a:rPr>
              <a:t>do</a:t>
            </a:r>
            <a:r>
              <a:rPr lang="en-US" dirty="0"/>
              <a:t>: </a:t>
            </a:r>
            <a:r>
              <a:rPr lang="cs-CZ" dirty="0"/>
              <a:t>Spojené státy (52 mil.), Německo (17 mil.), Saúdská Arábie (13 mil.), Francie a Spojené království (oba 12 mil.), Ruská federace (12 mil.; 4,4 %). </a:t>
            </a:r>
          </a:p>
          <a:p>
            <a:r>
              <a:rPr lang="cs-CZ" dirty="0">
                <a:solidFill>
                  <a:schemeClr val="accent5">
                    <a:lumMod val="60000"/>
                    <a:lumOff val="40000"/>
                  </a:schemeClr>
                </a:solidFill>
              </a:rPr>
              <a:t>Nejvíce migrantů odchází</a:t>
            </a:r>
            <a:r>
              <a:rPr lang="cs-CZ" dirty="0"/>
              <a:t> </a:t>
            </a:r>
            <a:r>
              <a:rPr lang="cs-CZ" dirty="0">
                <a:solidFill>
                  <a:schemeClr val="accent1">
                    <a:lumMod val="60000"/>
                    <a:lumOff val="40000"/>
                  </a:schemeClr>
                </a:solidFill>
              </a:rPr>
              <a:t>z</a:t>
            </a:r>
            <a:r>
              <a:rPr lang="en-US" dirty="0"/>
              <a:t>: </a:t>
            </a:r>
            <a:r>
              <a:rPr lang="cs-CZ" dirty="0"/>
              <a:t>Indie (18,5 mil.), Čína (11,7 mil.), Mexiko (11,6 mil.), Ukrajina (9,8 mil.) a Ruská federace (9,1 mil.).</a:t>
            </a:r>
            <a:endParaRPr lang="en-US" dirty="0"/>
          </a:p>
          <a:p>
            <a:endParaRPr lang="en-US" dirty="0"/>
          </a:p>
          <a:p>
            <a:endParaRPr lang="cs-CZ" dirty="0"/>
          </a:p>
        </p:txBody>
      </p:sp>
    </p:spTree>
    <p:extLst>
      <p:ext uri="{BB962C8B-B14F-4D97-AF65-F5344CB8AC3E}">
        <p14:creationId xmlns:p14="http://schemas.microsoft.com/office/powerpoint/2010/main" val="1721208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Typy migrace</a:t>
            </a:r>
          </a:p>
        </p:txBody>
      </p:sp>
      <p:sp>
        <p:nvSpPr>
          <p:cNvPr id="3" name="Zástupný symbol pro obsah 2"/>
          <p:cNvSpPr>
            <a:spLocks noGrp="1"/>
          </p:cNvSpPr>
          <p:nvPr>
            <p:ph idx="1"/>
          </p:nvPr>
        </p:nvSpPr>
        <p:spPr/>
        <p:txBody>
          <a:bodyPr>
            <a:normAutofit lnSpcReduction="10000"/>
          </a:bodyPr>
          <a:lstStyle/>
          <a:p>
            <a:r>
              <a:rPr lang="cs-CZ" dirty="0">
                <a:solidFill>
                  <a:schemeClr val="accent2">
                    <a:lumMod val="60000"/>
                    <a:lumOff val="40000"/>
                  </a:schemeClr>
                </a:solidFill>
              </a:rPr>
              <a:t>Vnitřní </a:t>
            </a:r>
            <a:r>
              <a:rPr lang="cs-CZ" dirty="0"/>
              <a:t>x </a:t>
            </a:r>
            <a:r>
              <a:rPr lang="cs-CZ" dirty="0">
                <a:solidFill>
                  <a:schemeClr val="accent5">
                    <a:lumMod val="40000"/>
                    <a:lumOff val="60000"/>
                  </a:schemeClr>
                </a:solidFill>
              </a:rPr>
              <a:t>mezinárodní</a:t>
            </a:r>
            <a:endParaRPr lang="en-US" dirty="0">
              <a:solidFill>
                <a:schemeClr val="accent5">
                  <a:lumMod val="40000"/>
                  <a:lumOff val="60000"/>
                </a:schemeClr>
              </a:solidFill>
            </a:endParaRPr>
          </a:p>
          <a:p>
            <a:r>
              <a:rPr lang="cs-CZ" dirty="0">
                <a:solidFill>
                  <a:schemeClr val="accent1">
                    <a:lumMod val="60000"/>
                    <a:lumOff val="40000"/>
                  </a:schemeClr>
                </a:solidFill>
              </a:rPr>
              <a:t>Dobrovolná</a:t>
            </a:r>
            <a:r>
              <a:rPr lang="cs-CZ" dirty="0"/>
              <a:t> x </a:t>
            </a:r>
            <a:r>
              <a:rPr lang="cs-CZ" dirty="0">
                <a:solidFill>
                  <a:schemeClr val="accent6">
                    <a:lumMod val="60000"/>
                    <a:lumOff val="40000"/>
                  </a:schemeClr>
                </a:solidFill>
              </a:rPr>
              <a:t>nedobrovolná</a:t>
            </a:r>
            <a:r>
              <a:rPr lang="cs-CZ" dirty="0"/>
              <a:t> </a:t>
            </a:r>
            <a:r>
              <a:rPr lang="cs-CZ" dirty="0">
                <a:solidFill>
                  <a:schemeClr val="accent6">
                    <a:lumMod val="60000"/>
                    <a:lumOff val="40000"/>
                  </a:schemeClr>
                </a:solidFill>
              </a:rPr>
              <a:t>(násilná)</a:t>
            </a:r>
          </a:p>
          <a:p>
            <a:r>
              <a:rPr lang="cs-CZ" dirty="0"/>
              <a:t>Dočasná x trvalá</a:t>
            </a:r>
          </a:p>
          <a:p>
            <a:r>
              <a:rPr lang="cs-CZ" dirty="0"/>
              <a:t>Ekonomická: vysoce x nízko kvalifikovaná, sezonní….</a:t>
            </a:r>
          </a:p>
          <a:p>
            <a:r>
              <a:rPr lang="cs-CZ" dirty="0"/>
              <a:t>Legální x neoprávněná/neregulérní</a:t>
            </a:r>
          </a:p>
          <a:p>
            <a:endParaRPr lang="cs-CZ" b="1" dirty="0"/>
          </a:p>
          <a:p>
            <a:endParaRPr lang="cs-CZ" b="1" dirty="0"/>
          </a:p>
          <a:p>
            <a:r>
              <a:rPr lang="cs-CZ" dirty="0"/>
              <a:t>Migrace je drahá!</a:t>
            </a:r>
          </a:p>
          <a:p>
            <a:r>
              <a:rPr lang="cs-CZ" dirty="0"/>
              <a:t>Většina migrace se děje v blízkých lokalitách</a:t>
            </a:r>
          </a:p>
        </p:txBody>
      </p:sp>
    </p:spTree>
    <p:extLst>
      <p:ext uri="{BB962C8B-B14F-4D97-AF65-F5344CB8AC3E}">
        <p14:creationId xmlns:p14="http://schemas.microsoft.com/office/powerpoint/2010/main" val="3050559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549275"/>
          </a:xfrm>
        </p:spPr>
        <p:txBody>
          <a:bodyPr>
            <a:normAutofit fontScale="90000"/>
          </a:bodyPr>
          <a:lstStyle/>
          <a:p>
            <a:r>
              <a:rPr lang="cs-CZ" dirty="0">
                <a:solidFill>
                  <a:schemeClr val="accent2">
                    <a:lumMod val="60000"/>
                    <a:lumOff val="40000"/>
                  </a:schemeClr>
                </a:solidFill>
              </a:rPr>
              <a:t>Uprchlictví</a:t>
            </a:r>
          </a:p>
        </p:txBody>
      </p:sp>
      <p:sp>
        <p:nvSpPr>
          <p:cNvPr id="3" name="Zástupný symbol pro obsah 2"/>
          <p:cNvSpPr>
            <a:spLocks noGrp="1"/>
          </p:cNvSpPr>
          <p:nvPr>
            <p:ph idx="1"/>
          </p:nvPr>
        </p:nvSpPr>
        <p:spPr>
          <a:xfrm>
            <a:off x="838200" y="1077362"/>
            <a:ext cx="10515600" cy="5556901"/>
          </a:xfrm>
        </p:spPr>
        <p:txBody>
          <a:bodyPr>
            <a:normAutofit/>
          </a:bodyPr>
          <a:lstStyle/>
          <a:p>
            <a:r>
              <a:rPr lang="cs-CZ" b="1" dirty="0">
                <a:solidFill>
                  <a:schemeClr val="accent5">
                    <a:lumMod val="60000"/>
                    <a:lumOff val="40000"/>
                  </a:schemeClr>
                </a:solidFill>
              </a:rPr>
              <a:t>123 milionů lidí musela nuceně opustit domov, z nich je</a:t>
            </a:r>
            <a:r>
              <a:rPr lang="cs-CZ" dirty="0">
                <a:solidFill>
                  <a:schemeClr val="accent5">
                    <a:lumMod val="60000"/>
                    <a:lumOff val="40000"/>
                  </a:schemeClr>
                </a:solidFill>
              </a:rPr>
              <a:t> </a:t>
            </a:r>
            <a:r>
              <a:rPr lang="cs-CZ" b="1" dirty="0">
                <a:solidFill>
                  <a:schemeClr val="accent5">
                    <a:lumMod val="60000"/>
                    <a:lumOff val="40000"/>
                  </a:schemeClr>
                </a:solidFill>
              </a:rPr>
              <a:t>30,7 </a:t>
            </a:r>
            <a:r>
              <a:rPr lang="cs-CZ" dirty="0">
                <a:solidFill>
                  <a:schemeClr val="accent5">
                    <a:lumMod val="60000"/>
                    <a:lumOff val="40000"/>
                  </a:schemeClr>
                </a:solidFill>
              </a:rPr>
              <a:t>milionů uprchlíků </a:t>
            </a:r>
            <a:r>
              <a:rPr lang="cs-CZ" sz="1400" dirty="0"/>
              <a:t>( +5,7 mil. uprchlíků v Palestině)</a:t>
            </a:r>
            <a:r>
              <a:rPr lang="cs-CZ" dirty="0"/>
              <a:t>(UN 2025), polovině uprchlíků je pod 18 let</a:t>
            </a:r>
          </a:p>
          <a:p>
            <a:r>
              <a:rPr lang="cs-CZ" dirty="0"/>
              <a:t>7,8 mil. migrantů (ne uprchlíků) z Ukrajiny (4,3 mil. s dočasnou ochranou)</a:t>
            </a:r>
          </a:p>
          <a:p>
            <a:r>
              <a:rPr lang="cs-CZ" dirty="0"/>
              <a:t>Uprchlík: </a:t>
            </a:r>
            <a:r>
              <a:rPr lang="cs-CZ" i="1" dirty="0">
                <a:solidFill>
                  <a:schemeClr val="accent1">
                    <a:lumMod val="40000"/>
                    <a:lumOff val="60000"/>
                  </a:schemeClr>
                </a:solidFill>
              </a:rPr>
              <a:t>člověk, kterému bylo přiznáno postavení utečence z důvodu opodstatněné obavy z pronásledování pro rasovou, národnostní nebo náboženskou příslušnost, pro příslušnost k určité sociální skupině nebo proto, že zastává určité politické názory, pro které se nechce nebo nemůže vrátit do státu, ve kterém má své státní občanství, nebo do státu svého posledního trvalého pobytu</a:t>
            </a:r>
            <a:r>
              <a:rPr lang="cs-CZ" dirty="0"/>
              <a:t>. </a:t>
            </a:r>
            <a:r>
              <a:rPr lang="cs-CZ" sz="2000" dirty="0"/>
              <a:t>(Úmluva o právním postavení uprchlíků 1951)</a:t>
            </a:r>
          </a:p>
          <a:p>
            <a:r>
              <a:rPr lang="cs-CZ" sz="2000" i="1" dirty="0"/>
              <a:t>Co v Úmluvě je? Co není? Kde je možní podat žádost o azyl?</a:t>
            </a:r>
          </a:p>
        </p:txBody>
      </p:sp>
    </p:spTree>
    <p:extLst>
      <p:ext uri="{BB962C8B-B14F-4D97-AF65-F5344CB8AC3E}">
        <p14:creationId xmlns:p14="http://schemas.microsoft.com/office/powerpoint/2010/main" val="2005190029"/>
      </p:ext>
    </p:extLst>
  </p:cSld>
  <p:clrMapOvr>
    <a:masterClrMapping/>
  </p:clrMapOvr>
</p:sld>
</file>

<file path=ppt/theme/theme1.xml><?xml version="1.0" encoding="utf-8"?>
<a:theme xmlns:a="http://schemas.openxmlformats.org/drawingml/2006/main" name="Office Theme">
  <a:themeElements>
    <a:clrScheme name="Motiv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5249</TotalTime>
  <Words>1712</Words>
  <Application>Microsoft Office PowerPoint</Application>
  <PresentationFormat>Širokoúhlá obrazovka</PresentationFormat>
  <Paragraphs>142</Paragraphs>
  <Slides>29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29</vt:i4>
      </vt:variant>
    </vt:vector>
  </HeadingPairs>
  <TitlesOfParts>
    <vt:vector size="34" baseType="lpstr">
      <vt:lpstr>Arial</vt:lpstr>
      <vt:lpstr>Calibri</vt:lpstr>
      <vt:lpstr>Calibri Light</vt:lpstr>
      <vt:lpstr>Wingdings</vt:lpstr>
      <vt:lpstr>Office Theme</vt:lpstr>
      <vt:lpstr>SOCIÁLNÍ PROBLÉMY </vt:lpstr>
      <vt:lpstr>Než začneme:</vt:lpstr>
      <vt:lpstr>Struktura hodiny – dvě části</vt:lpstr>
      <vt:lpstr>Test: migrace </vt:lpstr>
      <vt:lpstr>Od kdy je migrace „problém“?</vt:lpstr>
      <vt:lpstr>Prezentace aplikace PowerPoint</vt:lpstr>
      <vt:lpstr>Migrace – základní informace</vt:lpstr>
      <vt:lpstr>Typy migrace</vt:lpstr>
      <vt:lpstr>Uprchlictví</vt:lpstr>
      <vt:lpstr>Jaká je migrační politika ČR?</vt:lpstr>
      <vt:lpstr>Migrace a Česká republika</vt:lpstr>
      <vt:lpstr>Krátký film </vt:lpstr>
      <vt:lpstr>Migrace a Česká republika do roku 2021</vt:lpstr>
      <vt:lpstr>Vývoj počtu cizinců v ČR (ČSÚ, 2024)</vt:lpstr>
      <vt:lpstr>Jaká je věková struktura migrantů v ČR v porovnání s věkovou strukturou obyvatel ČR? </vt:lpstr>
      <vt:lpstr>Prezentace aplikace PowerPoint</vt:lpstr>
      <vt:lpstr>Prezentace aplikace PowerPoint</vt:lpstr>
      <vt:lpstr>Příchod ukrajinských uprchlíků</vt:lpstr>
      <vt:lpstr>Prezentace aplikace PowerPoint</vt:lpstr>
      <vt:lpstr>Nyní si prosím vezměte papír a do jednoho sloupce napište, příležitosti spojené s migrací a do druhého výzvy spojené s migrací. Myslete na zdrojové i hostitelské země. (3 min)</vt:lpstr>
      <vt:lpstr>Výzvy a příležitosti migrace</vt:lpstr>
      <vt:lpstr>Sociální problémy spjaté s migrací</vt:lpstr>
      <vt:lpstr>Sociální problémy spjaté s migrací</vt:lpstr>
      <vt:lpstr>A naše oblíbené cvičení… pohled tří teorií společné soužití majority a minorit, a co čtvrtá perspektiva? A přidáme i pátou! </vt:lpstr>
      <vt:lpstr>….pohled tří (čtyř) teorií - pokračování</vt:lpstr>
      <vt:lpstr>Teorie nálepkování (teorie labellingu, etiketizační teorie, stigmatizace…)</vt:lpstr>
      <vt:lpstr>Etiketizační teorie jako sebenaplňující proroctví? </vt:lpstr>
      <vt:lpstr>A na závěr procvičení našich mozkových závitů:</vt:lpstr>
      <vt:lpstr>Děkuji za pozornost. Pracujte na recenzi a držte se navržené struktury.  Na příští hodinu prosím shlédněte film Stanfordský vězeňský experiment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SOCIÁLNÍ PROBLÉMY</dc:title>
  <dc:creator>Marie Jelínková</dc:creator>
  <cp:lastModifiedBy>Marie Jelínková</cp:lastModifiedBy>
  <cp:revision>169</cp:revision>
  <cp:lastPrinted>2021-12-01T14:04:40Z</cp:lastPrinted>
  <dcterms:created xsi:type="dcterms:W3CDTF">2020-10-05T18:12:30Z</dcterms:created>
  <dcterms:modified xsi:type="dcterms:W3CDTF">2025-10-29T21:30:48Z</dcterms:modified>
</cp:coreProperties>
</file>