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6A6E2-3C11-4DD8-BD90-D0624E82066E}" v="1" dt="2021-12-01T15:23:54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řina Chroustová" userId="9493aa27-a3d8-4b85-8826-f77e2ceefe03" providerId="ADAL" clId="{44C6A6E2-3C11-4DD8-BD90-D0624E82066E}"/>
    <pc:docChg chg="undo custSel modSld">
      <pc:chgData name="Kateřina Chroustová" userId="9493aa27-a3d8-4b85-8826-f77e2ceefe03" providerId="ADAL" clId="{44C6A6E2-3C11-4DD8-BD90-D0624E82066E}" dt="2021-12-01T18:02:13.503" v="70" actId="20577"/>
      <pc:docMkLst>
        <pc:docMk/>
      </pc:docMkLst>
      <pc:sldChg chg="modSp mod">
        <pc:chgData name="Kateřina Chroustová" userId="9493aa27-a3d8-4b85-8826-f77e2ceefe03" providerId="ADAL" clId="{44C6A6E2-3C11-4DD8-BD90-D0624E82066E}" dt="2021-12-01T18:02:13.503" v="70" actId="20577"/>
        <pc:sldMkLst>
          <pc:docMk/>
          <pc:sldMk cId="3644786476" sldId="256"/>
        </pc:sldMkLst>
        <pc:spChg chg="mod">
          <ac:chgData name="Kateřina Chroustová" userId="9493aa27-a3d8-4b85-8826-f77e2ceefe03" providerId="ADAL" clId="{44C6A6E2-3C11-4DD8-BD90-D0624E82066E}" dt="2021-12-01T18:02:13.503" v="70" actId="20577"/>
          <ac:spMkLst>
            <pc:docMk/>
            <pc:sldMk cId="3644786476" sldId="256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44C6A6E2-3C11-4DD8-BD90-D0624E82066E}" dt="2021-12-01T15:23:54.940" v="1"/>
          <ac:spMkLst>
            <pc:docMk/>
            <pc:sldMk cId="3644786476" sldId="256"/>
            <ac:spMk id="3" creationId="{00000000-0000-0000-0000-000000000000}"/>
          </ac:spMkLst>
        </pc:spChg>
      </pc:sldChg>
      <pc:sldChg chg="modSp mod">
        <pc:chgData name="Kateřina Chroustová" userId="9493aa27-a3d8-4b85-8826-f77e2ceefe03" providerId="ADAL" clId="{44C6A6E2-3C11-4DD8-BD90-D0624E82066E}" dt="2021-12-01T15:25:12.142" v="33" actId="14100"/>
        <pc:sldMkLst>
          <pc:docMk/>
          <pc:sldMk cId="1446236271" sldId="257"/>
        </pc:sldMkLst>
        <pc:spChg chg="mod">
          <ac:chgData name="Kateřina Chroustová" userId="9493aa27-a3d8-4b85-8826-f77e2ceefe03" providerId="ADAL" clId="{44C6A6E2-3C11-4DD8-BD90-D0624E82066E}" dt="2021-12-01T15:25:12.142" v="33" actId="14100"/>
          <ac:spMkLst>
            <pc:docMk/>
            <pc:sldMk cId="1446236271" sldId="257"/>
            <ac:spMk id="3" creationId="{00000000-0000-0000-0000-000000000000}"/>
          </ac:spMkLst>
        </pc:spChg>
      </pc:sldChg>
      <pc:sldChg chg="modSp mod">
        <pc:chgData name="Kateřina Chroustová" userId="9493aa27-a3d8-4b85-8826-f77e2ceefe03" providerId="ADAL" clId="{44C6A6E2-3C11-4DD8-BD90-D0624E82066E}" dt="2021-12-01T15:24:30.919" v="13" actId="114"/>
        <pc:sldMkLst>
          <pc:docMk/>
          <pc:sldMk cId="2836340663" sldId="258"/>
        </pc:sldMkLst>
        <pc:spChg chg="mod">
          <ac:chgData name="Kateřina Chroustová" userId="9493aa27-a3d8-4b85-8826-f77e2ceefe03" providerId="ADAL" clId="{44C6A6E2-3C11-4DD8-BD90-D0624E82066E}" dt="2021-12-01T15:23:54.940" v="1"/>
          <ac:spMkLst>
            <pc:docMk/>
            <pc:sldMk cId="2836340663" sldId="258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44C6A6E2-3C11-4DD8-BD90-D0624E82066E}" dt="2021-12-01T15:24:30.919" v="13" actId="114"/>
          <ac:spMkLst>
            <pc:docMk/>
            <pc:sldMk cId="2836340663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5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80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6314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146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59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045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582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22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58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89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58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83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77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94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33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306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B7EB-140E-4223-BC5D-45BCA4868589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974124-647B-4941-81A1-A7505DBA01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2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micke-listy.cz/docs/full/2014_06_604-609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Chemická technologie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Sylabus</a:t>
            </a:r>
          </a:p>
        </p:txBody>
      </p:sp>
    </p:spTree>
    <p:extLst>
      <p:ext uri="{BB962C8B-B14F-4D97-AF65-F5344CB8AC3E}">
        <p14:creationId xmlns:p14="http://schemas.microsoft.com/office/powerpoint/2010/main" val="364478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15394"/>
          </a:xfrm>
        </p:spPr>
        <p:txBody>
          <a:bodyPr/>
          <a:lstStyle/>
          <a:p>
            <a:pPr algn="ctr"/>
            <a:r>
              <a:rPr lang="cs-CZ" b="1" dirty="0"/>
              <a:t>Osnova předmětu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60388"/>
            <a:ext cx="8511073" cy="5317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Úvod do předmětu</a:t>
            </a:r>
          </a:p>
          <a:p>
            <a:r>
              <a:rPr lang="cs-CZ" dirty="0"/>
              <a:t>Vodárenství, odpadní vody</a:t>
            </a:r>
          </a:p>
          <a:p>
            <a:r>
              <a:rPr lang="cs-CZ" dirty="0"/>
              <a:t>Základy výroby anorganických sloučenin</a:t>
            </a:r>
          </a:p>
          <a:p>
            <a:pPr lvl="1"/>
            <a:r>
              <a:rPr lang="cs-CZ" dirty="0"/>
              <a:t>technicky významné plyny, barviva</a:t>
            </a:r>
          </a:p>
          <a:p>
            <a:pPr lvl="1"/>
            <a:r>
              <a:rPr lang="cs-CZ" dirty="0"/>
              <a:t>výroba průmyslových hnojiv, pesticidy, fungicidy</a:t>
            </a:r>
          </a:p>
          <a:p>
            <a:r>
              <a:rPr lang="cs-CZ" dirty="0"/>
              <a:t>Základy výroby organických sloučenin</a:t>
            </a:r>
          </a:p>
          <a:p>
            <a:pPr lvl="1"/>
            <a:r>
              <a:rPr lang="cs-CZ" dirty="0"/>
              <a:t>zpracování ropy a zemního plynu</a:t>
            </a:r>
          </a:p>
          <a:p>
            <a:pPr lvl="1"/>
            <a:r>
              <a:rPr lang="cs-CZ" dirty="0"/>
              <a:t>výroba barviv, plastů, makromolekulární látky</a:t>
            </a:r>
          </a:p>
          <a:p>
            <a:r>
              <a:rPr lang="cs-CZ" dirty="0"/>
              <a:t>Výrobní postupy v potravinářství </a:t>
            </a:r>
          </a:p>
          <a:p>
            <a:pPr lvl="1"/>
            <a:r>
              <a:rPr lang="cs-CZ" dirty="0"/>
              <a:t>mlékárenský průmysl, masný průmysl, cukrovarnictví, pivovarnictví a lihovarnictví</a:t>
            </a:r>
          </a:p>
          <a:p>
            <a:r>
              <a:rPr lang="cs-CZ" dirty="0"/>
              <a:t>Biotechnologie, využití mikroorganismů, GMO</a:t>
            </a:r>
          </a:p>
          <a:p>
            <a:r>
              <a:rPr lang="cs-CZ" dirty="0"/>
              <a:t>Biotechnologická výroba ve farmacii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6236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49859"/>
            <a:ext cx="10515600" cy="4727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Povinná literatura</a:t>
            </a:r>
            <a:endParaRPr lang="cs-CZ" dirty="0"/>
          </a:p>
          <a:p>
            <a:r>
              <a:rPr lang="cs-CZ" dirty="0"/>
              <a:t>Lhotka M. a kol.: </a:t>
            </a:r>
            <a:r>
              <a:rPr lang="cs-CZ" i="1" dirty="0"/>
              <a:t>Úvod do anorganické technologie</a:t>
            </a:r>
            <a:r>
              <a:rPr lang="cs-CZ" dirty="0"/>
              <a:t>, VŠCHT Praha 2012</a:t>
            </a:r>
          </a:p>
          <a:p>
            <a:r>
              <a:rPr lang="cs-CZ" dirty="0"/>
              <a:t>Hovorka F. a kol.: </a:t>
            </a:r>
            <a:r>
              <a:rPr lang="cs-CZ" i="1" dirty="0"/>
              <a:t>Technologie chemických látek</a:t>
            </a:r>
            <a:r>
              <a:rPr lang="cs-CZ" dirty="0"/>
              <a:t>, VŠCHT Praha 2005</a:t>
            </a:r>
          </a:p>
          <a:p>
            <a:r>
              <a:rPr lang="cs-CZ" dirty="0"/>
              <a:t>Hajšlová J.,  Velíšek, J: </a:t>
            </a:r>
            <a:r>
              <a:rPr lang="cs-CZ" i="1" dirty="0"/>
              <a:t>Chemie potravin 2</a:t>
            </a:r>
            <a:r>
              <a:rPr lang="cs-CZ" dirty="0"/>
              <a:t>, Tábor OSSIS 2009</a:t>
            </a:r>
          </a:p>
          <a:p>
            <a:r>
              <a:rPr lang="cs-CZ" dirty="0" err="1"/>
              <a:t>Hynie</a:t>
            </a:r>
            <a:r>
              <a:rPr lang="cs-CZ" dirty="0"/>
              <a:t> S.: </a:t>
            </a:r>
            <a:r>
              <a:rPr lang="cs-CZ" i="1" dirty="0"/>
              <a:t>Farmakologie v kostce</a:t>
            </a:r>
            <a:r>
              <a:rPr lang="cs-CZ" dirty="0"/>
              <a:t>. 2. vyd., Triton, 2011, ISBN 80-7254-181-1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Doporučená literatura:</a:t>
            </a:r>
          </a:p>
          <a:p>
            <a:r>
              <a:rPr lang="cs-CZ" dirty="0" err="1"/>
              <a:t>Bindzar</a:t>
            </a:r>
            <a:r>
              <a:rPr lang="cs-CZ" dirty="0"/>
              <a:t> J. a kol.: </a:t>
            </a:r>
            <a:r>
              <a:rPr lang="cs-CZ" i="1" dirty="0"/>
              <a:t>Základy a úpravy čištění vod</a:t>
            </a:r>
            <a:r>
              <a:rPr lang="cs-CZ" dirty="0"/>
              <a:t>, VŠCHT Praha 2014</a:t>
            </a:r>
          </a:p>
          <a:p>
            <a:r>
              <a:rPr lang="cs-CZ" dirty="0">
                <a:hlinkClick r:id="rId2"/>
              </a:rPr>
              <a:t>www.chemicke-listy.cz/docs/full/2014_06_604-609.pdf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34066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163</Words>
  <Application>Microsoft Office PowerPoint</Application>
  <PresentationFormat>Širokoúhlá obrazovka</PresentationFormat>
  <Paragraphs>26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Fazeta</vt:lpstr>
      <vt:lpstr>Chemická technologie</vt:lpstr>
      <vt:lpstr>Osnova předmětu </vt:lpstr>
      <vt:lpstr>Literatura</vt:lpstr>
    </vt:vector>
  </TitlesOfParts>
  <Company>UK Pedf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chemických výrob</dc:title>
  <dc:creator>uzivatel</dc:creator>
  <cp:lastModifiedBy>Kateřina Chroustová</cp:lastModifiedBy>
  <cp:revision>3</cp:revision>
  <dcterms:created xsi:type="dcterms:W3CDTF">2020-02-24T13:41:27Z</dcterms:created>
  <dcterms:modified xsi:type="dcterms:W3CDTF">2021-12-01T18:02:25Z</dcterms:modified>
</cp:coreProperties>
</file>