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93" r:id="rId2"/>
    <p:sldId id="256" r:id="rId3"/>
    <p:sldId id="301" r:id="rId4"/>
    <p:sldId id="262" r:id="rId5"/>
    <p:sldId id="260" r:id="rId6"/>
    <p:sldId id="257" r:id="rId7"/>
    <p:sldId id="265" r:id="rId8"/>
    <p:sldId id="266" r:id="rId9"/>
    <p:sldId id="267" r:id="rId10"/>
    <p:sldId id="270" r:id="rId11"/>
    <p:sldId id="271" r:id="rId12"/>
    <p:sldId id="295" r:id="rId13"/>
    <p:sldId id="275" r:id="rId14"/>
    <p:sldId id="297" r:id="rId15"/>
    <p:sldId id="277" r:id="rId16"/>
    <p:sldId id="282" r:id="rId17"/>
    <p:sldId id="279" r:id="rId18"/>
    <p:sldId id="287" r:id="rId19"/>
    <p:sldId id="300" r:id="rId20"/>
    <p:sldId id="298" r:id="rId21"/>
    <p:sldId id="299" r:id="rId22"/>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76"/>
  </p:normalViewPr>
  <p:slideViewPr>
    <p:cSldViewPr snapToGrid="0" snapToObjects="1">
      <p:cViewPr>
        <p:scale>
          <a:sx n="90" d="100"/>
          <a:sy n="90" d="100"/>
        </p:scale>
        <p:origin x="1432" y="5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5A133A-93BB-465F-BF2D-35371A2DEE2F}"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BD91D87A-8188-4CFF-8D1B-6F6C21670290}">
      <dgm:prSet/>
      <dgm:spPr/>
      <dgm:t>
        <a:bodyPr/>
        <a:lstStyle/>
        <a:p>
          <a:r>
            <a:rPr lang="cs-CZ" dirty="0">
              <a:latin typeface="Times New Roman" panose="02020603050405020304" pitchFamily="18" charset="0"/>
              <a:cs typeface="Times New Roman" panose="02020603050405020304" pitchFamily="18" charset="0"/>
            </a:rPr>
            <a:t>Dnes: Špionáž světců v podání Emila </a:t>
          </a:r>
          <a:r>
            <a:rPr lang="cs-CZ" dirty="0" err="1">
              <a:latin typeface="Times New Roman" panose="02020603050405020304" pitchFamily="18" charset="0"/>
              <a:cs typeface="Times New Roman" panose="02020603050405020304" pitchFamily="18" charset="0"/>
            </a:rPr>
            <a:t>Ciorana</a:t>
          </a:r>
          <a:endParaRPr lang="en-US" dirty="0">
            <a:latin typeface="Times New Roman" panose="02020603050405020304" pitchFamily="18" charset="0"/>
            <a:cs typeface="Times New Roman" panose="02020603050405020304" pitchFamily="18" charset="0"/>
          </a:endParaRPr>
        </a:p>
      </dgm:t>
    </dgm:pt>
    <dgm:pt modelId="{8B335316-BD5B-4042-A732-DA3EE4CB3C29}" type="parTrans" cxnId="{8E511451-CE33-411E-9F43-DAA5D71BA5E3}">
      <dgm:prSet/>
      <dgm:spPr/>
      <dgm:t>
        <a:bodyPr/>
        <a:lstStyle/>
        <a:p>
          <a:endParaRPr lang="en-US"/>
        </a:p>
      </dgm:t>
    </dgm:pt>
    <dgm:pt modelId="{FA890A82-F385-4FD4-952B-EAA9FEAC6C23}" type="sibTrans" cxnId="{8E511451-CE33-411E-9F43-DAA5D71BA5E3}">
      <dgm:prSet/>
      <dgm:spPr/>
      <dgm:t>
        <a:bodyPr/>
        <a:lstStyle/>
        <a:p>
          <a:endParaRPr lang="en-US"/>
        </a:p>
      </dgm:t>
    </dgm:pt>
    <dgm:pt modelId="{02D2191A-A456-4A66-B7A3-72033F061CDB}">
      <dgm:prSet/>
      <dgm:spPr/>
      <dgm:t>
        <a:bodyPr/>
        <a:lstStyle/>
        <a:p>
          <a:r>
            <a:rPr lang="cs-CZ" dirty="0">
              <a:latin typeface="Times New Roman" panose="02020603050405020304" pitchFamily="18" charset="0"/>
              <a:cs typeface="Times New Roman" panose="02020603050405020304" pitchFamily="18" charset="0"/>
            </a:rPr>
            <a:t>13. 4. 2021 Parfit a „více neosobní“ jednání</a:t>
          </a:r>
          <a:endParaRPr lang="en-US" dirty="0">
            <a:latin typeface="Times New Roman" panose="02020603050405020304" pitchFamily="18" charset="0"/>
            <a:cs typeface="Times New Roman" panose="02020603050405020304" pitchFamily="18" charset="0"/>
          </a:endParaRPr>
        </a:p>
      </dgm:t>
    </dgm:pt>
    <dgm:pt modelId="{290AA905-9E97-40D0-863F-F44C48C5E587}" type="parTrans" cxnId="{D22AEA7E-EC46-4D9D-BED2-553AC6D5F9A1}">
      <dgm:prSet/>
      <dgm:spPr/>
      <dgm:t>
        <a:bodyPr/>
        <a:lstStyle/>
        <a:p>
          <a:endParaRPr lang="en-US"/>
        </a:p>
      </dgm:t>
    </dgm:pt>
    <dgm:pt modelId="{CBF7EDEF-73E0-478B-AD3F-9FBF17A8CD8E}" type="sibTrans" cxnId="{D22AEA7E-EC46-4D9D-BED2-553AC6D5F9A1}">
      <dgm:prSet/>
      <dgm:spPr/>
      <dgm:t>
        <a:bodyPr/>
        <a:lstStyle/>
        <a:p>
          <a:endParaRPr lang="en-US"/>
        </a:p>
      </dgm:t>
    </dgm:pt>
    <dgm:pt modelId="{3BB69641-6FDE-40BE-B586-E576BF89D2A8}">
      <dgm:prSet/>
      <dgm:spPr/>
      <dgm:t>
        <a:bodyPr/>
        <a:lstStyle/>
        <a:p>
          <a:r>
            <a:rPr lang="cs-CZ" dirty="0">
              <a:latin typeface="Times New Roman" panose="02020603050405020304" pitchFamily="18" charset="0"/>
              <a:cs typeface="Times New Roman" panose="02020603050405020304" pitchFamily="18" charset="0"/>
            </a:rPr>
            <a:t>20. 4. 2021 </a:t>
          </a:r>
          <a:r>
            <a:rPr lang="cs-CZ" dirty="0" err="1">
              <a:latin typeface="Times New Roman" panose="02020603050405020304" pitchFamily="18" charset="0"/>
              <a:cs typeface="Times New Roman" panose="02020603050405020304" pitchFamily="18" charset="0"/>
            </a:rPr>
            <a:t>Agambenův</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Bartleby</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Bartlebyho</a:t>
          </a:r>
          <a:r>
            <a:rPr lang="cs-CZ" dirty="0">
              <a:latin typeface="Times New Roman" panose="02020603050405020304" pitchFamily="18" charset="0"/>
              <a:cs typeface="Times New Roman" panose="02020603050405020304" pitchFamily="18" charset="0"/>
            </a:rPr>
            <a:t> „I </a:t>
          </a:r>
          <a:r>
            <a:rPr lang="cs-CZ" dirty="0" err="1">
              <a:latin typeface="Times New Roman" panose="02020603050405020304" pitchFamily="18" charset="0"/>
              <a:cs typeface="Times New Roman" panose="02020603050405020304" pitchFamily="18" charset="0"/>
            </a:rPr>
            <a:t>would</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prefer</a:t>
          </a:r>
          <a:r>
            <a:rPr lang="cs-CZ" dirty="0">
              <a:latin typeface="Times New Roman" panose="02020603050405020304" pitchFamily="18" charset="0"/>
              <a:cs typeface="Times New Roman" panose="02020603050405020304" pitchFamily="18" charset="0"/>
            </a:rPr>
            <a:t> not to“</a:t>
          </a:r>
          <a:endParaRPr lang="en-US" dirty="0">
            <a:latin typeface="Times New Roman" panose="02020603050405020304" pitchFamily="18" charset="0"/>
            <a:cs typeface="Times New Roman" panose="02020603050405020304" pitchFamily="18" charset="0"/>
          </a:endParaRPr>
        </a:p>
      </dgm:t>
    </dgm:pt>
    <dgm:pt modelId="{15D3D42C-59C8-405D-9F6F-93D3EA9C0AB3}" type="parTrans" cxnId="{546E0176-EAD3-4DA4-AC4A-CC3F0BF3BA0C}">
      <dgm:prSet/>
      <dgm:spPr/>
      <dgm:t>
        <a:bodyPr/>
        <a:lstStyle/>
        <a:p>
          <a:endParaRPr lang="en-US"/>
        </a:p>
      </dgm:t>
    </dgm:pt>
    <dgm:pt modelId="{80100D73-8A64-42C1-B1C1-894B7856DD17}" type="sibTrans" cxnId="{546E0176-EAD3-4DA4-AC4A-CC3F0BF3BA0C}">
      <dgm:prSet/>
      <dgm:spPr/>
      <dgm:t>
        <a:bodyPr/>
        <a:lstStyle/>
        <a:p>
          <a:endParaRPr lang="en-US"/>
        </a:p>
      </dgm:t>
    </dgm:pt>
    <dgm:pt modelId="{2C46A7BB-A4A0-4203-A8CA-EBF751968EA2}">
      <dgm:prSet/>
      <dgm:spPr/>
      <dgm:t>
        <a:bodyPr/>
        <a:lstStyle/>
        <a:p>
          <a:r>
            <a:rPr lang="cs-CZ" dirty="0">
              <a:latin typeface="Times New Roman" panose="02020603050405020304" pitchFamily="18" charset="0"/>
              <a:cs typeface="Times New Roman" panose="02020603050405020304" pitchFamily="18" charset="0"/>
            </a:rPr>
            <a:t>27. 4. 2021 Odpuštění a vůle (Arendtová, </a:t>
          </a:r>
          <a:r>
            <a:rPr lang="cs-CZ" dirty="0" err="1">
              <a:latin typeface="Times New Roman" panose="02020603050405020304" pitchFamily="18" charset="0"/>
              <a:cs typeface="Times New Roman" panose="02020603050405020304" pitchFamily="18" charset="0"/>
            </a:rPr>
            <a:t>Butlerová</a:t>
          </a:r>
          <a:r>
            <a:rPr lang="cs-CZ"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dgm:t>
    </dgm:pt>
    <dgm:pt modelId="{138E0107-E709-404D-867A-F4CBABC8DD36}" type="parTrans" cxnId="{1C642C56-3587-4084-A93A-9504BAC7828D}">
      <dgm:prSet/>
      <dgm:spPr/>
      <dgm:t>
        <a:bodyPr/>
        <a:lstStyle/>
        <a:p>
          <a:endParaRPr lang="en-US"/>
        </a:p>
      </dgm:t>
    </dgm:pt>
    <dgm:pt modelId="{FD38BA5A-3E96-4018-8B89-7C80F6934538}" type="sibTrans" cxnId="{1C642C56-3587-4084-A93A-9504BAC7828D}">
      <dgm:prSet/>
      <dgm:spPr/>
      <dgm:t>
        <a:bodyPr/>
        <a:lstStyle/>
        <a:p>
          <a:endParaRPr lang="en-US"/>
        </a:p>
      </dgm:t>
    </dgm:pt>
    <dgm:pt modelId="{549CE3F5-42C1-46ED-A37A-EA5E0D84AE97}">
      <dgm:prSet/>
      <dgm:spPr/>
      <dgm:t>
        <a:bodyPr/>
        <a:lstStyle/>
        <a:p>
          <a:r>
            <a:rPr lang="cs-CZ" dirty="0">
              <a:latin typeface="Times New Roman" panose="02020603050405020304" pitchFamily="18" charset="0"/>
              <a:cs typeface="Times New Roman" panose="02020603050405020304" pitchFamily="18" charset="0"/>
            </a:rPr>
            <a:t>4. 5. 2021  Lze formulovat obecný pojem rezignace?</a:t>
          </a:r>
          <a:endParaRPr lang="en-US" dirty="0">
            <a:latin typeface="Times New Roman" panose="02020603050405020304" pitchFamily="18" charset="0"/>
            <a:cs typeface="Times New Roman" panose="02020603050405020304" pitchFamily="18" charset="0"/>
          </a:endParaRPr>
        </a:p>
      </dgm:t>
    </dgm:pt>
    <dgm:pt modelId="{57CBCF04-5BA4-4B1D-8026-94EA36FA0477}" type="parTrans" cxnId="{C6B009CB-0A01-4ECB-BC0A-BC3DA5FD157B}">
      <dgm:prSet/>
      <dgm:spPr/>
      <dgm:t>
        <a:bodyPr/>
        <a:lstStyle/>
        <a:p>
          <a:endParaRPr lang="en-US"/>
        </a:p>
      </dgm:t>
    </dgm:pt>
    <dgm:pt modelId="{E1553722-EA7A-48A4-A60A-C096E388378F}" type="sibTrans" cxnId="{C6B009CB-0A01-4ECB-BC0A-BC3DA5FD157B}">
      <dgm:prSet/>
      <dgm:spPr/>
      <dgm:t>
        <a:bodyPr/>
        <a:lstStyle/>
        <a:p>
          <a:endParaRPr lang="en-US"/>
        </a:p>
      </dgm:t>
    </dgm:pt>
    <dgm:pt modelId="{5AEF0980-A6E8-4AB6-BC65-E0F8F1E3B16D}">
      <dgm:prSet/>
      <dgm:spPr/>
      <dgm:t>
        <a:bodyPr/>
        <a:lstStyle/>
        <a:p>
          <a:r>
            <a:rPr lang="cs-CZ" dirty="0">
              <a:latin typeface="Times New Roman" panose="02020603050405020304" pitchFamily="18" charset="0"/>
              <a:cs typeface="Times New Roman" panose="02020603050405020304" pitchFamily="18" charset="0"/>
            </a:rPr>
            <a:t>11. 5. 2021 Odpadá, účast na konferenci</a:t>
          </a:r>
          <a:endParaRPr lang="en-US" dirty="0">
            <a:latin typeface="Times New Roman" panose="02020603050405020304" pitchFamily="18" charset="0"/>
            <a:cs typeface="Times New Roman" panose="02020603050405020304" pitchFamily="18" charset="0"/>
          </a:endParaRPr>
        </a:p>
      </dgm:t>
    </dgm:pt>
    <dgm:pt modelId="{86F8A509-CBF6-493D-AADF-5670FE5411C3}" type="parTrans" cxnId="{1494A8C0-6021-4B05-B459-539C8925035B}">
      <dgm:prSet/>
      <dgm:spPr/>
      <dgm:t>
        <a:bodyPr/>
        <a:lstStyle/>
        <a:p>
          <a:endParaRPr lang="en-US"/>
        </a:p>
      </dgm:t>
    </dgm:pt>
    <dgm:pt modelId="{2C1C2627-FB0B-4B28-9625-F710FA006AF7}" type="sibTrans" cxnId="{1494A8C0-6021-4B05-B459-539C8925035B}">
      <dgm:prSet/>
      <dgm:spPr/>
      <dgm:t>
        <a:bodyPr/>
        <a:lstStyle/>
        <a:p>
          <a:endParaRPr lang="en-US"/>
        </a:p>
      </dgm:t>
    </dgm:pt>
    <dgm:pt modelId="{56AC1382-F13E-E740-A6D2-BD1D7837FA53}" type="pres">
      <dgm:prSet presAssocID="{775A133A-93BB-465F-BF2D-35371A2DEE2F}" presName="vert0" presStyleCnt="0">
        <dgm:presLayoutVars>
          <dgm:dir/>
          <dgm:animOne val="branch"/>
          <dgm:animLvl val="lvl"/>
        </dgm:presLayoutVars>
      </dgm:prSet>
      <dgm:spPr/>
    </dgm:pt>
    <dgm:pt modelId="{33697E04-6B32-FA4D-A9CD-19F90EB67E18}" type="pres">
      <dgm:prSet presAssocID="{BD91D87A-8188-4CFF-8D1B-6F6C21670290}" presName="thickLine" presStyleLbl="alignNode1" presStyleIdx="0" presStyleCnt="6"/>
      <dgm:spPr/>
    </dgm:pt>
    <dgm:pt modelId="{367BF2A6-4B7D-214C-92B9-EA0C316D91BA}" type="pres">
      <dgm:prSet presAssocID="{BD91D87A-8188-4CFF-8D1B-6F6C21670290}" presName="horz1" presStyleCnt="0"/>
      <dgm:spPr/>
    </dgm:pt>
    <dgm:pt modelId="{F627374C-CDF8-8841-A492-A69DEAB5045C}" type="pres">
      <dgm:prSet presAssocID="{BD91D87A-8188-4CFF-8D1B-6F6C21670290}" presName="tx1" presStyleLbl="revTx" presStyleIdx="0" presStyleCnt="6"/>
      <dgm:spPr/>
    </dgm:pt>
    <dgm:pt modelId="{A7C01F75-EDCB-D942-BEF1-E2618158D43C}" type="pres">
      <dgm:prSet presAssocID="{BD91D87A-8188-4CFF-8D1B-6F6C21670290}" presName="vert1" presStyleCnt="0"/>
      <dgm:spPr/>
    </dgm:pt>
    <dgm:pt modelId="{D1D2916E-333B-9D48-A49B-047C2D75F88E}" type="pres">
      <dgm:prSet presAssocID="{02D2191A-A456-4A66-B7A3-72033F061CDB}" presName="thickLine" presStyleLbl="alignNode1" presStyleIdx="1" presStyleCnt="6"/>
      <dgm:spPr/>
    </dgm:pt>
    <dgm:pt modelId="{95BB1BBB-C7F8-534B-A8DD-CF29B29B7DAF}" type="pres">
      <dgm:prSet presAssocID="{02D2191A-A456-4A66-B7A3-72033F061CDB}" presName="horz1" presStyleCnt="0"/>
      <dgm:spPr/>
    </dgm:pt>
    <dgm:pt modelId="{5B1FE67D-165E-3248-AF99-681F18B39CB8}" type="pres">
      <dgm:prSet presAssocID="{02D2191A-A456-4A66-B7A3-72033F061CDB}" presName="tx1" presStyleLbl="revTx" presStyleIdx="1" presStyleCnt="6"/>
      <dgm:spPr/>
    </dgm:pt>
    <dgm:pt modelId="{35B12584-CCB2-584C-A0A6-CCF43D47D011}" type="pres">
      <dgm:prSet presAssocID="{02D2191A-A456-4A66-B7A3-72033F061CDB}" presName="vert1" presStyleCnt="0"/>
      <dgm:spPr/>
    </dgm:pt>
    <dgm:pt modelId="{3D505F4D-2568-7045-AB10-1EFBF6196C0A}" type="pres">
      <dgm:prSet presAssocID="{3BB69641-6FDE-40BE-B586-E576BF89D2A8}" presName="thickLine" presStyleLbl="alignNode1" presStyleIdx="2" presStyleCnt="6"/>
      <dgm:spPr/>
    </dgm:pt>
    <dgm:pt modelId="{C60DFCB3-B96E-9B4B-ABFD-75E2D545EF31}" type="pres">
      <dgm:prSet presAssocID="{3BB69641-6FDE-40BE-B586-E576BF89D2A8}" presName="horz1" presStyleCnt="0"/>
      <dgm:spPr/>
    </dgm:pt>
    <dgm:pt modelId="{C0E8150B-9AA8-2448-939D-570A4D741760}" type="pres">
      <dgm:prSet presAssocID="{3BB69641-6FDE-40BE-B586-E576BF89D2A8}" presName="tx1" presStyleLbl="revTx" presStyleIdx="2" presStyleCnt="6"/>
      <dgm:spPr/>
    </dgm:pt>
    <dgm:pt modelId="{DF6BD472-AFD6-894B-B5FB-F192917157B5}" type="pres">
      <dgm:prSet presAssocID="{3BB69641-6FDE-40BE-B586-E576BF89D2A8}" presName="vert1" presStyleCnt="0"/>
      <dgm:spPr/>
    </dgm:pt>
    <dgm:pt modelId="{EFA02132-8677-B64C-9BC4-2084BD6B3CA9}" type="pres">
      <dgm:prSet presAssocID="{2C46A7BB-A4A0-4203-A8CA-EBF751968EA2}" presName="thickLine" presStyleLbl="alignNode1" presStyleIdx="3" presStyleCnt="6"/>
      <dgm:spPr/>
    </dgm:pt>
    <dgm:pt modelId="{0A31C14D-A2D7-D846-BBF9-251236F01FED}" type="pres">
      <dgm:prSet presAssocID="{2C46A7BB-A4A0-4203-A8CA-EBF751968EA2}" presName="horz1" presStyleCnt="0"/>
      <dgm:spPr/>
    </dgm:pt>
    <dgm:pt modelId="{90436161-D4C5-BB41-8C73-E401A9F0E70E}" type="pres">
      <dgm:prSet presAssocID="{2C46A7BB-A4A0-4203-A8CA-EBF751968EA2}" presName="tx1" presStyleLbl="revTx" presStyleIdx="3" presStyleCnt="6"/>
      <dgm:spPr/>
    </dgm:pt>
    <dgm:pt modelId="{8D1A8659-4DD7-EA43-8BFA-CEB7E4ECF531}" type="pres">
      <dgm:prSet presAssocID="{2C46A7BB-A4A0-4203-A8CA-EBF751968EA2}" presName="vert1" presStyleCnt="0"/>
      <dgm:spPr/>
    </dgm:pt>
    <dgm:pt modelId="{18A78CF5-BDFA-FF41-867D-65431426AAAA}" type="pres">
      <dgm:prSet presAssocID="{549CE3F5-42C1-46ED-A37A-EA5E0D84AE97}" presName="thickLine" presStyleLbl="alignNode1" presStyleIdx="4" presStyleCnt="6"/>
      <dgm:spPr/>
    </dgm:pt>
    <dgm:pt modelId="{BEFFA9EB-D1DC-E042-8118-EEC768929D2F}" type="pres">
      <dgm:prSet presAssocID="{549CE3F5-42C1-46ED-A37A-EA5E0D84AE97}" presName="horz1" presStyleCnt="0"/>
      <dgm:spPr/>
    </dgm:pt>
    <dgm:pt modelId="{26CEE675-A72D-954A-9ECC-25CEA525EC2D}" type="pres">
      <dgm:prSet presAssocID="{549CE3F5-42C1-46ED-A37A-EA5E0D84AE97}" presName="tx1" presStyleLbl="revTx" presStyleIdx="4" presStyleCnt="6"/>
      <dgm:spPr/>
    </dgm:pt>
    <dgm:pt modelId="{AF9F89F6-AA77-FC49-8A6E-06070410098D}" type="pres">
      <dgm:prSet presAssocID="{549CE3F5-42C1-46ED-A37A-EA5E0D84AE97}" presName="vert1" presStyleCnt="0"/>
      <dgm:spPr/>
    </dgm:pt>
    <dgm:pt modelId="{FDD17B87-94C2-F845-A5A3-2371F27F4933}" type="pres">
      <dgm:prSet presAssocID="{5AEF0980-A6E8-4AB6-BC65-E0F8F1E3B16D}" presName="thickLine" presStyleLbl="alignNode1" presStyleIdx="5" presStyleCnt="6"/>
      <dgm:spPr/>
    </dgm:pt>
    <dgm:pt modelId="{6C59E3A9-FB3F-0047-B826-3EAFF61D6907}" type="pres">
      <dgm:prSet presAssocID="{5AEF0980-A6E8-4AB6-BC65-E0F8F1E3B16D}" presName="horz1" presStyleCnt="0"/>
      <dgm:spPr/>
    </dgm:pt>
    <dgm:pt modelId="{C56888CA-AF0C-1C48-98B5-EB76BCCA3950}" type="pres">
      <dgm:prSet presAssocID="{5AEF0980-A6E8-4AB6-BC65-E0F8F1E3B16D}" presName="tx1" presStyleLbl="revTx" presStyleIdx="5" presStyleCnt="6"/>
      <dgm:spPr/>
    </dgm:pt>
    <dgm:pt modelId="{752A6E4E-9829-4348-84C6-CCF9FB9B616A}" type="pres">
      <dgm:prSet presAssocID="{5AEF0980-A6E8-4AB6-BC65-E0F8F1E3B16D}" presName="vert1" presStyleCnt="0"/>
      <dgm:spPr/>
    </dgm:pt>
  </dgm:ptLst>
  <dgm:cxnLst>
    <dgm:cxn modelId="{05358C28-3775-D849-A1C1-27DC6460AC9D}" type="presOf" srcId="{02D2191A-A456-4A66-B7A3-72033F061CDB}" destId="{5B1FE67D-165E-3248-AF99-681F18B39CB8}" srcOrd="0" destOrd="0" presId="urn:microsoft.com/office/officeart/2008/layout/LinedList"/>
    <dgm:cxn modelId="{8E511451-CE33-411E-9F43-DAA5D71BA5E3}" srcId="{775A133A-93BB-465F-BF2D-35371A2DEE2F}" destId="{BD91D87A-8188-4CFF-8D1B-6F6C21670290}" srcOrd="0" destOrd="0" parTransId="{8B335316-BD5B-4042-A732-DA3EE4CB3C29}" sibTransId="{FA890A82-F385-4FD4-952B-EAA9FEAC6C23}"/>
    <dgm:cxn modelId="{1C642C56-3587-4084-A93A-9504BAC7828D}" srcId="{775A133A-93BB-465F-BF2D-35371A2DEE2F}" destId="{2C46A7BB-A4A0-4203-A8CA-EBF751968EA2}" srcOrd="3" destOrd="0" parTransId="{138E0107-E709-404D-867A-F4CBABC8DD36}" sibTransId="{FD38BA5A-3E96-4018-8B89-7C80F6934538}"/>
    <dgm:cxn modelId="{656F455B-048C-0B4B-B195-C8632BB9EFB0}" type="presOf" srcId="{549CE3F5-42C1-46ED-A37A-EA5E0D84AE97}" destId="{26CEE675-A72D-954A-9ECC-25CEA525EC2D}" srcOrd="0" destOrd="0" presId="urn:microsoft.com/office/officeart/2008/layout/LinedList"/>
    <dgm:cxn modelId="{09ADB161-4B69-4545-A760-5E43B6968F3C}" type="presOf" srcId="{5AEF0980-A6E8-4AB6-BC65-E0F8F1E3B16D}" destId="{C56888CA-AF0C-1C48-98B5-EB76BCCA3950}" srcOrd="0" destOrd="0" presId="urn:microsoft.com/office/officeart/2008/layout/LinedList"/>
    <dgm:cxn modelId="{D6553A72-395E-6B4A-B001-B7C294A3BA1D}" type="presOf" srcId="{775A133A-93BB-465F-BF2D-35371A2DEE2F}" destId="{56AC1382-F13E-E740-A6D2-BD1D7837FA53}" srcOrd="0" destOrd="0" presId="urn:microsoft.com/office/officeart/2008/layout/LinedList"/>
    <dgm:cxn modelId="{546E0176-EAD3-4DA4-AC4A-CC3F0BF3BA0C}" srcId="{775A133A-93BB-465F-BF2D-35371A2DEE2F}" destId="{3BB69641-6FDE-40BE-B586-E576BF89D2A8}" srcOrd="2" destOrd="0" parTransId="{15D3D42C-59C8-405D-9F6F-93D3EA9C0AB3}" sibTransId="{80100D73-8A64-42C1-B1C1-894B7856DD17}"/>
    <dgm:cxn modelId="{D22AEA7E-EC46-4D9D-BED2-553AC6D5F9A1}" srcId="{775A133A-93BB-465F-BF2D-35371A2DEE2F}" destId="{02D2191A-A456-4A66-B7A3-72033F061CDB}" srcOrd="1" destOrd="0" parTransId="{290AA905-9E97-40D0-863F-F44C48C5E587}" sibTransId="{CBF7EDEF-73E0-478B-AD3F-9FBF17A8CD8E}"/>
    <dgm:cxn modelId="{62DF108A-A94C-CC4A-9A80-C4FA81BF4640}" type="presOf" srcId="{2C46A7BB-A4A0-4203-A8CA-EBF751968EA2}" destId="{90436161-D4C5-BB41-8C73-E401A9F0E70E}" srcOrd="0" destOrd="0" presId="urn:microsoft.com/office/officeart/2008/layout/LinedList"/>
    <dgm:cxn modelId="{0D25B790-AD48-9D4F-B61D-E8EAC99B4BFA}" type="presOf" srcId="{3BB69641-6FDE-40BE-B586-E576BF89D2A8}" destId="{C0E8150B-9AA8-2448-939D-570A4D741760}" srcOrd="0" destOrd="0" presId="urn:microsoft.com/office/officeart/2008/layout/LinedList"/>
    <dgm:cxn modelId="{CE6974B0-2D82-5F4E-9F9E-8EB0A975FB92}" type="presOf" srcId="{BD91D87A-8188-4CFF-8D1B-6F6C21670290}" destId="{F627374C-CDF8-8841-A492-A69DEAB5045C}" srcOrd="0" destOrd="0" presId="urn:microsoft.com/office/officeart/2008/layout/LinedList"/>
    <dgm:cxn modelId="{1494A8C0-6021-4B05-B459-539C8925035B}" srcId="{775A133A-93BB-465F-BF2D-35371A2DEE2F}" destId="{5AEF0980-A6E8-4AB6-BC65-E0F8F1E3B16D}" srcOrd="5" destOrd="0" parTransId="{86F8A509-CBF6-493D-AADF-5670FE5411C3}" sibTransId="{2C1C2627-FB0B-4B28-9625-F710FA006AF7}"/>
    <dgm:cxn modelId="{C6B009CB-0A01-4ECB-BC0A-BC3DA5FD157B}" srcId="{775A133A-93BB-465F-BF2D-35371A2DEE2F}" destId="{549CE3F5-42C1-46ED-A37A-EA5E0D84AE97}" srcOrd="4" destOrd="0" parTransId="{57CBCF04-5BA4-4B1D-8026-94EA36FA0477}" sibTransId="{E1553722-EA7A-48A4-A60A-C096E388378F}"/>
    <dgm:cxn modelId="{590C4657-6912-3B42-8C00-A1A5A17B7730}" type="presParOf" srcId="{56AC1382-F13E-E740-A6D2-BD1D7837FA53}" destId="{33697E04-6B32-FA4D-A9CD-19F90EB67E18}" srcOrd="0" destOrd="0" presId="urn:microsoft.com/office/officeart/2008/layout/LinedList"/>
    <dgm:cxn modelId="{599A6D59-C745-344F-8C98-649DCFD11FDD}" type="presParOf" srcId="{56AC1382-F13E-E740-A6D2-BD1D7837FA53}" destId="{367BF2A6-4B7D-214C-92B9-EA0C316D91BA}" srcOrd="1" destOrd="0" presId="urn:microsoft.com/office/officeart/2008/layout/LinedList"/>
    <dgm:cxn modelId="{FC799F86-2305-6346-BCC6-4C9B19E114EA}" type="presParOf" srcId="{367BF2A6-4B7D-214C-92B9-EA0C316D91BA}" destId="{F627374C-CDF8-8841-A492-A69DEAB5045C}" srcOrd="0" destOrd="0" presId="urn:microsoft.com/office/officeart/2008/layout/LinedList"/>
    <dgm:cxn modelId="{2727D90D-8A01-D443-B7AE-AC4BB30E53F5}" type="presParOf" srcId="{367BF2A6-4B7D-214C-92B9-EA0C316D91BA}" destId="{A7C01F75-EDCB-D942-BEF1-E2618158D43C}" srcOrd="1" destOrd="0" presId="urn:microsoft.com/office/officeart/2008/layout/LinedList"/>
    <dgm:cxn modelId="{DC7FC755-70EE-0945-8A45-F95C72662134}" type="presParOf" srcId="{56AC1382-F13E-E740-A6D2-BD1D7837FA53}" destId="{D1D2916E-333B-9D48-A49B-047C2D75F88E}" srcOrd="2" destOrd="0" presId="urn:microsoft.com/office/officeart/2008/layout/LinedList"/>
    <dgm:cxn modelId="{E50917C9-A4DA-C246-AB03-B047989931A4}" type="presParOf" srcId="{56AC1382-F13E-E740-A6D2-BD1D7837FA53}" destId="{95BB1BBB-C7F8-534B-A8DD-CF29B29B7DAF}" srcOrd="3" destOrd="0" presId="urn:microsoft.com/office/officeart/2008/layout/LinedList"/>
    <dgm:cxn modelId="{16EF135C-BBDF-3F49-8B7A-093EE61F9ECE}" type="presParOf" srcId="{95BB1BBB-C7F8-534B-A8DD-CF29B29B7DAF}" destId="{5B1FE67D-165E-3248-AF99-681F18B39CB8}" srcOrd="0" destOrd="0" presId="urn:microsoft.com/office/officeart/2008/layout/LinedList"/>
    <dgm:cxn modelId="{658BC6EA-2833-CD41-AEAB-75619853A8FB}" type="presParOf" srcId="{95BB1BBB-C7F8-534B-A8DD-CF29B29B7DAF}" destId="{35B12584-CCB2-584C-A0A6-CCF43D47D011}" srcOrd="1" destOrd="0" presId="urn:microsoft.com/office/officeart/2008/layout/LinedList"/>
    <dgm:cxn modelId="{4DD24176-98AF-8B40-955E-D01D126C521B}" type="presParOf" srcId="{56AC1382-F13E-E740-A6D2-BD1D7837FA53}" destId="{3D505F4D-2568-7045-AB10-1EFBF6196C0A}" srcOrd="4" destOrd="0" presId="urn:microsoft.com/office/officeart/2008/layout/LinedList"/>
    <dgm:cxn modelId="{9219AE54-B084-D84D-8E18-9A3CB5A76274}" type="presParOf" srcId="{56AC1382-F13E-E740-A6D2-BD1D7837FA53}" destId="{C60DFCB3-B96E-9B4B-ABFD-75E2D545EF31}" srcOrd="5" destOrd="0" presId="urn:microsoft.com/office/officeart/2008/layout/LinedList"/>
    <dgm:cxn modelId="{B4CDD5B1-D26E-FB44-948F-CDF744CF5D0F}" type="presParOf" srcId="{C60DFCB3-B96E-9B4B-ABFD-75E2D545EF31}" destId="{C0E8150B-9AA8-2448-939D-570A4D741760}" srcOrd="0" destOrd="0" presId="urn:microsoft.com/office/officeart/2008/layout/LinedList"/>
    <dgm:cxn modelId="{9048D7E5-B620-C94F-81CB-D9F7233C3DDC}" type="presParOf" srcId="{C60DFCB3-B96E-9B4B-ABFD-75E2D545EF31}" destId="{DF6BD472-AFD6-894B-B5FB-F192917157B5}" srcOrd="1" destOrd="0" presId="urn:microsoft.com/office/officeart/2008/layout/LinedList"/>
    <dgm:cxn modelId="{3AB51B79-FCC2-1842-A0C7-45186DC127ED}" type="presParOf" srcId="{56AC1382-F13E-E740-A6D2-BD1D7837FA53}" destId="{EFA02132-8677-B64C-9BC4-2084BD6B3CA9}" srcOrd="6" destOrd="0" presId="urn:microsoft.com/office/officeart/2008/layout/LinedList"/>
    <dgm:cxn modelId="{4341B8CF-9CF9-614B-AACC-C14BCF4C2C6D}" type="presParOf" srcId="{56AC1382-F13E-E740-A6D2-BD1D7837FA53}" destId="{0A31C14D-A2D7-D846-BBF9-251236F01FED}" srcOrd="7" destOrd="0" presId="urn:microsoft.com/office/officeart/2008/layout/LinedList"/>
    <dgm:cxn modelId="{7FF6D708-9148-404F-99C1-2B749B82F828}" type="presParOf" srcId="{0A31C14D-A2D7-D846-BBF9-251236F01FED}" destId="{90436161-D4C5-BB41-8C73-E401A9F0E70E}" srcOrd="0" destOrd="0" presId="urn:microsoft.com/office/officeart/2008/layout/LinedList"/>
    <dgm:cxn modelId="{55A28B37-BE41-2646-86DF-FA2FC8E8B35A}" type="presParOf" srcId="{0A31C14D-A2D7-D846-BBF9-251236F01FED}" destId="{8D1A8659-4DD7-EA43-8BFA-CEB7E4ECF531}" srcOrd="1" destOrd="0" presId="urn:microsoft.com/office/officeart/2008/layout/LinedList"/>
    <dgm:cxn modelId="{7D094F68-C098-CA46-9D7F-0A95FBF79F0D}" type="presParOf" srcId="{56AC1382-F13E-E740-A6D2-BD1D7837FA53}" destId="{18A78CF5-BDFA-FF41-867D-65431426AAAA}" srcOrd="8" destOrd="0" presId="urn:microsoft.com/office/officeart/2008/layout/LinedList"/>
    <dgm:cxn modelId="{32A4BE09-B06E-D54E-A6F8-5E61D3E2687F}" type="presParOf" srcId="{56AC1382-F13E-E740-A6D2-BD1D7837FA53}" destId="{BEFFA9EB-D1DC-E042-8118-EEC768929D2F}" srcOrd="9" destOrd="0" presId="urn:microsoft.com/office/officeart/2008/layout/LinedList"/>
    <dgm:cxn modelId="{31580377-9D38-6844-AFFF-83609D85B4DB}" type="presParOf" srcId="{BEFFA9EB-D1DC-E042-8118-EEC768929D2F}" destId="{26CEE675-A72D-954A-9ECC-25CEA525EC2D}" srcOrd="0" destOrd="0" presId="urn:microsoft.com/office/officeart/2008/layout/LinedList"/>
    <dgm:cxn modelId="{25B33DB2-CCF8-524F-B42E-03DAB875A269}" type="presParOf" srcId="{BEFFA9EB-D1DC-E042-8118-EEC768929D2F}" destId="{AF9F89F6-AA77-FC49-8A6E-06070410098D}" srcOrd="1" destOrd="0" presId="urn:microsoft.com/office/officeart/2008/layout/LinedList"/>
    <dgm:cxn modelId="{863FE76C-5471-D340-9031-8600D51D31A0}" type="presParOf" srcId="{56AC1382-F13E-E740-A6D2-BD1D7837FA53}" destId="{FDD17B87-94C2-F845-A5A3-2371F27F4933}" srcOrd="10" destOrd="0" presId="urn:microsoft.com/office/officeart/2008/layout/LinedList"/>
    <dgm:cxn modelId="{A58EA561-89E2-C94E-9BA0-97DA8A065369}" type="presParOf" srcId="{56AC1382-F13E-E740-A6D2-BD1D7837FA53}" destId="{6C59E3A9-FB3F-0047-B826-3EAFF61D6907}" srcOrd="11" destOrd="0" presId="urn:microsoft.com/office/officeart/2008/layout/LinedList"/>
    <dgm:cxn modelId="{2D498AB9-518A-7247-BB74-86A60D145209}" type="presParOf" srcId="{6C59E3A9-FB3F-0047-B826-3EAFF61D6907}" destId="{C56888CA-AF0C-1C48-98B5-EB76BCCA3950}" srcOrd="0" destOrd="0" presId="urn:microsoft.com/office/officeart/2008/layout/LinedList"/>
    <dgm:cxn modelId="{30C95C05-CF8C-DB46-A7B9-B9EF05A93C7C}" type="presParOf" srcId="{6C59E3A9-FB3F-0047-B826-3EAFF61D6907}" destId="{752A6E4E-9829-4348-84C6-CCF9FB9B616A}"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697E04-6B32-FA4D-A9CD-19F90EB67E18}">
      <dsp:nvSpPr>
        <dsp:cNvPr id="0" name=""/>
        <dsp:cNvSpPr/>
      </dsp:nvSpPr>
      <dsp:spPr>
        <a:xfrm>
          <a:off x="0" y="2124"/>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27374C-CDF8-8841-A492-A69DEAB5045C}">
      <dsp:nvSpPr>
        <dsp:cNvPr id="0" name=""/>
        <dsp:cNvSpPr/>
      </dsp:nvSpPr>
      <dsp:spPr>
        <a:xfrm>
          <a:off x="0" y="2124"/>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cs-CZ" sz="2900" kern="1200" dirty="0">
              <a:latin typeface="Times New Roman" panose="02020603050405020304" pitchFamily="18" charset="0"/>
              <a:cs typeface="Times New Roman" panose="02020603050405020304" pitchFamily="18" charset="0"/>
            </a:rPr>
            <a:t>Dnes: Špionáž světců v podání Emila </a:t>
          </a:r>
          <a:r>
            <a:rPr lang="cs-CZ" sz="2900" kern="1200" dirty="0" err="1">
              <a:latin typeface="Times New Roman" panose="02020603050405020304" pitchFamily="18" charset="0"/>
              <a:cs typeface="Times New Roman" panose="02020603050405020304" pitchFamily="18" charset="0"/>
            </a:rPr>
            <a:t>Ciorana</a:t>
          </a:r>
          <a:endParaRPr lang="en-US" sz="2900" kern="1200" dirty="0">
            <a:latin typeface="Times New Roman" panose="02020603050405020304" pitchFamily="18" charset="0"/>
            <a:cs typeface="Times New Roman" panose="02020603050405020304" pitchFamily="18" charset="0"/>
          </a:endParaRPr>
        </a:p>
      </dsp:txBody>
      <dsp:txXfrm>
        <a:off x="0" y="2124"/>
        <a:ext cx="10515600" cy="724514"/>
      </dsp:txXfrm>
    </dsp:sp>
    <dsp:sp modelId="{D1D2916E-333B-9D48-A49B-047C2D75F88E}">
      <dsp:nvSpPr>
        <dsp:cNvPr id="0" name=""/>
        <dsp:cNvSpPr/>
      </dsp:nvSpPr>
      <dsp:spPr>
        <a:xfrm>
          <a:off x="0" y="726639"/>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1FE67D-165E-3248-AF99-681F18B39CB8}">
      <dsp:nvSpPr>
        <dsp:cNvPr id="0" name=""/>
        <dsp:cNvSpPr/>
      </dsp:nvSpPr>
      <dsp:spPr>
        <a:xfrm>
          <a:off x="0" y="726639"/>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cs-CZ" sz="2900" kern="1200" dirty="0">
              <a:latin typeface="Times New Roman" panose="02020603050405020304" pitchFamily="18" charset="0"/>
              <a:cs typeface="Times New Roman" panose="02020603050405020304" pitchFamily="18" charset="0"/>
            </a:rPr>
            <a:t>13. 4. 2021 Parfit a „více neosobní“ jednání</a:t>
          </a:r>
          <a:endParaRPr lang="en-US" sz="2900" kern="1200" dirty="0">
            <a:latin typeface="Times New Roman" panose="02020603050405020304" pitchFamily="18" charset="0"/>
            <a:cs typeface="Times New Roman" panose="02020603050405020304" pitchFamily="18" charset="0"/>
          </a:endParaRPr>
        </a:p>
      </dsp:txBody>
      <dsp:txXfrm>
        <a:off x="0" y="726639"/>
        <a:ext cx="10515600" cy="724514"/>
      </dsp:txXfrm>
    </dsp:sp>
    <dsp:sp modelId="{3D505F4D-2568-7045-AB10-1EFBF6196C0A}">
      <dsp:nvSpPr>
        <dsp:cNvPr id="0" name=""/>
        <dsp:cNvSpPr/>
      </dsp:nvSpPr>
      <dsp:spPr>
        <a:xfrm>
          <a:off x="0" y="1451154"/>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E8150B-9AA8-2448-939D-570A4D741760}">
      <dsp:nvSpPr>
        <dsp:cNvPr id="0" name=""/>
        <dsp:cNvSpPr/>
      </dsp:nvSpPr>
      <dsp:spPr>
        <a:xfrm>
          <a:off x="0" y="1451154"/>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cs-CZ" sz="2900" kern="1200" dirty="0">
              <a:latin typeface="Times New Roman" panose="02020603050405020304" pitchFamily="18" charset="0"/>
              <a:cs typeface="Times New Roman" panose="02020603050405020304" pitchFamily="18" charset="0"/>
            </a:rPr>
            <a:t>20. 4. 2021 </a:t>
          </a:r>
          <a:r>
            <a:rPr lang="cs-CZ" sz="2900" kern="1200" dirty="0" err="1">
              <a:latin typeface="Times New Roman" panose="02020603050405020304" pitchFamily="18" charset="0"/>
              <a:cs typeface="Times New Roman" panose="02020603050405020304" pitchFamily="18" charset="0"/>
            </a:rPr>
            <a:t>Agambenův</a:t>
          </a:r>
          <a:r>
            <a:rPr lang="cs-CZ" sz="2900" kern="1200" dirty="0">
              <a:latin typeface="Times New Roman" panose="02020603050405020304" pitchFamily="18" charset="0"/>
              <a:cs typeface="Times New Roman" panose="02020603050405020304" pitchFamily="18" charset="0"/>
            </a:rPr>
            <a:t> </a:t>
          </a:r>
          <a:r>
            <a:rPr lang="cs-CZ" sz="2900" kern="1200" dirty="0" err="1">
              <a:latin typeface="Times New Roman" panose="02020603050405020304" pitchFamily="18" charset="0"/>
              <a:cs typeface="Times New Roman" panose="02020603050405020304" pitchFamily="18" charset="0"/>
            </a:rPr>
            <a:t>Bartleby</a:t>
          </a:r>
          <a:r>
            <a:rPr lang="cs-CZ" sz="2900" kern="1200" dirty="0">
              <a:latin typeface="Times New Roman" panose="02020603050405020304" pitchFamily="18" charset="0"/>
              <a:cs typeface="Times New Roman" panose="02020603050405020304" pitchFamily="18" charset="0"/>
            </a:rPr>
            <a:t>, </a:t>
          </a:r>
          <a:r>
            <a:rPr lang="cs-CZ" sz="2900" kern="1200" dirty="0" err="1">
              <a:latin typeface="Times New Roman" panose="02020603050405020304" pitchFamily="18" charset="0"/>
              <a:cs typeface="Times New Roman" panose="02020603050405020304" pitchFamily="18" charset="0"/>
            </a:rPr>
            <a:t>Bartlebyho</a:t>
          </a:r>
          <a:r>
            <a:rPr lang="cs-CZ" sz="2900" kern="1200" dirty="0">
              <a:latin typeface="Times New Roman" panose="02020603050405020304" pitchFamily="18" charset="0"/>
              <a:cs typeface="Times New Roman" panose="02020603050405020304" pitchFamily="18" charset="0"/>
            </a:rPr>
            <a:t> „I </a:t>
          </a:r>
          <a:r>
            <a:rPr lang="cs-CZ" sz="2900" kern="1200" dirty="0" err="1">
              <a:latin typeface="Times New Roman" panose="02020603050405020304" pitchFamily="18" charset="0"/>
              <a:cs typeface="Times New Roman" panose="02020603050405020304" pitchFamily="18" charset="0"/>
            </a:rPr>
            <a:t>would</a:t>
          </a:r>
          <a:r>
            <a:rPr lang="cs-CZ" sz="2900" kern="1200" dirty="0">
              <a:latin typeface="Times New Roman" panose="02020603050405020304" pitchFamily="18" charset="0"/>
              <a:cs typeface="Times New Roman" panose="02020603050405020304" pitchFamily="18" charset="0"/>
            </a:rPr>
            <a:t> </a:t>
          </a:r>
          <a:r>
            <a:rPr lang="cs-CZ" sz="2900" kern="1200" dirty="0" err="1">
              <a:latin typeface="Times New Roman" panose="02020603050405020304" pitchFamily="18" charset="0"/>
              <a:cs typeface="Times New Roman" panose="02020603050405020304" pitchFamily="18" charset="0"/>
            </a:rPr>
            <a:t>prefer</a:t>
          </a:r>
          <a:r>
            <a:rPr lang="cs-CZ" sz="2900" kern="1200" dirty="0">
              <a:latin typeface="Times New Roman" panose="02020603050405020304" pitchFamily="18" charset="0"/>
              <a:cs typeface="Times New Roman" panose="02020603050405020304" pitchFamily="18" charset="0"/>
            </a:rPr>
            <a:t> not to“</a:t>
          </a:r>
          <a:endParaRPr lang="en-US" sz="2900" kern="1200" dirty="0">
            <a:latin typeface="Times New Roman" panose="02020603050405020304" pitchFamily="18" charset="0"/>
            <a:cs typeface="Times New Roman" panose="02020603050405020304" pitchFamily="18" charset="0"/>
          </a:endParaRPr>
        </a:p>
      </dsp:txBody>
      <dsp:txXfrm>
        <a:off x="0" y="1451154"/>
        <a:ext cx="10515600" cy="724514"/>
      </dsp:txXfrm>
    </dsp:sp>
    <dsp:sp modelId="{EFA02132-8677-B64C-9BC4-2084BD6B3CA9}">
      <dsp:nvSpPr>
        <dsp:cNvPr id="0" name=""/>
        <dsp:cNvSpPr/>
      </dsp:nvSpPr>
      <dsp:spPr>
        <a:xfrm>
          <a:off x="0" y="2175669"/>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436161-D4C5-BB41-8C73-E401A9F0E70E}">
      <dsp:nvSpPr>
        <dsp:cNvPr id="0" name=""/>
        <dsp:cNvSpPr/>
      </dsp:nvSpPr>
      <dsp:spPr>
        <a:xfrm>
          <a:off x="0" y="2175669"/>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cs-CZ" sz="2900" kern="1200" dirty="0">
              <a:latin typeface="Times New Roman" panose="02020603050405020304" pitchFamily="18" charset="0"/>
              <a:cs typeface="Times New Roman" panose="02020603050405020304" pitchFamily="18" charset="0"/>
            </a:rPr>
            <a:t>27. 4. 2021 Odpuštění a vůle (Arendtová, </a:t>
          </a:r>
          <a:r>
            <a:rPr lang="cs-CZ" sz="2900" kern="1200" dirty="0" err="1">
              <a:latin typeface="Times New Roman" panose="02020603050405020304" pitchFamily="18" charset="0"/>
              <a:cs typeface="Times New Roman" panose="02020603050405020304" pitchFamily="18" charset="0"/>
            </a:rPr>
            <a:t>Butlerová</a:t>
          </a:r>
          <a:r>
            <a:rPr lang="cs-CZ" sz="2900" kern="1200" dirty="0">
              <a:latin typeface="Times New Roman" panose="02020603050405020304" pitchFamily="18" charset="0"/>
              <a:cs typeface="Times New Roman" panose="02020603050405020304" pitchFamily="18" charset="0"/>
            </a:rPr>
            <a:t>)</a:t>
          </a:r>
          <a:endParaRPr lang="en-US" sz="2900" kern="1200" dirty="0">
            <a:latin typeface="Times New Roman" panose="02020603050405020304" pitchFamily="18" charset="0"/>
            <a:cs typeface="Times New Roman" panose="02020603050405020304" pitchFamily="18" charset="0"/>
          </a:endParaRPr>
        </a:p>
      </dsp:txBody>
      <dsp:txXfrm>
        <a:off x="0" y="2175669"/>
        <a:ext cx="10515600" cy="724514"/>
      </dsp:txXfrm>
    </dsp:sp>
    <dsp:sp modelId="{18A78CF5-BDFA-FF41-867D-65431426AAAA}">
      <dsp:nvSpPr>
        <dsp:cNvPr id="0" name=""/>
        <dsp:cNvSpPr/>
      </dsp:nvSpPr>
      <dsp:spPr>
        <a:xfrm>
          <a:off x="0" y="2900183"/>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CEE675-A72D-954A-9ECC-25CEA525EC2D}">
      <dsp:nvSpPr>
        <dsp:cNvPr id="0" name=""/>
        <dsp:cNvSpPr/>
      </dsp:nvSpPr>
      <dsp:spPr>
        <a:xfrm>
          <a:off x="0" y="2900183"/>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cs-CZ" sz="2900" kern="1200" dirty="0">
              <a:latin typeface="Times New Roman" panose="02020603050405020304" pitchFamily="18" charset="0"/>
              <a:cs typeface="Times New Roman" panose="02020603050405020304" pitchFamily="18" charset="0"/>
            </a:rPr>
            <a:t>4. 5. 2021  Lze formulovat obecný pojem rezignace?</a:t>
          </a:r>
          <a:endParaRPr lang="en-US" sz="2900" kern="1200" dirty="0">
            <a:latin typeface="Times New Roman" panose="02020603050405020304" pitchFamily="18" charset="0"/>
            <a:cs typeface="Times New Roman" panose="02020603050405020304" pitchFamily="18" charset="0"/>
          </a:endParaRPr>
        </a:p>
      </dsp:txBody>
      <dsp:txXfrm>
        <a:off x="0" y="2900183"/>
        <a:ext cx="10515600" cy="724514"/>
      </dsp:txXfrm>
    </dsp:sp>
    <dsp:sp modelId="{FDD17B87-94C2-F845-A5A3-2371F27F4933}">
      <dsp:nvSpPr>
        <dsp:cNvPr id="0" name=""/>
        <dsp:cNvSpPr/>
      </dsp:nvSpPr>
      <dsp:spPr>
        <a:xfrm>
          <a:off x="0" y="3624698"/>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6888CA-AF0C-1C48-98B5-EB76BCCA3950}">
      <dsp:nvSpPr>
        <dsp:cNvPr id="0" name=""/>
        <dsp:cNvSpPr/>
      </dsp:nvSpPr>
      <dsp:spPr>
        <a:xfrm>
          <a:off x="0" y="3624698"/>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cs-CZ" sz="2900" kern="1200" dirty="0">
              <a:latin typeface="Times New Roman" panose="02020603050405020304" pitchFamily="18" charset="0"/>
              <a:cs typeface="Times New Roman" panose="02020603050405020304" pitchFamily="18" charset="0"/>
            </a:rPr>
            <a:t>11. 5. 2021 Odpadá, účast na konferenci</a:t>
          </a:r>
          <a:endParaRPr lang="en-US" sz="2900" kern="1200" dirty="0">
            <a:latin typeface="Times New Roman" panose="02020603050405020304" pitchFamily="18" charset="0"/>
            <a:cs typeface="Times New Roman" panose="02020603050405020304" pitchFamily="18" charset="0"/>
          </a:endParaRPr>
        </a:p>
      </dsp:txBody>
      <dsp:txXfrm>
        <a:off x="0" y="3624698"/>
        <a:ext cx="10515600" cy="72451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01CD68E-9963-B74A-9BE0-1B6CC02E8A4A}"/>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2EE6F1CE-CCB7-784F-8838-D5F67CC04F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EDAB996C-BE3E-154A-8965-199B29753385}"/>
              </a:ext>
            </a:extLst>
          </p:cNvPr>
          <p:cNvSpPr>
            <a:spLocks noGrp="1"/>
          </p:cNvSpPr>
          <p:nvPr>
            <p:ph type="dt" sz="half" idx="10"/>
          </p:nvPr>
        </p:nvSpPr>
        <p:spPr/>
        <p:txBody>
          <a:bodyPr/>
          <a:lstStyle/>
          <a:p>
            <a:fld id="{71D5137D-53E8-8141-8B57-197AA64EF66B}" type="datetimeFigureOut">
              <a:rPr lang="cs-CZ" smtClean="0"/>
              <a:t>05.04.2021</a:t>
            </a:fld>
            <a:endParaRPr lang="cs-CZ"/>
          </a:p>
        </p:txBody>
      </p:sp>
      <p:sp>
        <p:nvSpPr>
          <p:cNvPr id="5" name="Zástupný symbol pro zápatí 4">
            <a:extLst>
              <a:ext uri="{FF2B5EF4-FFF2-40B4-BE49-F238E27FC236}">
                <a16:creationId xmlns:a16="http://schemas.microsoft.com/office/drawing/2014/main" id="{C01826F0-4AC1-0E4F-BE97-78013D8AAF7B}"/>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0D37F2BA-6511-3248-9C39-E62EDD0ACB13}"/>
              </a:ext>
            </a:extLst>
          </p:cNvPr>
          <p:cNvSpPr>
            <a:spLocks noGrp="1"/>
          </p:cNvSpPr>
          <p:nvPr>
            <p:ph type="sldNum" sz="quarter" idx="12"/>
          </p:nvPr>
        </p:nvSpPr>
        <p:spPr/>
        <p:txBody>
          <a:bodyPr/>
          <a:lstStyle/>
          <a:p>
            <a:fld id="{70E8DFAA-8E7D-6D4D-B769-3976FEC2D457}" type="slidenum">
              <a:rPr lang="cs-CZ" smtClean="0"/>
              <a:t>‹#›</a:t>
            </a:fld>
            <a:endParaRPr lang="cs-CZ"/>
          </a:p>
        </p:txBody>
      </p:sp>
    </p:spTree>
    <p:extLst>
      <p:ext uri="{BB962C8B-B14F-4D97-AF65-F5344CB8AC3E}">
        <p14:creationId xmlns:p14="http://schemas.microsoft.com/office/powerpoint/2010/main" val="7712157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08B1531-B18B-7A40-907A-EAAA92F56DDF}"/>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EC35B64A-3715-5A44-8261-44125BF8998E}"/>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CD6433EC-F16B-9749-8037-938E4FB0786D}"/>
              </a:ext>
            </a:extLst>
          </p:cNvPr>
          <p:cNvSpPr>
            <a:spLocks noGrp="1"/>
          </p:cNvSpPr>
          <p:nvPr>
            <p:ph type="dt" sz="half" idx="10"/>
          </p:nvPr>
        </p:nvSpPr>
        <p:spPr/>
        <p:txBody>
          <a:bodyPr/>
          <a:lstStyle/>
          <a:p>
            <a:fld id="{71D5137D-53E8-8141-8B57-197AA64EF66B}" type="datetimeFigureOut">
              <a:rPr lang="cs-CZ" smtClean="0"/>
              <a:t>05.04.2021</a:t>
            </a:fld>
            <a:endParaRPr lang="cs-CZ"/>
          </a:p>
        </p:txBody>
      </p:sp>
      <p:sp>
        <p:nvSpPr>
          <p:cNvPr id="5" name="Zástupný symbol pro zápatí 4">
            <a:extLst>
              <a:ext uri="{FF2B5EF4-FFF2-40B4-BE49-F238E27FC236}">
                <a16:creationId xmlns:a16="http://schemas.microsoft.com/office/drawing/2014/main" id="{2BDAA008-2D39-304A-9F00-8E1FAFE2D0DB}"/>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BFE066B0-DC26-414F-A237-19F82B3362A9}"/>
              </a:ext>
            </a:extLst>
          </p:cNvPr>
          <p:cNvSpPr>
            <a:spLocks noGrp="1"/>
          </p:cNvSpPr>
          <p:nvPr>
            <p:ph type="sldNum" sz="quarter" idx="12"/>
          </p:nvPr>
        </p:nvSpPr>
        <p:spPr/>
        <p:txBody>
          <a:bodyPr/>
          <a:lstStyle/>
          <a:p>
            <a:fld id="{70E8DFAA-8E7D-6D4D-B769-3976FEC2D457}" type="slidenum">
              <a:rPr lang="cs-CZ" smtClean="0"/>
              <a:t>‹#›</a:t>
            </a:fld>
            <a:endParaRPr lang="cs-CZ"/>
          </a:p>
        </p:txBody>
      </p:sp>
    </p:spTree>
    <p:extLst>
      <p:ext uri="{BB962C8B-B14F-4D97-AF65-F5344CB8AC3E}">
        <p14:creationId xmlns:p14="http://schemas.microsoft.com/office/powerpoint/2010/main" val="935674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1442A89B-0018-9749-BBA6-45D055A528BC}"/>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A3E0B467-7270-574E-A0E4-9EC6C4E8B124}"/>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542F6613-ACB5-E842-A7E9-FC229011ADC0}"/>
              </a:ext>
            </a:extLst>
          </p:cNvPr>
          <p:cNvSpPr>
            <a:spLocks noGrp="1"/>
          </p:cNvSpPr>
          <p:nvPr>
            <p:ph type="dt" sz="half" idx="10"/>
          </p:nvPr>
        </p:nvSpPr>
        <p:spPr/>
        <p:txBody>
          <a:bodyPr/>
          <a:lstStyle/>
          <a:p>
            <a:fld id="{71D5137D-53E8-8141-8B57-197AA64EF66B}" type="datetimeFigureOut">
              <a:rPr lang="cs-CZ" smtClean="0"/>
              <a:t>05.04.2021</a:t>
            </a:fld>
            <a:endParaRPr lang="cs-CZ"/>
          </a:p>
        </p:txBody>
      </p:sp>
      <p:sp>
        <p:nvSpPr>
          <p:cNvPr id="5" name="Zástupný symbol pro zápatí 4">
            <a:extLst>
              <a:ext uri="{FF2B5EF4-FFF2-40B4-BE49-F238E27FC236}">
                <a16:creationId xmlns:a16="http://schemas.microsoft.com/office/drawing/2014/main" id="{003284B7-E300-6A45-A323-561D2932E598}"/>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12A63627-E3DC-7645-82DD-AD5D4E8DE6C1}"/>
              </a:ext>
            </a:extLst>
          </p:cNvPr>
          <p:cNvSpPr>
            <a:spLocks noGrp="1"/>
          </p:cNvSpPr>
          <p:nvPr>
            <p:ph type="sldNum" sz="quarter" idx="12"/>
          </p:nvPr>
        </p:nvSpPr>
        <p:spPr/>
        <p:txBody>
          <a:bodyPr/>
          <a:lstStyle/>
          <a:p>
            <a:fld id="{70E8DFAA-8E7D-6D4D-B769-3976FEC2D457}" type="slidenum">
              <a:rPr lang="cs-CZ" smtClean="0"/>
              <a:t>‹#›</a:t>
            </a:fld>
            <a:endParaRPr lang="cs-CZ"/>
          </a:p>
        </p:txBody>
      </p:sp>
    </p:spTree>
    <p:extLst>
      <p:ext uri="{BB962C8B-B14F-4D97-AF65-F5344CB8AC3E}">
        <p14:creationId xmlns:p14="http://schemas.microsoft.com/office/powerpoint/2010/main" val="2326139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88052D3-23D6-E34C-B41A-B664A9798AB8}"/>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C98CAE2F-A6D5-564C-A992-63DAA090A7CF}"/>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46712075-E5E3-6641-9EC6-9140193B9B9E}"/>
              </a:ext>
            </a:extLst>
          </p:cNvPr>
          <p:cNvSpPr>
            <a:spLocks noGrp="1"/>
          </p:cNvSpPr>
          <p:nvPr>
            <p:ph type="dt" sz="half" idx="10"/>
          </p:nvPr>
        </p:nvSpPr>
        <p:spPr/>
        <p:txBody>
          <a:bodyPr/>
          <a:lstStyle/>
          <a:p>
            <a:fld id="{71D5137D-53E8-8141-8B57-197AA64EF66B}" type="datetimeFigureOut">
              <a:rPr lang="cs-CZ" smtClean="0"/>
              <a:t>05.04.2021</a:t>
            </a:fld>
            <a:endParaRPr lang="cs-CZ"/>
          </a:p>
        </p:txBody>
      </p:sp>
      <p:sp>
        <p:nvSpPr>
          <p:cNvPr id="5" name="Zástupný symbol pro zápatí 4">
            <a:extLst>
              <a:ext uri="{FF2B5EF4-FFF2-40B4-BE49-F238E27FC236}">
                <a16:creationId xmlns:a16="http://schemas.microsoft.com/office/drawing/2014/main" id="{53069A43-F6C4-DA43-8594-8F24CAEBC5B2}"/>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FA9034CC-31E6-474A-813A-AC5E8108B919}"/>
              </a:ext>
            </a:extLst>
          </p:cNvPr>
          <p:cNvSpPr>
            <a:spLocks noGrp="1"/>
          </p:cNvSpPr>
          <p:nvPr>
            <p:ph type="sldNum" sz="quarter" idx="12"/>
          </p:nvPr>
        </p:nvSpPr>
        <p:spPr/>
        <p:txBody>
          <a:bodyPr/>
          <a:lstStyle/>
          <a:p>
            <a:fld id="{70E8DFAA-8E7D-6D4D-B769-3976FEC2D457}" type="slidenum">
              <a:rPr lang="cs-CZ" smtClean="0"/>
              <a:t>‹#›</a:t>
            </a:fld>
            <a:endParaRPr lang="cs-CZ"/>
          </a:p>
        </p:txBody>
      </p:sp>
    </p:spTree>
    <p:extLst>
      <p:ext uri="{BB962C8B-B14F-4D97-AF65-F5344CB8AC3E}">
        <p14:creationId xmlns:p14="http://schemas.microsoft.com/office/powerpoint/2010/main" val="32582723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94151EF-B3CD-6A4A-9D78-4F816DDAD7F4}"/>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F18F7A6D-EF2D-544D-913E-BC9DF528ED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3B665F17-1DB3-1D4B-985E-C5C44800CD13}"/>
              </a:ext>
            </a:extLst>
          </p:cNvPr>
          <p:cNvSpPr>
            <a:spLocks noGrp="1"/>
          </p:cNvSpPr>
          <p:nvPr>
            <p:ph type="dt" sz="half" idx="10"/>
          </p:nvPr>
        </p:nvSpPr>
        <p:spPr/>
        <p:txBody>
          <a:bodyPr/>
          <a:lstStyle/>
          <a:p>
            <a:fld id="{71D5137D-53E8-8141-8B57-197AA64EF66B}" type="datetimeFigureOut">
              <a:rPr lang="cs-CZ" smtClean="0"/>
              <a:t>05.04.2021</a:t>
            </a:fld>
            <a:endParaRPr lang="cs-CZ"/>
          </a:p>
        </p:txBody>
      </p:sp>
      <p:sp>
        <p:nvSpPr>
          <p:cNvPr id="5" name="Zástupný symbol pro zápatí 4">
            <a:extLst>
              <a:ext uri="{FF2B5EF4-FFF2-40B4-BE49-F238E27FC236}">
                <a16:creationId xmlns:a16="http://schemas.microsoft.com/office/drawing/2014/main" id="{E434039C-D316-EA4B-B841-06ACF1BA5C75}"/>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3D66113C-0F09-E54D-B9AC-5046B5E42F65}"/>
              </a:ext>
            </a:extLst>
          </p:cNvPr>
          <p:cNvSpPr>
            <a:spLocks noGrp="1"/>
          </p:cNvSpPr>
          <p:nvPr>
            <p:ph type="sldNum" sz="quarter" idx="12"/>
          </p:nvPr>
        </p:nvSpPr>
        <p:spPr/>
        <p:txBody>
          <a:bodyPr/>
          <a:lstStyle/>
          <a:p>
            <a:fld id="{70E8DFAA-8E7D-6D4D-B769-3976FEC2D457}" type="slidenum">
              <a:rPr lang="cs-CZ" smtClean="0"/>
              <a:t>‹#›</a:t>
            </a:fld>
            <a:endParaRPr lang="cs-CZ"/>
          </a:p>
        </p:txBody>
      </p:sp>
    </p:spTree>
    <p:extLst>
      <p:ext uri="{BB962C8B-B14F-4D97-AF65-F5344CB8AC3E}">
        <p14:creationId xmlns:p14="http://schemas.microsoft.com/office/powerpoint/2010/main" val="25752127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8431392-92DD-0B4A-858F-41AFE615E979}"/>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322C9FDB-8CF7-3540-A9E0-EC1ADEA84EFF}"/>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0F11143B-2400-CB4F-A88C-7FD545C5CAB5}"/>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0EBFAB7F-7E96-6B4D-9716-E7CD6A4B24D6}"/>
              </a:ext>
            </a:extLst>
          </p:cNvPr>
          <p:cNvSpPr>
            <a:spLocks noGrp="1"/>
          </p:cNvSpPr>
          <p:nvPr>
            <p:ph type="dt" sz="half" idx="10"/>
          </p:nvPr>
        </p:nvSpPr>
        <p:spPr/>
        <p:txBody>
          <a:bodyPr/>
          <a:lstStyle/>
          <a:p>
            <a:fld id="{71D5137D-53E8-8141-8B57-197AA64EF66B}" type="datetimeFigureOut">
              <a:rPr lang="cs-CZ" smtClean="0"/>
              <a:t>05.04.2021</a:t>
            </a:fld>
            <a:endParaRPr lang="cs-CZ"/>
          </a:p>
        </p:txBody>
      </p:sp>
      <p:sp>
        <p:nvSpPr>
          <p:cNvPr id="6" name="Zástupný symbol pro zápatí 5">
            <a:extLst>
              <a:ext uri="{FF2B5EF4-FFF2-40B4-BE49-F238E27FC236}">
                <a16:creationId xmlns:a16="http://schemas.microsoft.com/office/drawing/2014/main" id="{081DD57A-A958-D74D-9903-F7E52E126E55}"/>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CF3DFCE9-E288-F841-8EFA-28D5F275DAF5}"/>
              </a:ext>
            </a:extLst>
          </p:cNvPr>
          <p:cNvSpPr>
            <a:spLocks noGrp="1"/>
          </p:cNvSpPr>
          <p:nvPr>
            <p:ph type="sldNum" sz="quarter" idx="12"/>
          </p:nvPr>
        </p:nvSpPr>
        <p:spPr/>
        <p:txBody>
          <a:bodyPr/>
          <a:lstStyle/>
          <a:p>
            <a:fld id="{70E8DFAA-8E7D-6D4D-B769-3976FEC2D457}" type="slidenum">
              <a:rPr lang="cs-CZ" smtClean="0"/>
              <a:t>‹#›</a:t>
            </a:fld>
            <a:endParaRPr lang="cs-CZ"/>
          </a:p>
        </p:txBody>
      </p:sp>
    </p:spTree>
    <p:extLst>
      <p:ext uri="{BB962C8B-B14F-4D97-AF65-F5344CB8AC3E}">
        <p14:creationId xmlns:p14="http://schemas.microsoft.com/office/powerpoint/2010/main" val="3662974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926BD23-092A-4846-8EA3-832C59F15EBD}"/>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D0CD6030-6572-FC4E-B62A-DC59DF8626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BE0A4FEB-0B9C-EF4B-8454-49AEF4D23587}"/>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22FFDD97-447B-934F-8E7E-DC525124C2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26169A21-2ECB-614B-AF7E-A23F742DCBD0}"/>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0097B1A1-D667-5044-BC4A-F74C8F17D943}"/>
              </a:ext>
            </a:extLst>
          </p:cNvPr>
          <p:cNvSpPr>
            <a:spLocks noGrp="1"/>
          </p:cNvSpPr>
          <p:nvPr>
            <p:ph type="dt" sz="half" idx="10"/>
          </p:nvPr>
        </p:nvSpPr>
        <p:spPr/>
        <p:txBody>
          <a:bodyPr/>
          <a:lstStyle/>
          <a:p>
            <a:fld id="{71D5137D-53E8-8141-8B57-197AA64EF66B}" type="datetimeFigureOut">
              <a:rPr lang="cs-CZ" smtClean="0"/>
              <a:t>05.04.2021</a:t>
            </a:fld>
            <a:endParaRPr lang="cs-CZ"/>
          </a:p>
        </p:txBody>
      </p:sp>
      <p:sp>
        <p:nvSpPr>
          <p:cNvPr id="8" name="Zástupný symbol pro zápatí 7">
            <a:extLst>
              <a:ext uri="{FF2B5EF4-FFF2-40B4-BE49-F238E27FC236}">
                <a16:creationId xmlns:a16="http://schemas.microsoft.com/office/drawing/2014/main" id="{39E01F5E-E4E1-C942-8CA2-AA0807EA8910}"/>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CE995319-4F20-4C4E-9727-6C3F8EBDB9D3}"/>
              </a:ext>
            </a:extLst>
          </p:cNvPr>
          <p:cNvSpPr>
            <a:spLocks noGrp="1"/>
          </p:cNvSpPr>
          <p:nvPr>
            <p:ph type="sldNum" sz="quarter" idx="12"/>
          </p:nvPr>
        </p:nvSpPr>
        <p:spPr/>
        <p:txBody>
          <a:bodyPr/>
          <a:lstStyle/>
          <a:p>
            <a:fld id="{70E8DFAA-8E7D-6D4D-B769-3976FEC2D457}" type="slidenum">
              <a:rPr lang="cs-CZ" smtClean="0"/>
              <a:t>‹#›</a:t>
            </a:fld>
            <a:endParaRPr lang="cs-CZ"/>
          </a:p>
        </p:txBody>
      </p:sp>
    </p:spTree>
    <p:extLst>
      <p:ext uri="{BB962C8B-B14F-4D97-AF65-F5344CB8AC3E}">
        <p14:creationId xmlns:p14="http://schemas.microsoft.com/office/powerpoint/2010/main" val="3010645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8A62D8D-E4BD-D944-BE37-A18D7325C96C}"/>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17536B1F-01FD-1547-AC1B-CC775FD2A531}"/>
              </a:ext>
            </a:extLst>
          </p:cNvPr>
          <p:cNvSpPr>
            <a:spLocks noGrp="1"/>
          </p:cNvSpPr>
          <p:nvPr>
            <p:ph type="dt" sz="half" idx="10"/>
          </p:nvPr>
        </p:nvSpPr>
        <p:spPr/>
        <p:txBody>
          <a:bodyPr/>
          <a:lstStyle/>
          <a:p>
            <a:fld id="{71D5137D-53E8-8141-8B57-197AA64EF66B}" type="datetimeFigureOut">
              <a:rPr lang="cs-CZ" smtClean="0"/>
              <a:t>05.04.2021</a:t>
            </a:fld>
            <a:endParaRPr lang="cs-CZ"/>
          </a:p>
        </p:txBody>
      </p:sp>
      <p:sp>
        <p:nvSpPr>
          <p:cNvPr id="4" name="Zástupný symbol pro zápatí 3">
            <a:extLst>
              <a:ext uri="{FF2B5EF4-FFF2-40B4-BE49-F238E27FC236}">
                <a16:creationId xmlns:a16="http://schemas.microsoft.com/office/drawing/2014/main" id="{59C491C0-D0A2-FF4E-8E4D-608EA98BFEA5}"/>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DDF3902B-AFC4-B845-9CD3-ACE2300A8390}"/>
              </a:ext>
            </a:extLst>
          </p:cNvPr>
          <p:cNvSpPr>
            <a:spLocks noGrp="1"/>
          </p:cNvSpPr>
          <p:nvPr>
            <p:ph type="sldNum" sz="quarter" idx="12"/>
          </p:nvPr>
        </p:nvSpPr>
        <p:spPr/>
        <p:txBody>
          <a:bodyPr/>
          <a:lstStyle/>
          <a:p>
            <a:fld id="{70E8DFAA-8E7D-6D4D-B769-3976FEC2D457}" type="slidenum">
              <a:rPr lang="cs-CZ" smtClean="0"/>
              <a:t>‹#›</a:t>
            </a:fld>
            <a:endParaRPr lang="cs-CZ"/>
          </a:p>
        </p:txBody>
      </p:sp>
    </p:spTree>
    <p:extLst>
      <p:ext uri="{BB962C8B-B14F-4D97-AF65-F5344CB8AC3E}">
        <p14:creationId xmlns:p14="http://schemas.microsoft.com/office/powerpoint/2010/main" val="39716851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FA44E256-6475-B045-B008-356255342F69}"/>
              </a:ext>
            </a:extLst>
          </p:cNvPr>
          <p:cNvSpPr>
            <a:spLocks noGrp="1"/>
          </p:cNvSpPr>
          <p:nvPr>
            <p:ph type="dt" sz="half" idx="10"/>
          </p:nvPr>
        </p:nvSpPr>
        <p:spPr/>
        <p:txBody>
          <a:bodyPr/>
          <a:lstStyle/>
          <a:p>
            <a:fld id="{71D5137D-53E8-8141-8B57-197AA64EF66B}" type="datetimeFigureOut">
              <a:rPr lang="cs-CZ" smtClean="0"/>
              <a:t>05.04.2021</a:t>
            </a:fld>
            <a:endParaRPr lang="cs-CZ"/>
          </a:p>
        </p:txBody>
      </p:sp>
      <p:sp>
        <p:nvSpPr>
          <p:cNvPr id="3" name="Zástupný symbol pro zápatí 2">
            <a:extLst>
              <a:ext uri="{FF2B5EF4-FFF2-40B4-BE49-F238E27FC236}">
                <a16:creationId xmlns:a16="http://schemas.microsoft.com/office/drawing/2014/main" id="{EC70B85D-9D56-5A4D-A162-DA99D78DFB12}"/>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8589C370-0D68-9644-AE86-D4D6D45E00E0}"/>
              </a:ext>
            </a:extLst>
          </p:cNvPr>
          <p:cNvSpPr>
            <a:spLocks noGrp="1"/>
          </p:cNvSpPr>
          <p:nvPr>
            <p:ph type="sldNum" sz="quarter" idx="12"/>
          </p:nvPr>
        </p:nvSpPr>
        <p:spPr/>
        <p:txBody>
          <a:bodyPr/>
          <a:lstStyle/>
          <a:p>
            <a:fld id="{70E8DFAA-8E7D-6D4D-B769-3976FEC2D457}" type="slidenum">
              <a:rPr lang="cs-CZ" smtClean="0"/>
              <a:t>‹#›</a:t>
            </a:fld>
            <a:endParaRPr lang="cs-CZ"/>
          </a:p>
        </p:txBody>
      </p:sp>
    </p:spTree>
    <p:extLst>
      <p:ext uri="{BB962C8B-B14F-4D97-AF65-F5344CB8AC3E}">
        <p14:creationId xmlns:p14="http://schemas.microsoft.com/office/powerpoint/2010/main" val="7731822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F6A9C81-A1A1-B747-A7A7-CD3C00FF62D8}"/>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C11F45DD-4900-3045-8308-FAA3B3F736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14FF0C4A-FFB9-564C-BF41-2B8574B554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4B5FDF73-CEC1-7146-9502-E3FE493F2386}"/>
              </a:ext>
            </a:extLst>
          </p:cNvPr>
          <p:cNvSpPr>
            <a:spLocks noGrp="1"/>
          </p:cNvSpPr>
          <p:nvPr>
            <p:ph type="dt" sz="half" idx="10"/>
          </p:nvPr>
        </p:nvSpPr>
        <p:spPr/>
        <p:txBody>
          <a:bodyPr/>
          <a:lstStyle/>
          <a:p>
            <a:fld id="{71D5137D-53E8-8141-8B57-197AA64EF66B}" type="datetimeFigureOut">
              <a:rPr lang="cs-CZ" smtClean="0"/>
              <a:t>05.04.2021</a:t>
            </a:fld>
            <a:endParaRPr lang="cs-CZ"/>
          </a:p>
        </p:txBody>
      </p:sp>
      <p:sp>
        <p:nvSpPr>
          <p:cNvPr id="6" name="Zástupný symbol pro zápatí 5">
            <a:extLst>
              <a:ext uri="{FF2B5EF4-FFF2-40B4-BE49-F238E27FC236}">
                <a16:creationId xmlns:a16="http://schemas.microsoft.com/office/drawing/2014/main" id="{841576D2-067F-C244-B407-79349EEB3EE2}"/>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630896B7-CB3A-0B42-B198-D560C8C3D5C1}"/>
              </a:ext>
            </a:extLst>
          </p:cNvPr>
          <p:cNvSpPr>
            <a:spLocks noGrp="1"/>
          </p:cNvSpPr>
          <p:nvPr>
            <p:ph type="sldNum" sz="quarter" idx="12"/>
          </p:nvPr>
        </p:nvSpPr>
        <p:spPr/>
        <p:txBody>
          <a:bodyPr/>
          <a:lstStyle/>
          <a:p>
            <a:fld id="{70E8DFAA-8E7D-6D4D-B769-3976FEC2D457}" type="slidenum">
              <a:rPr lang="cs-CZ" smtClean="0"/>
              <a:t>‹#›</a:t>
            </a:fld>
            <a:endParaRPr lang="cs-CZ"/>
          </a:p>
        </p:txBody>
      </p:sp>
    </p:spTree>
    <p:extLst>
      <p:ext uri="{BB962C8B-B14F-4D97-AF65-F5344CB8AC3E}">
        <p14:creationId xmlns:p14="http://schemas.microsoft.com/office/powerpoint/2010/main" val="4085451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F58A856-EB66-8B43-AE9F-AD485E6A8DE0}"/>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3C136B2D-2EDF-9D4B-A8C7-B4B9E9307E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DDEEB7DD-8DCF-C342-90E5-927F13BB67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A6D2709D-3650-D348-9338-AB3B06733AC6}"/>
              </a:ext>
            </a:extLst>
          </p:cNvPr>
          <p:cNvSpPr>
            <a:spLocks noGrp="1"/>
          </p:cNvSpPr>
          <p:nvPr>
            <p:ph type="dt" sz="half" idx="10"/>
          </p:nvPr>
        </p:nvSpPr>
        <p:spPr/>
        <p:txBody>
          <a:bodyPr/>
          <a:lstStyle/>
          <a:p>
            <a:fld id="{71D5137D-53E8-8141-8B57-197AA64EF66B}" type="datetimeFigureOut">
              <a:rPr lang="cs-CZ" smtClean="0"/>
              <a:t>05.04.2021</a:t>
            </a:fld>
            <a:endParaRPr lang="cs-CZ"/>
          </a:p>
        </p:txBody>
      </p:sp>
      <p:sp>
        <p:nvSpPr>
          <p:cNvPr id="6" name="Zástupný symbol pro zápatí 5">
            <a:extLst>
              <a:ext uri="{FF2B5EF4-FFF2-40B4-BE49-F238E27FC236}">
                <a16:creationId xmlns:a16="http://schemas.microsoft.com/office/drawing/2014/main" id="{91F79C5F-CAD9-8645-943F-A3073043C0B7}"/>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557DC639-2FBA-1549-83B4-6C6F34E15069}"/>
              </a:ext>
            </a:extLst>
          </p:cNvPr>
          <p:cNvSpPr>
            <a:spLocks noGrp="1"/>
          </p:cNvSpPr>
          <p:nvPr>
            <p:ph type="sldNum" sz="quarter" idx="12"/>
          </p:nvPr>
        </p:nvSpPr>
        <p:spPr/>
        <p:txBody>
          <a:bodyPr/>
          <a:lstStyle/>
          <a:p>
            <a:fld id="{70E8DFAA-8E7D-6D4D-B769-3976FEC2D457}" type="slidenum">
              <a:rPr lang="cs-CZ" smtClean="0"/>
              <a:t>‹#›</a:t>
            </a:fld>
            <a:endParaRPr lang="cs-CZ"/>
          </a:p>
        </p:txBody>
      </p:sp>
    </p:spTree>
    <p:extLst>
      <p:ext uri="{BB962C8B-B14F-4D97-AF65-F5344CB8AC3E}">
        <p14:creationId xmlns:p14="http://schemas.microsoft.com/office/powerpoint/2010/main" val="34660245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E954DD15-62C9-774D-AC52-5BFC9C3B02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B7ED3CDF-83E6-3744-9120-C49B10B7BA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A1803B8E-C074-AD4A-8C5C-755E196BD7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D5137D-53E8-8141-8B57-197AA64EF66B}" type="datetimeFigureOut">
              <a:rPr lang="cs-CZ" smtClean="0"/>
              <a:t>05.04.2021</a:t>
            </a:fld>
            <a:endParaRPr lang="cs-CZ"/>
          </a:p>
        </p:txBody>
      </p:sp>
      <p:sp>
        <p:nvSpPr>
          <p:cNvPr id="5" name="Zástupný symbol pro zápatí 4">
            <a:extLst>
              <a:ext uri="{FF2B5EF4-FFF2-40B4-BE49-F238E27FC236}">
                <a16:creationId xmlns:a16="http://schemas.microsoft.com/office/drawing/2014/main" id="{C8861481-258C-1144-A792-9CDFA1D4D8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6144B022-1290-6944-98AD-55A664A2AD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E8DFAA-8E7D-6D4D-B769-3976FEC2D457}" type="slidenum">
              <a:rPr lang="cs-CZ" smtClean="0"/>
              <a:t>‹#›</a:t>
            </a:fld>
            <a:endParaRPr lang="cs-CZ"/>
          </a:p>
        </p:txBody>
      </p:sp>
    </p:spTree>
    <p:extLst>
      <p:ext uri="{BB962C8B-B14F-4D97-AF65-F5344CB8AC3E}">
        <p14:creationId xmlns:p14="http://schemas.microsoft.com/office/powerpoint/2010/main" val="42898602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EE60B79-544A-7943-9F36-A4120B852983}"/>
              </a:ext>
            </a:extLst>
          </p:cNvPr>
          <p:cNvSpPr>
            <a:spLocks noGrp="1"/>
          </p:cNvSpPr>
          <p:nvPr>
            <p:ph type="title"/>
          </p:nvPr>
        </p:nvSpPr>
        <p:spPr/>
        <p:txBody>
          <a:bodyPr/>
          <a:lstStyle/>
          <a:p>
            <a:pPr algn="ctr"/>
            <a:r>
              <a:rPr lang="cs-CZ" dirty="0">
                <a:latin typeface="Times New Roman" panose="02020603050405020304" pitchFamily="18" charset="0"/>
                <a:cs typeface="Times New Roman" panose="02020603050405020304" pitchFamily="18" charset="0"/>
              </a:rPr>
              <a:t>Co bude dál?</a:t>
            </a:r>
          </a:p>
        </p:txBody>
      </p:sp>
      <p:graphicFrame>
        <p:nvGraphicFramePr>
          <p:cNvPr id="5" name="Zástupný obsah 2">
            <a:extLst>
              <a:ext uri="{FF2B5EF4-FFF2-40B4-BE49-F238E27FC236}">
                <a16:creationId xmlns:a16="http://schemas.microsoft.com/office/drawing/2014/main" id="{A451F1EC-5830-4A6C-991B-C2FD45A725F1}"/>
              </a:ext>
            </a:extLst>
          </p:cNvPr>
          <p:cNvGraphicFramePr>
            <a:graphicFrameLocks noGrp="1"/>
          </p:cNvGraphicFramePr>
          <p:nvPr>
            <p:ph idx="1"/>
            <p:extLst>
              <p:ext uri="{D42A27DB-BD31-4B8C-83A1-F6EECF244321}">
                <p14:modId xmlns:p14="http://schemas.microsoft.com/office/powerpoint/2010/main" val="277241883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347470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4BFCA5D-8F8E-AC4C-AB6D-5B08EA91A1AF}"/>
              </a:ext>
            </a:extLst>
          </p:cNvPr>
          <p:cNvSpPr>
            <a:spLocks noGrp="1"/>
          </p:cNvSpPr>
          <p:nvPr>
            <p:ph type="title"/>
          </p:nvPr>
        </p:nvSpPr>
        <p:spPr/>
        <p:txBody>
          <a:bodyPr/>
          <a:lstStyle/>
          <a:p>
            <a:pPr algn="ctr"/>
            <a:r>
              <a:rPr lang="cs-CZ" dirty="0">
                <a:latin typeface="Times New Roman" panose="02020603050405020304" pitchFamily="18" charset="0"/>
                <a:cs typeface="Times New Roman" panose="02020603050405020304" pitchFamily="18" charset="0"/>
              </a:rPr>
              <a:t>Pád a negativita</a:t>
            </a:r>
          </a:p>
        </p:txBody>
      </p:sp>
      <p:sp>
        <p:nvSpPr>
          <p:cNvPr id="3" name="Zástupný obsah 2">
            <a:extLst>
              <a:ext uri="{FF2B5EF4-FFF2-40B4-BE49-F238E27FC236}">
                <a16:creationId xmlns:a16="http://schemas.microsoft.com/office/drawing/2014/main" id="{5D1719CB-1177-8A44-8F25-0E4C06D0089D}"/>
              </a:ext>
            </a:extLst>
          </p:cNvPr>
          <p:cNvSpPr>
            <a:spLocks noGrp="1"/>
          </p:cNvSpPr>
          <p:nvPr>
            <p:ph idx="1"/>
          </p:nvPr>
        </p:nvSpPr>
        <p:spPr/>
        <p:txBody>
          <a:bodyPr>
            <a:normAutofit fontScale="85000" lnSpcReduction="10000"/>
          </a:bodyPr>
          <a:lstStyle/>
          <a:p>
            <a:pPr marL="0" indent="0" algn="just">
              <a:buNone/>
            </a:pPr>
            <a:r>
              <a:rPr lang="cs-CZ" dirty="0">
                <a:latin typeface="Times New Roman" panose="02020603050405020304" pitchFamily="18" charset="0"/>
                <a:cs typeface="Times New Roman" panose="02020603050405020304" pitchFamily="18" charset="0"/>
              </a:rPr>
              <a:t>V situaci, kdy už člověk zakusil tu újmu či „nevýhodu“, že byl stvořen, existuje jediná cesta, a tou je jít vpřed. Podstatou člověka není nic pozitivního, ale negativita. </a:t>
            </a:r>
          </a:p>
          <a:p>
            <a:pPr marL="0" indent="0" algn="just">
              <a:buNone/>
            </a:pPr>
            <a:r>
              <a:rPr lang="cs-CZ" dirty="0">
                <a:latin typeface="Times New Roman" panose="02020603050405020304" pitchFamily="18" charset="0"/>
                <a:cs typeface="Times New Roman" panose="02020603050405020304" pitchFamily="18" charset="0"/>
              </a:rPr>
              <a:t>Tvorba z lidských rukou je tvorba skrze negativitu. Jsme činní tím, že se stavíme proti tomu, co je, nakonec i proti sami sobě. Na úrovni stvrzení nikdy nevznikne žádná činnost, ale člověk chce být původně činný, takže běží dopředu – a neguje.</a:t>
            </a:r>
          </a:p>
          <a:p>
            <a:pPr marL="0" indent="0" algn="just">
              <a:buNone/>
            </a:pPr>
            <a:r>
              <a:rPr lang="cs-CZ" dirty="0">
                <a:latin typeface="Times New Roman" panose="02020603050405020304" pitchFamily="18" charset="0"/>
                <a:cs typeface="Times New Roman" panose="02020603050405020304" pitchFamily="18" charset="0"/>
              </a:rPr>
              <a:t>Člověk je v tomto smyslu rozený kacíř: rodí se z negace. Tím se odlišuje od Boha – je-li Bůh tím, který je, je člověk tím, který není. </a:t>
            </a:r>
          </a:p>
          <a:p>
            <a:pPr marL="0" indent="0" algn="just">
              <a:buNone/>
            </a:pPr>
            <a:r>
              <a:rPr lang="cs-CZ" dirty="0">
                <a:latin typeface="Times New Roman" panose="02020603050405020304" pitchFamily="18" charset="0"/>
                <a:cs typeface="Times New Roman" panose="02020603050405020304" pitchFamily="18" charset="0"/>
              </a:rPr>
              <a:t>Marně si chce dát podstatu negativitou. „Negující, který by zoufale netoužil po nějakém katastrofálním ‚ano‘, neexistuje.“ </a:t>
            </a:r>
            <a:r>
              <a:rPr lang="fr-FR" i="1" dirty="0">
                <a:latin typeface="Times New Roman" panose="02020603050405020304" pitchFamily="18" charset="0"/>
                <a:cs typeface="Times New Roman" panose="02020603050405020304" pitchFamily="18" charset="0"/>
              </a:rPr>
              <a:t>De l’</a:t>
            </a:r>
            <a:r>
              <a:rPr lang="fr-FR" i="1" dirty="0" err="1">
                <a:latin typeface="Times New Roman" panose="02020603050405020304" pitchFamily="18" charset="0"/>
                <a:cs typeface="Times New Roman" panose="02020603050405020304" pitchFamily="18" charset="0"/>
              </a:rPr>
              <a:t>inconvenience</a:t>
            </a:r>
            <a:r>
              <a:rPr lang="fr-FR" i="1" dirty="0">
                <a:latin typeface="Times New Roman" panose="02020603050405020304" pitchFamily="18" charset="0"/>
                <a:cs typeface="Times New Roman" panose="02020603050405020304" pitchFamily="18" charset="0"/>
              </a:rPr>
              <a:t> d’être né</a:t>
            </a:r>
            <a:r>
              <a:rPr lang="cs-CZ" dirty="0">
                <a:latin typeface="Times New Roman" panose="02020603050405020304" pitchFamily="18" charset="0"/>
                <a:cs typeface="Times New Roman" panose="02020603050405020304" pitchFamily="18" charset="0"/>
              </a:rPr>
              <a:t>, str. 1343.</a:t>
            </a:r>
          </a:p>
          <a:p>
            <a:pPr marL="0" indent="0" algn="just">
              <a:buNone/>
            </a:pPr>
            <a:r>
              <a:rPr lang="cs-CZ" dirty="0">
                <a:latin typeface="Times New Roman" panose="02020603050405020304" pitchFamily="18" charset="0"/>
                <a:cs typeface="Times New Roman" panose="02020603050405020304" pitchFamily="18" charset="0"/>
              </a:rPr>
              <a:t>Člověk tak vytváří distanci od toho, co je, a tím tvoří – vytváří tím novost. Námaha, která s tím jde ruku v ruce, je nekonečná úzkost z osamělosti, ale rovněž úzkost z viditelnosti, která – pode </a:t>
            </a:r>
            <a:r>
              <a:rPr lang="cs-CZ" dirty="0" err="1">
                <a:latin typeface="Times New Roman" panose="02020603050405020304" pitchFamily="18" charset="0"/>
                <a:cs typeface="Times New Roman" panose="02020603050405020304" pitchFamily="18" charset="0"/>
              </a:rPr>
              <a:t>Ciorana</a:t>
            </a:r>
            <a:r>
              <a:rPr lang="cs-CZ" dirty="0">
                <a:latin typeface="Times New Roman" panose="02020603050405020304" pitchFamily="18" charset="0"/>
                <a:cs typeface="Times New Roman" panose="02020603050405020304" pitchFamily="18" charset="0"/>
              </a:rPr>
              <a:t> – soudného člověka může připravit o rozum. </a:t>
            </a:r>
          </a:p>
          <a:p>
            <a:pPr marL="0" indent="0" algn="just">
              <a:buNone/>
            </a:pPr>
            <a:endParaRPr lang="cs-CZ"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9443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82B4339-CA6C-1E43-BA0C-D2D57F0503D4}"/>
              </a:ext>
            </a:extLst>
          </p:cNvPr>
          <p:cNvSpPr>
            <a:spLocks noGrp="1"/>
          </p:cNvSpPr>
          <p:nvPr>
            <p:ph type="title"/>
          </p:nvPr>
        </p:nvSpPr>
        <p:spPr/>
        <p:txBody>
          <a:bodyPr/>
          <a:lstStyle/>
          <a:p>
            <a:pPr algn="ctr"/>
            <a:r>
              <a:rPr lang="cs-CZ" dirty="0">
                <a:latin typeface="Times New Roman" panose="02020603050405020304" pitchFamily="18" charset="0"/>
                <a:cs typeface="Times New Roman" panose="02020603050405020304" pitchFamily="18" charset="0"/>
              </a:rPr>
              <a:t>„Jen lidský duch vytváří absenci.“</a:t>
            </a:r>
          </a:p>
        </p:txBody>
      </p:sp>
      <p:sp>
        <p:nvSpPr>
          <p:cNvPr id="3" name="Zástupný obsah 2">
            <a:extLst>
              <a:ext uri="{FF2B5EF4-FFF2-40B4-BE49-F238E27FC236}">
                <a16:creationId xmlns:a16="http://schemas.microsoft.com/office/drawing/2014/main" id="{5310AB29-32DA-A64D-9D5E-D05AD52B94CD}"/>
              </a:ext>
            </a:extLst>
          </p:cNvPr>
          <p:cNvSpPr>
            <a:spLocks noGrp="1"/>
          </p:cNvSpPr>
          <p:nvPr>
            <p:ph idx="1"/>
          </p:nvPr>
        </p:nvSpPr>
        <p:spPr>
          <a:xfrm>
            <a:off x="838200" y="2141537"/>
            <a:ext cx="10515600" cy="4351338"/>
          </a:xfrm>
        </p:spPr>
        <p:txBody>
          <a:bodyPr>
            <a:normAutofit fontScale="92500" lnSpcReduction="20000"/>
          </a:bodyPr>
          <a:lstStyle/>
          <a:p>
            <a:pPr marL="0" indent="0" algn="just">
              <a:buNone/>
            </a:pPr>
            <a:r>
              <a:rPr lang="cs-CZ" dirty="0">
                <a:latin typeface="Times New Roman" panose="02020603050405020304" pitchFamily="18" charset="0"/>
                <a:cs typeface="Times New Roman" panose="02020603050405020304" pitchFamily="18" charset="0"/>
              </a:rPr>
              <a:t>Jen když formuji negaci, stávám se sám sebou, jednám. V ano jsem objektem. </a:t>
            </a:r>
          </a:p>
          <a:p>
            <a:pPr marL="0" indent="0" algn="just">
              <a:buNone/>
            </a:pPr>
            <a:r>
              <a:rPr lang="cs-CZ" dirty="0">
                <a:latin typeface="Times New Roman" panose="02020603050405020304" pitchFamily="18" charset="0"/>
                <a:cs typeface="Times New Roman" panose="02020603050405020304" pitchFamily="18" charset="0"/>
              </a:rPr>
              <a:t>Ne směřuje k něčemu, co je, a tím stvrzuje jeho existenci, proto je také světotvorné. Vytváří lidskou skutečnost, neničí. </a:t>
            </a:r>
          </a:p>
          <a:p>
            <a:pPr marL="0" indent="0" algn="just">
              <a:buNone/>
            </a:pPr>
            <a:r>
              <a:rPr lang="cs-CZ" dirty="0">
                <a:latin typeface="Times New Roman" panose="02020603050405020304" pitchFamily="18" charset="0"/>
                <a:cs typeface="Times New Roman" panose="02020603050405020304" pitchFamily="18" charset="0"/>
              </a:rPr>
              <a:t>„To, co ve skutečnosti, má tendenci ničit a rozkládat, jsou pochybnosti. Ostatně právě na pochybnostech zanikají civilizace, nikoli na negacích.“</a:t>
            </a:r>
          </a:p>
          <a:p>
            <a:pPr marL="0" indent="0" algn="just">
              <a:buNone/>
            </a:pPr>
            <a:r>
              <a:rPr lang="cs-CZ" dirty="0" err="1">
                <a:latin typeface="Times New Roman" panose="02020603050405020304" pitchFamily="18" charset="0"/>
                <a:cs typeface="Times New Roman" panose="02020603050405020304" pitchFamily="18" charset="0"/>
              </a:rPr>
              <a:t>Cioran</a:t>
            </a:r>
            <a:r>
              <a:rPr lang="cs-CZ" dirty="0">
                <a:latin typeface="Times New Roman" panose="02020603050405020304" pitchFamily="18" charset="0"/>
                <a:cs typeface="Times New Roman" panose="02020603050405020304" pitchFamily="18" charset="0"/>
              </a:rPr>
              <a:t>, </a:t>
            </a:r>
            <a:r>
              <a:rPr lang="cs-CZ" i="1" dirty="0">
                <a:latin typeface="Times New Roman" panose="02020603050405020304" pitchFamily="18" charset="0"/>
                <a:cs typeface="Times New Roman" panose="02020603050405020304" pitchFamily="18" charset="0"/>
              </a:rPr>
              <a:t>De </a:t>
            </a:r>
            <a:r>
              <a:rPr lang="cs-CZ" i="1" dirty="0" err="1">
                <a:latin typeface="Times New Roman" panose="02020603050405020304" pitchFamily="18" charset="0"/>
                <a:cs typeface="Times New Roman" panose="02020603050405020304" pitchFamily="18" charset="0"/>
              </a:rPr>
              <a:t>l‘inconvénient</a:t>
            </a:r>
            <a:r>
              <a:rPr lang="cs-CZ" i="1"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d‘être</a:t>
            </a:r>
            <a:r>
              <a:rPr lang="cs-CZ" i="1"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né</a:t>
            </a:r>
            <a:r>
              <a:rPr lang="cs-CZ" dirty="0">
                <a:latin typeface="Times New Roman" panose="02020603050405020304" pitchFamily="18" charset="0"/>
                <a:cs typeface="Times New Roman" panose="02020603050405020304" pitchFamily="18" charset="0"/>
              </a:rPr>
              <a:t>, str. 1301.</a:t>
            </a:r>
          </a:p>
          <a:p>
            <a:pPr marL="0" indent="0" algn="just">
              <a:buNone/>
            </a:pPr>
            <a:r>
              <a:rPr lang="cs-CZ" dirty="0">
                <a:latin typeface="Times New Roman" panose="02020603050405020304" pitchFamily="18" charset="0"/>
                <a:cs typeface="Times New Roman" panose="02020603050405020304" pitchFamily="18" charset="0"/>
              </a:rPr>
              <a:t>V „ne“ je také obsažena vášnivost, kterou </a:t>
            </a:r>
            <a:r>
              <a:rPr lang="cs-CZ" dirty="0" err="1">
                <a:latin typeface="Times New Roman" panose="02020603050405020304" pitchFamily="18" charset="0"/>
                <a:cs typeface="Times New Roman" panose="02020603050405020304" pitchFamily="18" charset="0"/>
              </a:rPr>
              <a:t>Cioran</a:t>
            </a:r>
            <a:r>
              <a:rPr lang="cs-CZ" dirty="0">
                <a:latin typeface="Times New Roman" panose="02020603050405020304" pitchFamily="18" charset="0"/>
                <a:cs typeface="Times New Roman" panose="02020603050405020304" pitchFamily="18" charset="0"/>
              </a:rPr>
              <a:t> obdivuje, kterou sleduje na světcích, kteří se plně oddávají absenci Boha a přitom říkají ne přítomnosti, světu, svému tělu, své mysli. </a:t>
            </a:r>
          </a:p>
          <a:p>
            <a:pPr marL="0" indent="0" algn="just">
              <a:buNone/>
            </a:pPr>
            <a:r>
              <a:rPr lang="cs-CZ" dirty="0">
                <a:latin typeface="Times New Roman" panose="02020603050405020304" pitchFamily="18" charset="0"/>
                <a:cs typeface="Times New Roman" panose="02020603050405020304" pitchFamily="18" charset="0"/>
              </a:rPr>
              <a:t>Velikáni jsou velcí svými chybami. Nedostatky jsou jedinečnou perspektivou, z níž reagujeme na svět. V tomto smyslu se vysmívá „slepé uličce čistoty“. Plodnými nás činí jedině korupce. </a:t>
            </a:r>
          </a:p>
          <a:p>
            <a:pPr marL="0" indent="0" algn="just">
              <a:buNone/>
            </a:pPr>
            <a:endParaRPr lang="cs-CZ" dirty="0">
              <a:latin typeface="Times New Roman" panose="02020603050405020304" pitchFamily="18" charset="0"/>
              <a:cs typeface="Times New Roman" panose="02020603050405020304" pitchFamily="18" charset="0"/>
            </a:endParaRPr>
          </a:p>
          <a:p>
            <a:pPr marL="0" indent="0" algn="just">
              <a:buNone/>
            </a:pPr>
            <a:endParaRPr lang="cs-CZ"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07316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ázek 4" descr="Obsah obrázku obloha, exteriér, muž, osoba&#10;&#10;Popis byl vytvořen automaticky">
            <a:extLst>
              <a:ext uri="{FF2B5EF4-FFF2-40B4-BE49-F238E27FC236}">
                <a16:creationId xmlns:a16="http://schemas.microsoft.com/office/drawing/2014/main" id="{93B13353-D18B-1643-8CA4-E8931DC00114}"/>
              </a:ext>
            </a:extLst>
          </p:cNvPr>
          <p:cNvPicPr>
            <a:picLocks noChangeAspect="1"/>
          </p:cNvPicPr>
          <p:nvPr/>
        </p:nvPicPr>
        <p:blipFill rotWithShape="1">
          <a:blip r:embed="rId2">
            <a:alphaModFix amt="50000"/>
          </a:blip>
          <a:srcRect/>
          <a:stretch/>
        </p:blipFill>
        <p:spPr>
          <a:xfrm>
            <a:off x="20" y="-445167"/>
            <a:ext cx="12191980" cy="6857999"/>
          </a:xfrm>
          <a:prstGeom prst="rect">
            <a:avLst/>
          </a:prstGeom>
        </p:spPr>
      </p:pic>
      <p:sp>
        <p:nvSpPr>
          <p:cNvPr id="2" name="Nadpis 1">
            <a:extLst>
              <a:ext uri="{FF2B5EF4-FFF2-40B4-BE49-F238E27FC236}">
                <a16:creationId xmlns:a16="http://schemas.microsoft.com/office/drawing/2014/main" id="{B82714CD-CB82-E14E-8D73-BA65177C51EB}"/>
              </a:ext>
            </a:extLst>
          </p:cNvPr>
          <p:cNvSpPr>
            <a:spLocks noGrp="1"/>
          </p:cNvSpPr>
          <p:nvPr>
            <p:ph type="ctrTitle"/>
          </p:nvPr>
        </p:nvSpPr>
        <p:spPr>
          <a:xfrm>
            <a:off x="1524000" y="1122362"/>
            <a:ext cx="9144000" cy="2900518"/>
          </a:xfrm>
        </p:spPr>
        <p:txBody>
          <a:bodyPr>
            <a:normAutofit/>
          </a:bodyPr>
          <a:lstStyle/>
          <a:p>
            <a:r>
              <a:rPr lang="cs-CZ" dirty="0">
                <a:solidFill>
                  <a:srgbClr val="FFFFFF"/>
                </a:solidFill>
                <a:latin typeface="Times New Roman" panose="02020603050405020304" pitchFamily="18" charset="0"/>
                <a:cs typeface="Times New Roman" panose="02020603050405020304" pitchFamily="18" charset="0"/>
              </a:rPr>
              <a:t>Psaní…</a:t>
            </a:r>
            <a:br>
              <a:rPr lang="cs-CZ" dirty="0">
                <a:solidFill>
                  <a:srgbClr val="FFFFFF"/>
                </a:solidFill>
                <a:latin typeface="Times New Roman" panose="02020603050405020304" pitchFamily="18" charset="0"/>
                <a:cs typeface="Times New Roman" panose="02020603050405020304" pitchFamily="18" charset="0"/>
              </a:rPr>
            </a:br>
            <a:r>
              <a:rPr lang="cs-CZ" dirty="0">
                <a:solidFill>
                  <a:srgbClr val="FFFFFF"/>
                </a:solidFill>
                <a:latin typeface="Times New Roman" panose="02020603050405020304" pitchFamily="18" charset="0"/>
                <a:cs typeface="Times New Roman" panose="02020603050405020304" pitchFamily="18" charset="0"/>
              </a:rPr>
              <a:t>a marná snaha západu o meditaci</a:t>
            </a:r>
          </a:p>
        </p:txBody>
      </p:sp>
      <p:sp>
        <p:nvSpPr>
          <p:cNvPr id="3" name="Podnadpis 2">
            <a:extLst>
              <a:ext uri="{FF2B5EF4-FFF2-40B4-BE49-F238E27FC236}">
                <a16:creationId xmlns:a16="http://schemas.microsoft.com/office/drawing/2014/main" id="{155DFB6F-2BAD-6E41-A598-248559096F56}"/>
              </a:ext>
            </a:extLst>
          </p:cNvPr>
          <p:cNvSpPr>
            <a:spLocks noGrp="1"/>
          </p:cNvSpPr>
          <p:nvPr>
            <p:ph type="subTitle" idx="1"/>
          </p:nvPr>
        </p:nvSpPr>
        <p:spPr>
          <a:xfrm>
            <a:off x="1524000" y="4159404"/>
            <a:ext cx="9144000" cy="1098395"/>
          </a:xfrm>
        </p:spPr>
        <p:txBody>
          <a:bodyPr>
            <a:normAutofit/>
          </a:bodyPr>
          <a:lstStyle/>
          <a:p>
            <a:endParaRPr lang="cs-CZ" dirty="0">
              <a:solidFill>
                <a:srgbClr val="FFFFFF"/>
              </a:solidFill>
            </a:endParaRPr>
          </a:p>
        </p:txBody>
      </p:sp>
    </p:spTree>
    <p:extLst>
      <p:ext uri="{BB962C8B-B14F-4D97-AF65-F5344CB8AC3E}">
        <p14:creationId xmlns:p14="http://schemas.microsoft.com/office/powerpoint/2010/main" val="347708011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4A772F8-CF4F-B94E-880B-5B94BB95B46A}"/>
              </a:ext>
            </a:extLst>
          </p:cNvPr>
          <p:cNvSpPr>
            <a:spLocks noGrp="1"/>
          </p:cNvSpPr>
          <p:nvPr>
            <p:ph type="title"/>
          </p:nvPr>
        </p:nvSpPr>
        <p:spPr/>
        <p:txBody>
          <a:bodyPr/>
          <a:lstStyle/>
          <a:p>
            <a:pPr algn="ctr"/>
            <a:r>
              <a:rPr lang="cs-CZ" dirty="0">
                <a:latin typeface="Times New Roman" panose="02020603050405020304" pitchFamily="18" charset="0"/>
                <a:cs typeface="Times New Roman" panose="02020603050405020304" pitchFamily="18" charset="0"/>
              </a:rPr>
              <a:t>Pseudonym</a:t>
            </a:r>
          </a:p>
        </p:txBody>
      </p:sp>
      <p:sp>
        <p:nvSpPr>
          <p:cNvPr id="3" name="Zástupný obsah 2">
            <a:extLst>
              <a:ext uri="{FF2B5EF4-FFF2-40B4-BE49-F238E27FC236}">
                <a16:creationId xmlns:a16="http://schemas.microsoft.com/office/drawing/2014/main" id="{4E0726F1-801E-BB4B-AB77-7F49AD83DE57}"/>
              </a:ext>
            </a:extLst>
          </p:cNvPr>
          <p:cNvSpPr>
            <a:spLocks noGrp="1"/>
          </p:cNvSpPr>
          <p:nvPr>
            <p:ph idx="1"/>
          </p:nvPr>
        </p:nvSpPr>
        <p:spPr/>
        <p:txBody>
          <a:bodyPr>
            <a:normAutofit fontScale="92500" lnSpcReduction="10000"/>
          </a:bodyPr>
          <a:lstStyle/>
          <a:p>
            <a:pPr marL="0" indent="0" algn="just">
              <a:buNone/>
            </a:pPr>
            <a:r>
              <a:rPr lang="cs-CZ" dirty="0" err="1">
                <a:latin typeface="Times New Roman" panose="02020603050405020304" pitchFamily="18" charset="0"/>
                <a:cs typeface="Times New Roman" panose="02020603050405020304" pitchFamily="18" charset="0"/>
              </a:rPr>
              <a:t>Cioran</a:t>
            </a:r>
            <a:r>
              <a:rPr lang="cs-CZ" dirty="0">
                <a:latin typeface="Times New Roman" panose="02020603050405020304" pitchFamily="18" charset="0"/>
                <a:cs typeface="Times New Roman" panose="02020603050405020304" pitchFamily="18" charset="0"/>
              </a:rPr>
              <a:t> obdivuje Kierkegaarda již pro jeho vlastní sebe-</a:t>
            </a:r>
            <a:r>
              <a:rPr lang="cs-CZ" dirty="0" err="1">
                <a:latin typeface="Times New Roman" panose="02020603050405020304" pitchFamily="18" charset="0"/>
                <a:cs typeface="Times New Roman" panose="02020603050405020304" pitchFamily="18" charset="0"/>
              </a:rPr>
              <a:t>problematizaci</a:t>
            </a:r>
            <a:r>
              <a:rPr lang="cs-CZ" dirty="0">
                <a:latin typeface="Times New Roman" panose="02020603050405020304" pitchFamily="18" charset="0"/>
                <a:cs typeface="Times New Roman" panose="02020603050405020304" pitchFamily="18" charset="0"/>
              </a:rPr>
              <a:t> na úrovni spisovatelství. Skýtá odpověď, jak psát, aniž by se člověk nevynášel, odpověď, jak psát, aniž by se člověk neodkrýval – Kierkegaard toho dociloval zmnožováním pseudonymů. </a:t>
            </a:r>
          </a:p>
          <a:p>
            <a:pPr marL="0" indent="0" algn="just">
              <a:buNone/>
            </a:pPr>
            <a:r>
              <a:rPr lang="cs-CZ" dirty="0" err="1">
                <a:latin typeface="Times New Roman" panose="02020603050405020304" pitchFamily="18" charset="0"/>
                <a:cs typeface="Times New Roman" panose="02020603050405020304" pitchFamily="18" charset="0"/>
              </a:rPr>
              <a:t>Cioran</a:t>
            </a:r>
            <a:r>
              <a:rPr lang="cs-CZ" dirty="0">
                <a:latin typeface="Times New Roman" panose="02020603050405020304" pitchFamily="18" charset="0"/>
                <a:cs typeface="Times New Roman" panose="02020603050405020304" pitchFamily="18" charset="0"/>
              </a:rPr>
              <a:t> řešil stejný problém, ale šel na to opačnou cestou – své jméno si postupně osekával a z Emila Michala </a:t>
            </a:r>
            <a:r>
              <a:rPr lang="cs-CZ" dirty="0" err="1">
                <a:latin typeface="Times New Roman" panose="02020603050405020304" pitchFamily="18" charset="0"/>
                <a:cs typeface="Times New Roman" panose="02020603050405020304" pitchFamily="18" charset="0"/>
              </a:rPr>
              <a:t>Ciorana</a:t>
            </a:r>
            <a:r>
              <a:rPr lang="cs-CZ" dirty="0">
                <a:latin typeface="Times New Roman" panose="02020603050405020304" pitchFamily="18" charset="0"/>
                <a:cs typeface="Times New Roman" panose="02020603050405020304" pitchFamily="18" charset="0"/>
              </a:rPr>
              <a:t>, zbyl jen </a:t>
            </a:r>
            <a:r>
              <a:rPr lang="cs-CZ" dirty="0" err="1">
                <a:latin typeface="Times New Roman" panose="02020603050405020304" pitchFamily="18" charset="0"/>
                <a:cs typeface="Times New Roman" panose="02020603050405020304" pitchFamily="18" charset="0"/>
              </a:rPr>
              <a:t>Ciorana</a:t>
            </a:r>
            <a:r>
              <a:rPr lang="cs-CZ" dirty="0">
                <a:latin typeface="Times New Roman" panose="02020603050405020304" pitchFamily="18" charset="0"/>
                <a:cs typeface="Times New Roman" panose="02020603050405020304" pitchFamily="18" charset="0"/>
              </a:rPr>
              <a:t>. </a:t>
            </a:r>
          </a:p>
          <a:p>
            <a:pPr marL="0" indent="0" algn="just">
              <a:buNone/>
            </a:pPr>
            <a:r>
              <a:rPr lang="cs-CZ" dirty="0">
                <a:latin typeface="Times New Roman" panose="02020603050405020304" pitchFamily="18" charset="0"/>
                <a:cs typeface="Times New Roman" panose="02020603050405020304" pitchFamily="18" charset="0"/>
              </a:rPr>
              <a:t>Občasné litanie proti padlému člověku nejsou důvodem k odmítání, dokonce </a:t>
            </a:r>
            <a:r>
              <a:rPr lang="cs-CZ" dirty="0" err="1">
                <a:latin typeface="Times New Roman" panose="02020603050405020304" pitchFamily="18" charset="0"/>
                <a:cs typeface="Times New Roman" panose="02020603050405020304" pitchFamily="18" charset="0"/>
              </a:rPr>
              <a:t>zatradcování</a:t>
            </a:r>
            <a:r>
              <a:rPr lang="cs-CZ" dirty="0">
                <a:latin typeface="Times New Roman" panose="02020603050405020304" pitchFamily="18" charset="0"/>
                <a:cs typeface="Times New Roman" panose="02020603050405020304" pitchFamily="18" charset="0"/>
              </a:rPr>
              <a:t> člověka. Velikost, kterou spatřoval třeba na Kierkegaardovi, tkví ve schopnosti tuto </a:t>
            </a:r>
            <a:r>
              <a:rPr lang="cs-CZ" dirty="0" err="1">
                <a:latin typeface="Times New Roman" panose="02020603050405020304" pitchFamily="18" charset="0"/>
                <a:cs typeface="Times New Roman" panose="02020603050405020304" pitchFamily="18" charset="0"/>
              </a:rPr>
              <a:t>upadlost</a:t>
            </a:r>
            <a:r>
              <a:rPr lang="cs-CZ" dirty="0">
                <a:latin typeface="Times New Roman" panose="02020603050405020304" pitchFamily="18" charset="0"/>
                <a:cs typeface="Times New Roman" panose="02020603050405020304" pitchFamily="18" charset="0"/>
              </a:rPr>
              <a:t> vyjádřit a skoro se tak sám stát aforismem. </a:t>
            </a:r>
          </a:p>
          <a:p>
            <a:pPr marL="0" indent="0" algn="just">
              <a:buNone/>
            </a:pPr>
            <a:r>
              <a:rPr lang="cs-CZ" dirty="0">
                <a:latin typeface="Times New Roman" panose="02020603050405020304" pitchFamily="18" charset="0"/>
                <a:cs typeface="Times New Roman" panose="02020603050405020304" pitchFamily="18" charset="0"/>
              </a:rPr>
              <a:t>Proč se ale vůbec vyjadřovat, když je vše nepodstatné? Protože je to právě kvůli této nepodstatnosti, neužitečnosti, marnosti… krásné. Teoretický život je nakonec pro </a:t>
            </a:r>
            <a:r>
              <a:rPr lang="cs-CZ" dirty="0" err="1">
                <a:latin typeface="Times New Roman" panose="02020603050405020304" pitchFamily="18" charset="0"/>
                <a:cs typeface="Times New Roman" panose="02020603050405020304" pitchFamily="18" charset="0"/>
              </a:rPr>
              <a:t>Ciorana</a:t>
            </a:r>
            <a:r>
              <a:rPr lang="cs-CZ" dirty="0">
                <a:latin typeface="Times New Roman" panose="02020603050405020304" pitchFamily="18" charset="0"/>
                <a:cs typeface="Times New Roman" panose="02020603050405020304" pitchFamily="18" charset="0"/>
              </a:rPr>
              <a:t> nejvyšším cílem i ctností.</a:t>
            </a:r>
          </a:p>
        </p:txBody>
      </p:sp>
    </p:spTree>
    <p:extLst>
      <p:ext uri="{BB962C8B-B14F-4D97-AF65-F5344CB8AC3E}">
        <p14:creationId xmlns:p14="http://schemas.microsoft.com/office/powerpoint/2010/main" val="1695565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Zástupný obsah 4" descr="Obsah obrázku text&#10;&#10;Popis byl vytvořen automaticky">
            <a:extLst>
              <a:ext uri="{FF2B5EF4-FFF2-40B4-BE49-F238E27FC236}">
                <a16:creationId xmlns:a16="http://schemas.microsoft.com/office/drawing/2014/main" id="{DF60EE84-82F6-8344-8744-BD5AE2B9D64E}"/>
              </a:ext>
            </a:extLst>
          </p:cNvPr>
          <p:cNvPicPr>
            <a:picLocks noGrp="1" noChangeAspect="1"/>
          </p:cNvPicPr>
          <p:nvPr>
            <p:ph idx="1"/>
          </p:nvPr>
        </p:nvPicPr>
        <p:blipFill rotWithShape="1">
          <a:blip r:embed="rId2"/>
          <a:srcRect t="899"/>
          <a:stretch/>
        </p:blipFill>
        <p:spPr>
          <a:xfrm>
            <a:off x="20" y="1282"/>
            <a:ext cx="12191980" cy="6856718"/>
          </a:xfrm>
          <a:prstGeom prst="rect">
            <a:avLst/>
          </a:prstGeom>
        </p:spPr>
      </p:pic>
    </p:spTree>
    <p:extLst>
      <p:ext uri="{BB962C8B-B14F-4D97-AF65-F5344CB8AC3E}">
        <p14:creationId xmlns:p14="http://schemas.microsoft.com/office/powerpoint/2010/main" val="23005229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757292D-5CE0-894A-9904-55E05DDCF9DB}"/>
              </a:ext>
            </a:extLst>
          </p:cNvPr>
          <p:cNvSpPr>
            <a:spLocks noGrp="1"/>
          </p:cNvSpPr>
          <p:nvPr>
            <p:ph type="title"/>
          </p:nvPr>
        </p:nvSpPr>
        <p:spPr/>
        <p:txBody>
          <a:bodyPr/>
          <a:lstStyle/>
          <a:p>
            <a:pPr algn="ctr"/>
            <a:r>
              <a:rPr lang="cs-CZ" dirty="0">
                <a:latin typeface="Times New Roman" panose="02020603050405020304" pitchFamily="18" charset="0"/>
                <a:cs typeface="Times New Roman" panose="02020603050405020304" pitchFamily="18" charset="0"/>
              </a:rPr>
              <a:t>Domyslet psaní </a:t>
            </a:r>
            <a:br>
              <a:rPr lang="cs-CZ" dirty="0">
                <a:latin typeface="Times New Roman" panose="02020603050405020304" pitchFamily="18" charset="0"/>
                <a:cs typeface="Times New Roman" panose="02020603050405020304" pitchFamily="18" charset="0"/>
              </a:rPr>
            </a:br>
            <a:r>
              <a:rPr lang="cs-CZ" dirty="0">
                <a:latin typeface="Times New Roman" panose="02020603050405020304" pitchFamily="18" charset="0"/>
                <a:cs typeface="Times New Roman" panose="02020603050405020304" pitchFamily="18" charset="0"/>
              </a:rPr>
              <a:t>= domyslet to, že si je člověk napřed</a:t>
            </a:r>
          </a:p>
        </p:txBody>
      </p:sp>
      <p:sp>
        <p:nvSpPr>
          <p:cNvPr id="3" name="Zástupný obsah 2">
            <a:extLst>
              <a:ext uri="{FF2B5EF4-FFF2-40B4-BE49-F238E27FC236}">
                <a16:creationId xmlns:a16="http://schemas.microsoft.com/office/drawing/2014/main" id="{9BFD74E5-16F5-0A4E-87DB-8F021EB58DDF}"/>
              </a:ext>
            </a:extLst>
          </p:cNvPr>
          <p:cNvSpPr>
            <a:spLocks noGrp="1"/>
          </p:cNvSpPr>
          <p:nvPr>
            <p:ph idx="1"/>
          </p:nvPr>
        </p:nvSpPr>
        <p:spPr/>
        <p:txBody>
          <a:bodyPr>
            <a:normAutofit/>
          </a:bodyPr>
          <a:lstStyle/>
          <a:p>
            <a:pPr marL="0" indent="0" algn="just">
              <a:buNone/>
            </a:pPr>
            <a:r>
              <a:rPr lang="cs-CZ" dirty="0">
                <a:latin typeface="Times New Roman" panose="02020603050405020304" pitchFamily="18" charset="0"/>
                <a:cs typeface="Times New Roman" panose="02020603050405020304" pitchFamily="18" charset="0"/>
              </a:rPr>
              <a:t>Člověk nejprve píše, pak myslí. Psaní je pro </a:t>
            </a:r>
            <a:r>
              <a:rPr lang="cs-CZ" dirty="0" err="1">
                <a:latin typeface="Times New Roman" panose="02020603050405020304" pitchFamily="18" charset="0"/>
                <a:cs typeface="Times New Roman" panose="02020603050405020304" pitchFamily="18" charset="0"/>
              </a:rPr>
              <a:t>Ciorana</a:t>
            </a:r>
            <a:r>
              <a:rPr lang="cs-CZ" dirty="0">
                <a:latin typeface="Times New Roman" panose="02020603050405020304" pitchFamily="18" charset="0"/>
                <a:cs typeface="Times New Roman" panose="02020603050405020304" pitchFamily="18" charset="0"/>
              </a:rPr>
              <a:t> základním impulsem tvora po pádu, tedy bytosti žijící v čase. Podobně jako je čas určitá podoba </a:t>
            </a:r>
            <a:r>
              <a:rPr lang="cs-CZ" dirty="0" err="1">
                <a:latin typeface="Times New Roman" panose="02020603050405020304" pitchFamily="18" charset="0"/>
                <a:cs typeface="Times New Roman" panose="02020603050405020304" pitchFamily="18" charset="0"/>
              </a:rPr>
              <a:t>hochšáplerství</a:t>
            </a:r>
            <a:r>
              <a:rPr lang="cs-CZ" dirty="0">
                <a:latin typeface="Times New Roman" panose="02020603050405020304" pitchFamily="18" charset="0"/>
                <a:cs typeface="Times New Roman" panose="02020603050405020304" pitchFamily="18" charset="0"/>
              </a:rPr>
              <a:t> v tom smyslu, že usiluje o </a:t>
            </a:r>
            <a:r>
              <a:rPr lang="cs-CZ" dirty="0" err="1">
                <a:latin typeface="Times New Roman" panose="02020603050405020304" pitchFamily="18" charset="0"/>
                <a:cs typeface="Times New Roman" panose="02020603050405020304" pitchFamily="18" charset="0"/>
              </a:rPr>
              <a:t>sebepřekročení</a:t>
            </a:r>
            <a:r>
              <a:rPr lang="cs-CZ" dirty="0">
                <a:latin typeface="Times New Roman" panose="02020603050405020304" pitchFamily="18" charset="0"/>
                <a:cs typeface="Times New Roman" panose="02020603050405020304" pitchFamily="18" charset="0"/>
              </a:rPr>
              <a:t> v sobě samé, tedy usiluje o vystižení věčnosti v sobě samé, tak podobně i člověk usiluje ve psaní o </a:t>
            </a:r>
            <a:r>
              <a:rPr lang="cs-CZ" dirty="0" err="1">
                <a:latin typeface="Times New Roman" panose="02020603050405020304" pitchFamily="18" charset="0"/>
                <a:cs typeface="Times New Roman" panose="02020603050405020304" pitchFamily="18" charset="0"/>
              </a:rPr>
              <a:t>sebepřekročení</a:t>
            </a:r>
            <a:r>
              <a:rPr lang="cs-CZ" dirty="0">
                <a:latin typeface="Times New Roman" panose="02020603050405020304" pitchFamily="18" charset="0"/>
                <a:cs typeface="Times New Roman" panose="02020603050405020304" pitchFamily="18" charset="0"/>
              </a:rPr>
              <a:t>. Je to snaha dát si nějakou podstatnost.</a:t>
            </a:r>
          </a:p>
          <a:p>
            <a:pPr marL="0" indent="0" algn="just">
              <a:buNone/>
            </a:pPr>
            <a:r>
              <a:rPr lang="cs-CZ" dirty="0">
                <a:latin typeface="Times New Roman" panose="02020603050405020304" pitchFamily="18" charset="0"/>
                <a:cs typeface="Times New Roman" panose="02020603050405020304" pitchFamily="18" charset="0"/>
              </a:rPr>
              <a:t>Původně jde o touhu po </a:t>
            </a:r>
            <a:r>
              <a:rPr lang="cs-CZ" dirty="0" err="1">
                <a:latin typeface="Times New Roman" panose="02020603050405020304" pitchFamily="18" charset="0"/>
                <a:cs typeface="Times New Roman" panose="02020603050405020304" pitchFamily="18" charset="0"/>
              </a:rPr>
              <a:t>sebezbavení</a:t>
            </a:r>
            <a:r>
              <a:rPr lang="cs-CZ" dirty="0">
                <a:latin typeface="Times New Roman" panose="02020603050405020304" pitchFamily="18" charset="0"/>
                <a:cs typeface="Times New Roman" panose="02020603050405020304" pitchFamily="18" charset="0"/>
              </a:rPr>
              <a:t>, tedy o touhu po blaženosti, která už o sobě samé neví. V psaní tak na sebe samé chceme zapomenout, což pro </a:t>
            </a:r>
            <a:r>
              <a:rPr lang="cs-CZ" dirty="0" err="1">
                <a:latin typeface="Times New Roman" panose="02020603050405020304" pitchFamily="18" charset="0"/>
                <a:cs typeface="Times New Roman" panose="02020603050405020304" pitchFamily="18" charset="0"/>
              </a:rPr>
              <a:t>Ciorana</a:t>
            </a:r>
            <a:r>
              <a:rPr lang="cs-CZ" dirty="0">
                <a:latin typeface="Times New Roman" panose="02020603050405020304" pitchFamily="18" charset="0"/>
                <a:cs typeface="Times New Roman" panose="02020603050405020304" pitchFamily="18" charset="0"/>
              </a:rPr>
              <a:t> znamená: plně se stát věcí v sobě, nemít vůči sobě svobodu (tedy nicotu), být plně určen – najít sebe sama.</a:t>
            </a:r>
          </a:p>
          <a:p>
            <a:pPr marL="0" indent="0" algn="just">
              <a:buNone/>
            </a:pPr>
            <a:endParaRPr lang="cs-CZ"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28543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00DD677-75EC-7948-ABE0-6A60D1FDFEF4}"/>
              </a:ext>
            </a:extLst>
          </p:cNvPr>
          <p:cNvSpPr>
            <a:spLocks noGrp="1"/>
          </p:cNvSpPr>
          <p:nvPr>
            <p:ph type="title"/>
          </p:nvPr>
        </p:nvSpPr>
        <p:spPr/>
        <p:txBody>
          <a:bodyPr/>
          <a:lstStyle/>
          <a:p>
            <a:pPr algn="ctr"/>
            <a:r>
              <a:rPr lang="cs-CZ" dirty="0">
                <a:latin typeface="Times New Roman" panose="02020603050405020304" pitchFamily="18" charset="0"/>
                <a:cs typeface="Times New Roman" panose="02020603050405020304" pitchFamily="18" charset="0"/>
              </a:rPr>
              <a:t>Po psaní… myšlení</a:t>
            </a:r>
          </a:p>
        </p:txBody>
      </p:sp>
      <p:sp>
        <p:nvSpPr>
          <p:cNvPr id="3" name="Zástupný obsah 2">
            <a:extLst>
              <a:ext uri="{FF2B5EF4-FFF2-40B4-BE49-F238E27FC236}">
                <a16:creationId xmlns:a16="http://schemas.microsoft.com/office/drawing/2014/main" id="{56825FC8-05E1-E049-9DF8-16A6C2B734BE}"/>
              </a:ext>
            </a:extLst>
          </p:cNvPr>
          <p:cNvSpPr>
            <a:spLocks noGrp="1"/>
          </p:cNvSpPr>
          <p:nvPr>
            <p:ph idx="1"/>
          </p:nvPr>
        </p:nvSpPr>
        <p:spPr>
          <a:xfrm>
            <a:off x="838200" y="1690688"/>
            <a:ext cx="10515600" cy="4486275"/>
          </a:xfrm>
        </p:spPr>
        <p:txBody>
          <a:bodyPr>
            <a:normAutofit fontScale="92500" lnSpcReduction="10000"/>
          </a:bodyPr>
          <a:lstStyle/>
          <a:p>
            <a:pPr marL="0" indent="0" algn="just">
              <a:buNone/>
            </a:pPr>
            <a:r>
              <a:rPr lang="cs-CZ" dirty="0">
                <a:latin typeface="Times New Roman" panose="02020603050405020304" pitchFamily="18" charset="0"/>
                <a:cs typeface="Times New Roman" panose="02020603050405020304" pitchFamily="18" charset="0"/>
              </a:rPr>
              <a:t>Podstatné je pro </a:t>
            </a:r>
            <a:r>
              <a:rPr lang="cs-CZ" dirty="0" err="1">
                <a:latin typeface="Times New Roman" panose="02020603050405020304" pitchFamily="18" charset="0"/>
                <a:cs typeface="Times New Roman" panose="02020603050405020304" pitchFamily="18" charset="0"/>
              </a:rPr>
              <a:t>Ciorana</a:t>
            </a:r>
            <a:r>
              <a:rPr lang="cs-CZ" dirty="0">
                <a:latin typeface="Times New Roman" panose="02020603050405020304" pitchFamily="18" charset="0"/>
                <a:cs typeface="Times New Roman" panose="02020603050405020304" pitchFamily="18" charset="0"/>
              </a:rPr>
              <a:t>, že dříve než člověk začne myslet, píše. Teprve uvnitř psaní, tedy uvnitř </a:t>
            </a:r>
            <a:r>
              <a:rPr lang="cs-CZ" dirty="0" err="1">
                <a:latin typeface="Times New Roman" panose="02020603050405020304" pitchFamily="18" charset="0"/>
                <a:cs typeface="Times New Roman" panose="02020603050405020304" pitchFamily="18" charset="0"/>
              </a:rPr>
              <a:t>zvnějšnění</a:t>
            </a:r>
            <a:r>
              <a:rPr lang="cs-CZ" dirty="0">
                <a:latin typeface="Times New Roman" panose="02020603050405020304" pitchFamily="18" charset="0"/>
                <a:cs typeface="Times New Roman" panose="02020603050405020304" pitchFamily="18" charset="0"/>
              </a:rPr>
              <a:t>, v </a:t>
            </a:r>
            <a:r>
              <a:rPr lang="cs-CZ" dirty="0" err="1">
                <a:latin typeface="Times New Roman" panose="02020603050405020304" pitchFamily="18" charset="0"/>
                <a:cs typeface="Times New Roman" panose="02020603050405020304" pitchFamily="18" charset="0"/>
              </a:rPr>
              <a:t>meziprostorách</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zvnějšnění</a:t>
            </a:r>
            <a:r>
              <a:rPr lang="cs-CZ" dirty="0">
                <a:latin typeface="Times New Roman" panose="02020603050405020304" pitchFamily="18" charset="0"/>
                <a:cs typeface="Times New Roman" panose="02020603050405020304" pitchFamily="18" charset="0"/>
              </a:rPr>
              <a:t> se vytváří myšlení. Myšlení vzniká tak, že slova na sebe naráží a generují smysl, který však ihned plodí jiný smysl. </a:t>
            </a:r>
          </a:p>
          <a:p>
            <a:pPr marL="0" indent="0" algn="just">
              <a:buNone/>
            </a:pPr>
            <a:r>
              <a:rPr lang="cs-CZ" dirty="0">
                <a:latin typeface="Times New Roman" panose="02020603050405020304" pitchFamily="18" charset="0"/>
                <a:cs typeface="Times New Roman" panose="02020603050405020304" pitchFamily="18" charset="0"/>
              </a:rPr>
              <a:t>Na psaní se učíme, jak se nám to, co jsme zamýšleli napsat, převrací v opak, jak každá vyjádřená idea živí svůj protipól, jak máme tendenci sami sobě namítat na cokoliv, co řekneme: „Ano, ale…“ </a:t>
            </a:r>
          </a:p>
          <a:p>
            <a:pPr marL="0" indent="0" algn="just">
              <a:buNone/>
            </a:pPr>
            <a:r>
              <a:rPr lang="cs-CZ" dirty="0">
                <a:latin typeface="Times New Roman" panose="02020603050405020304" pitchFamily="18" charset="0"/>
                <a:cs typeface="Times New Roman" panose="02020603050405020304" pitchFamily="18" charset="0"/>
              </a:rPr>
              <a:t>Čím více myslíme, tím menší jasnost máme, aspoň v ideálním případě.</a:t>
            </a:r>
          </a:p>
          <a:p>
            <a:pPr marL="0" indent="0" algn="just">
              <a:buNone/>
            </a:pPr>
            <a:r>
              <a:rPr lang="cs-CZ" dirty="0">
                <a:latin typeface="Times New Roman" panose="02020603050405020304" pitchFamily="18" charset="0"/>
                <a:cs typeface="Times New Roman" panose="02020603050405020304" pitchFamily="18" charset="0"/>
              </a:rPr>
              <a:t>Samo myšlení nás učí podrývat každou jednotlivost a vposled i nás samé. Každá jednotlivost vzývá svou jinakost. Myšlením tak dospívá k </a:t>
            </a:r>
            <a:r>
              <a:rPr lang="cs-CZ" dirty="0" err="1">
                <a:latin typeface="Times New Roman" panose="02020603050405020304" pitchFamily="18" charset="0"/>
                <a:cs typeface="Times New Roman" panose="02020603050405020304" pitchFamily="18" charset="0"/>
              </a:rPr>
              <a:t>sebeumenšení</a:t>
            </a:r>
            <a:r>
              <a:rPr lang="cs-CZ" dirty="0">
                <a:latin typeface="Times New Roman" panose="02020603050405020304" pitchFamily="18" charset="0"/>
                <a:cs typeface="Times New Roman" panose="02020603050405020304" pitchFamily="18" charset="0"/>
              </a:rPr>
              <a:t>, nikoli v hypertrofii vlastního já. Myšlení nakolik je myšlením je </a:t>
            </a:r>
            <a:r>
              <a:rPr lang="cs-CZ" dirty="0" err="1">
                <a:latin typeface="Times New Roman" panose="02020603050405020304" pitchFamily="18" charset="0"/>
                <a:cs typeface="Times New Roman" panose="02020603050405020304" pitchFamily="18" charset="0"/>
              </a:rPr>
              <a:t>sebepodvratné</a:t>
            </a:r>
            <a:r>
              <a:rPr lang="cs-CZ" dirty="0">
                <a:latin typeface="Times New Roman" panose="02020603050405020304" pitchFamily="18" charset="0"/>
                <a:cs typeface="Times New Roman" panose="02020603050405020304" pitchFamily="18" charset="0"/>
              </a:rPr>
              <a:t> a sebe samo se podemlívá. </a:t>
            </a:r>
          </a:p>
        </p:txBody>
      </p:sp>
    </p:spTree>
    <p:extLst>
      <p:ext uri="{BB962C8B-B14F-4D97-AF65-F5344CB8AC3E}">
        <p14:creationId xmlns:p14="http://schemas.microsoft.com/office/powerpoint/2010/main" val="1451275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6802D43-167B-1047-BEC9-29DC31FA87E4}"/>
              </a:ext>
            </a:extLst>
          </p:cNvPr>
          <p:cNvSpPr>
            <a:spLocks noGrp="1"/>
          </p:cNvSpPr>
          <p:nvPr>
            <p:ph type="title"/>
          </p:nvPr>
        </p:nvSpPr>
        <p:spPr/>
        <p:txBody>
          <a:bodyPr/>
          <a:lstStyle/>
          <a:p>
            <a:pPr algn="ctr"/>
            <a:r>
              <a:rPr lang="cs-CZ" dirty="0">
                <a:latin typeface="Times" pitchFamily="2" charset="0"/>
              </a:rPr>
              <a:t>Tvorba a sebezničení</a:t>
            </a:r>
          </a:p>
        </p:txBody>
      </p:sp>
      <p:sp>
        <p:nvSpPr>
          <p:cNvPr id="3" name="Zástupný obsah 2">
            <a:extLst>
              <a:ext uri="{FF2B5EF4-FFF2-40B4-BE49-F238E27FC236}">
                <a16:creationId xmlns:a16="http://schemas.microsoft.com/office/drawing/2014/main" id="{F6079174-250C-634D-ACCD-08173E83FF3E}"/>
              </a:ext>
            </a:extLst>
          </p:cNvPr>
          <p:cNvSpPr>
            <a:spLocks noGrp="1"/>
          </p:cNvSpPr>
          <p:nvPr>
            <p:ph idx="1"/>
          </p:nvPr>
        </p:nvSpPr>
        <p:spPr/>
        <p:txBody>
          <a:bodyPr>
            <a:normAutofit/>
          </a:bodyPr>
          <a:lstStyle/>
          <a:p>
            <a:pPr marL="0" indent="0" algn="just">
              <a:buNone/>
            </a:pPr>
            <a:r>
              <a:rPr lang="cs-CZ" dirty="0">
                <a:latin typeface="Times" pitchFamily="2" charset="0"/>
              </a:rPr>
              <a:t>Tvorba a sebezničení úzce sousedí, vlastně jsou niterně spjaty – bez ochoty sebezničení a vydání sebe sama, není nic jako tvoření možné. </a:t>
            </a:r>
          </a:p>
          <a:p>
            <a:pPr marL="0" indent="0" algn="just">
              <a:buNone/>
            </a:pPr>
            <a:r>
              <a:rPr lang="cs-CZ" dirty="0">
                <a:latin typeface="Times" pitchFamily="2" charset="0"/>
              </a:rPr>
              <a:t>Mít pověst, být známý či dokonce proslulý je pro </a:t>
            </a:r>
            <a:r>
              <a:rPr lang="cs-CZ" dirty="0" err="1">
                <a:latin typeface="Times" pitchFamily="2" charset="0"/>
              </a:rPr>
              <a:t>Ciorana</a:t>
            </a:r>
            <a:r>
              <a:rPr lang="cs-CZ" dirty="0">
                <a:latin typeface="Times" pitchFamily="2" charset="0"/>
              </a:rPr>
              <a:t> tím největším ponížením, které se člověku může dostat. Trčí více než ostatní a více než na ostatních je vidět člověkova slabost. Znemožnění je nevyhnutelné, resp. jde ruku v ruce s proslulostí, či ještě spíše znemožnění je proslulostí a proslulost je znemožnění. </a:t>
            </a:r>
          </a:p>
          <a:p>
            <a:pPr marL="0" indent="0" algn="just">
              <a:buNone/>
            </a:pPr>
            <a:r>
              <a:rPr lang="cs-CZ" dirty="0">
                <a:latin typeface="Times" pitchFamily="2" charset="0"/>
              </a:rPr>
              <a:t>„Člověk by mohl přijít o rozum již jen při myšlence, že jej někdo čte.“ </a:t>
            </a:r>
            <a:r>
              <a:rPr lang="cs-CZ" dirty="0" err="1">
                <a:latin typeface="Times" pitchFamily="2" charset="0"/>
              </a:rPr>
              <a:t>Cioran</a:t>
            </a:r>
            <a:r>
              <a:rPr lang="cs-CZ" dirty="0">
                <a:latin typeface="Times" pitchFamily="2" charset="0"/>
              </a:rPr>
              <a:t>, </a:t>
            </a:r>
            <a:r>
              <a:rPr lang="cs-CZ" i="1" dirty="0">
                <a:latin typeface="Times" pitchFamily="2" charset="0"/>
              </a:rPr>
              <a:t>La </a:t>
            </a:r>
            <a:r>
              <a:rPr lang="cs-CZ" i="1" dirty="0" err="1">
                <a:latin typeface="Times" pitchFamily="2" charset="0"/>
              </a:rPr>
              <a:t>chute</a:t>
            </a:r>
            <a:r>
              <a:rPr lang="cs-CZ" i="1" dirty="0">
                <a:latin typeface="Times" pitchFamily="2" charset="0"/>
              </a:rPr>
              <a:t> </a:t>
            </a:r>
            <a:r>
              <a:rPr lang="cs-CZ" i="1" dirty="0" err="1">
                <a:latin typeface="Times" pitchFamily="2" charset="0"/>
              </a:rPr>
              <a:t>dans</a:t>
            </a:r>
            <a:r>
              <a:rPr lang="cs-CZ" i="1" dirty="0">
                <a:latin typeface="Times" pitchFamily="2" charset="0"/>
              </a:rPr>
              <a:t> </a:t>
            </a:r>
            <a:r>
              <a:rPr lang="cs-CZ" i="1" dirty="0" err="1">
                <a:latin typeface="Times" pitchFamily="2" charset="0"/>
              </a:rPr>
              <a:t>le</a:t>
            </a:r>
            <a:r>
              <a:rPr lang="cs-CZ" i="1" dirty="0">
                <a:latin typeface="Times" pitchFamily="2" charset="0"/>
              </a:rPr>
              <a:t> </a:t>
            </a:r>
            <a:r>
              <a:rPr lang="cs-CZ" i="1" dirty="0" err="1">
                <a:latin typeface="Times" pitchFamily="2" charset="0"/>
              </a:rPr>
              <a:t>temps</a:t>
            </a:r>
            <a:r>
              <a:rPr lang="cs-CZ" dirty="0">
                <a:latin typeface="Times" pitchFamily="2" charset="0"/>
              </a:rPr>
              <a:t>, str. 30.</a:t>
            </a:r>
          </a:p>
          <a:p>
            <a:pPr marL="0" indent="0" algn="just">
              <a:buNone/>
            </a:pPr>
            <a:endParaRPr lang="cs-CZ" dirty="0">
              <a:latin typeface="Times" pitchFamily="2" charset="0"/>
            </a:endParaRPr>
          </a:p>
        </p:txBody>
      </p:sp>
    </p:spTree>
    <p:extLst>
      <p:ext uri="{BB962C8B-B14F-4D97-AF65-F5344CB8AC3E}">
        <p14:creationId xmlns:p14="http://schemas.microsoft.com/office/powerpoint/2010/main" val="4077236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A38DE90-B3A8-8240-BEF5-D971DB247B96}"/>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249BEDB7-E381-9B42-8FAD-6D906CF994E0}"/>
              </a:ext>
            </a:extLst>
          </p:cNvPr>
          <p:cNvSpPr>
            <a:spLocks noGrp="1"/>
          </p:cNvSpPr>
          <p:nvPr>
            <p:ph idx="1"/>
          </p:nvPr>
        </p:nvSpPr>
        <p:spPr/>
        <p:txBody>
          <a:bodyPr>
            <a:normAutofit fontScale="92500" lnSpcReduction="20000"/>
          </a:bodyPr>
          <a:lstStyle/>
          <a:p>
            <a:pPr marL="0" indent="0" algn="just">
              <a:buNone/>
            </a:pPr>
            <a:r>
              <a:rPr lang="cs-CZ" dirty="0">
                <a:latin typeface="Times New Roman" panose="02020603050405020304" pitchFamily="18" charset="0"/>
                <a:cs typeface="Times New Roman" panose="02020603050405020304" pitchFamily="18" charset="0"/>
              </a:rPr>
              <a:t>Nakonec je třeba vymazat ideálně své jméno. Dospět tak k univerzální bezejmennosti. Obdivuje mudrce, který je schopen žít mimo společnost a mimo běžný rámec společenského myšlení. Právě tím, že je zcela mimo veškerou individualitu, která je držena pohromadě názory, je veskrze specifický, je to určitý </a:t>
            </a:r>
            <a:r>
              <a:rPr lang="cs-CZ" dirty="0" err="1">
                <a:latin typeface="Times New Roman" panose="02020603050405020304" pitchFamily="18" charset="0"/>
                <a:cs typeface="Times New Roman" panose="02020603050405020304" pitchFamily="18" charset="0"/>
              </a:rPr>
              <a:t>typus</a:t>
            </a:r>
            <a:r>
              <a:rPr lang="cs-CZ" dirty="0">
                <a:latin typeface="Times New Roman" panose="02020603050405020304" pitchFamily="18" charset="0"/>
                <a:cs typeface="Times New Roman" panose="02020603050405020304" pitchFamily="18" charset="0"/>
              </a:rPr>
              <a:t> člověka, který je charakteristický svou zdrženlivostí. </a:t>
            </a:r>
          </a:p>
          <a:p>
            <a:pPr marL="0" indent="0" algn="just">
              <a:buNone/>
            </a:pPr>
            <a:r>
              <a:rPr lang="cs-CZ" dirty="0" err="1">
                <a:latin typeface="Times New Roman" panose="02020603050405020304" pitchFamily="18" charset="0"/>
                <a:cs typeface="Times New Roman" panose="02020603050405020304" pitchFamily="18" charset="0"/>
              </a:rPr>
              <a:t>Cioranovo</a:t>
            </a:r>
            <a:r>
              <a:rPr lang="cs-CZ" dirty="0">
                <a:latin typeface="Times New Roman" panose="02020603050405020304" pitchFamily="18" charset="0"/>
                <a:cs typeface="Times New Roman" panose="02020603050405020304" pitchFamily="18" charset="0"/>
              </a:rPr>
              <a:t> myšlení je tudíž tradiční, sám by tvrdil, že myšlení je jen jedno, jen na sebe bere více podob. Když myslíme, spojujeme se s ostatními, kteří kdy mysleli a myslí, a proto má takovou nevyčerpatelnou, až náboženskou rovinu, a proto je nakonec taky tak slastné, až… božské.</a:t>
            </a:r>
          </a:p>
          <a:p>
            <a:pPr marL="0" indent="0" algn="just">
              <a:buNone/>
            </a:pPr>
            <a:r>
              <a:rPr lang="cs-CZ" dirty="0">
                <a:latin typeface="Times New Roman" panose="02020603050405020304" pitchFamily="18" charset="0"/>
                <a:cs typeface="Times New Roman" panose="02020603050405020304" pitchFamily="18" charset="0"/>
              </a:rPr>
              <a:t>Susan Sontagová má v tomto smyslu pravdu, když poznamenává, že se jedná o post-filosofickou filosofii, která se obrací k úhelným kamenům tradiční filosofie.</a:t>
            </a:r>
          </a:p>
        </p:txBody>
      </p:sp>
    </p:spTree>
    <p:extLst>
      <p:ext uri="{BB962C8B-B14F-4D97-AF65-F5344CB8AC3E}">
        <p14:creationId xmlns:p14="http://schemas.microsoft.com/office/powerpoint/2010/main" val="1387024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C89A2AB-2CFC-994F-824B-04F2D8C05F01}"/>
              </a:ext>
            </a:extLst>
          </p:cNvPr>
          <p:cNvSpPr>
            <a:spLocks noGrp="1"/>
          </p:cNvSpPr>
          <p:nvPr>
            <p:ph type="title"/>
          </p:nvPr>
        </p:nvSpPr>
        <p:spPr/>
        <p:txBody>
          <a:bodyPr/>
          <a:lstStyle/>
          <a:p>
            <a:pPr algn="ctr"/>
            <a:r>
              <a:rPr lang="cs-CZ" dirty="0">
                <a:latin typeface="Times New Roman" panose="02020603050405020304" pitchFamily="18" charset="0"/>
                <a:cs typeface="Times New Roman" panose="02020603050405020304" pitchFamily="18" charset="0"/>
              </a:rPr>
              <a:t>Moc slova </a:t>
            </a:r>
          </a:p>
        </p:txBody>
      </p:sp>
      <p:sp>
        <p:nvSpPr>
          <p:cNvPr id="3" name="Zástupný obsah 2">
            <a:extLst>
              <a:ext uri="{FF2B5EF4-FFF2-40B4-BE49-F238E27FC236}">
                <a16:creationId xmlns:a16="http://schemas.microsoft.com/office/drawing/2014/main" id="{ED872354-C1E7-154D-BAC5-2D655BDDB822}"/>
              </a:ext>
            </a:extLst>
          </p:cNvPr>
          <p:cNvSpPr>
            <a:spLocks noGrp="1"/>
          </p:cNvSpPr>
          <p:nvPr>
            <p:ph idx="1"/>
          </p:nvPr>
        </p:nvSpPr>
        <p:spPr>
          <a:xfrm>
            <a:off x="838200" y="1690688"/>
            <a:ext cx="10515600" cy="4486275"/>
          </a:xfrm>
        </p:spPr>
        <p:txBody>
          <a:bodyPr>
            <a:normAutofit fontScale="70000" lnSpcReduction="20000"/>
          </a:bodyPr>
          <a:lstStyle/>
          <a:p>
            <a:pPr marL="0" indent="0" algn="just">
              <a:buNone/>
            </a:pPr>
            <a:r>
              <a:rPr lang="cs-CZ" dirty="0">
                <a:latin typeface="Times New Roman" panose="02020603050405020304" pitchFamily="18" charset="0"/>
                <a:cs typeface="Times New Roman" panose="02020603050405020304" pitchFamily="18" charset="0"/>
              </a:rPr>
              <a:t>Jakkoli je psaní, především ale myšlení, které už vlastně nespočívá na </a:t>
            </a:r>
            <a:r>
              <a:rPr lang="cs-CZ" dirty="0" err="1">
                <a:latin typeface="Times New Roman" panose="02020603050405020304" pitchFamily="18" charset="0"/>
                <a:cs typeface="Times New Roman" panose="02020603050405020304" pitchFamily="18" charset="0"/>
              </a:rPr>
              <a:t>zvnějšnění</a:t>
            </a:r>
            <a:r>
              <a:rPr lang="cs-CZ" dirty="0">
                <a:latin typeface="Times New Roman" panose="02020603050405020304" pitchFamily="18" charset="0"/>
                <a:cs typeface="Times New Roman" panose="02020603050405020304" pitchFamily="18" charset="0"/>
              </a:rPr>
              <a:t>, nejpříhodnější způsob </a:t>
            </a:r>
            <a:r>
              <a:rPr lang="cs-CZ" dirty="0" err="1">
                <a:latin typeface="Times New Roman" panose="02020603050405020304" pitchFamily="18" charset="0"/>
                <a:cs typeface="Times New Roman" panose="02020603050405020304" pitchFamily="18" charset="0"/>
              </a:rPr>
              <a:t>sebezbavení</a:t>
            </a:r>
            <a:r>
              <a:rPr lang="cs-CZ" dirty="0">
                <a:latin typeface="Times New Roman" panose="02020603050405020304" pitchFamily="18" charset="0"/>
                <a:cs typeface="Times New Roman" panose="02020603050405020304" pitchFamily="18" charset="0"/>
              </a:rPr>
              <a:t>, člověk toho většinou nedocílí.</a:t>
            </a:r>
          </a:p>
          <a:p>
            <a:pPr marL="0" indent="0" algn="just">
              <a:buNone/>
            </a:pPr>
            <a:r>
              <a:rPr lang="cs-CZ" dirty="0">
                <a:latin typeface="Times New Roman" panose="02020603050405020304" pitchFamily="18" charset="0"/>
                <a:cs typeface="Times New Roman" panose="02020603050405020304" pitchFamily="18" charset="0"/>
              </a:rPr>
              <a:t>Psaní totiž může člověku dodat falešný pocit moci. Může právě naopak bystřit smysl pro sebe sama, může podněcovat k sebeobranám, a tím se zavíjet do své omezenosti, které chce o to více dodávat podstatnost.</a:t>
            </a:r>
          </a:p>
          <a:p>
            <a:pPr marL="0" indent="0" algn="just">
              <a:buNone/>
            </a:pPr>
            <a:r>
              <a:rPr lang="cs-CZ" dirty="0">
                <a:latin typeface="Times New Roman" panose="02020603050405020304" pitchFamily="18" charset="0"/>
                <a:cs typeface="Times New Roman" panose="02020603050405020304" pitchFamily="18" charset="0"/>
              </a:rPr>
              <a:t>Analogicky si čas chce dopřát vážnosti v dějinách – </a:t>
            </a:r>
            <a:r>
              <a:rPr lang="cs-CZ" dirty="0">
                <a:highlight>
                  <a:srgbClr val="FFFF00"/>
                </a:highlight>
                <a:latin typeface="Times New Roman" panose="02020603050405020304" pitchFamily="18" charset="0"/>
                <a:cs typeface="Times New Roman" panose="02020603050405020304" pitchFamily="18" charset="0"/>
              </a:rPr>
              <a:t>chce si dát skrze </a:t>
            </a:r>
            <a:r>
              <a:rPr lang="cs-CZ" i="1" dirty="0">
                <a:highlight>
                  <a:srgbClr val="FFFF00"/>
                </a:highlight>
                <a:latin typeface="Times New Roman" panose="02020603050405020304" pitchFamily="18" charset="0"/>
                <a:cs typeface="Times New Roman" panose="02020603050405020304" pitchFamily="18" charset="0"/>
              </a:rPr>
              <a:t>příběh</a:t>
            </a:r>
            <a:r>
              <a:rPr lang="cs-CZ" dirty="0">
                <a:highlight>
                  <a:srgbClr val="FFFF00"/>
                </a:highlight>
                <a:latin typeface="Times New Roman" panose="02020603050405020304" pitchFamily="18" charset="0"/>
                <a:cs typeface="Times New Roman" panose="02020603050405020304" pitchFamily="18" charset="0"/>
              </a:rPr>
              <a:t> dějin nutnost</a:t>
            </a:r>
            <a:r>
              <a:rPr lang="cs-CZ" dirty="0">
                <a:latin typeface="Times New Roman" panose="02020603050405020304" pitchFamily="18" charset="0"/>
                <a:cs typeface="Times New Roman" panose="02020603050405020304" pitchFamily="18" charset="0"/>
              </a:rPr>
              <a:t>. Dějiny jsou pro </a:t>
            </a:r>
            <a:r>
              <a:rPr lang="cs-CZ" dirty="0" err="1">
                <a:latin typeface="Times New Roman" panose="02020603050405020304" pitchFamily="18" charset="0"/>
                <a:cs typeface="Times New Roman" panose="02020603050405020304" pitchFamily="18" charset="0"/>
              </a:rPr>
              <a:t>Ciorana</a:t>
            </a:r>
            <a:r>
              <a:rPr lang="cs-CZ" dirty="0">
                <a:latin typeface="Times New Roman" panose="02020603050405020304" pitchFamily="18" charset="0"/>
                <a:cs typeface="Times New Roman" panose="02020603050405020304" pitchFamily="18" charset="0"/>
              </a:rPr>
              <a:t> stejným potomkem </a:t>
            </a:r>
            <a:r>
              <a:rPr lang="cs-CZ" dirty="0" err="1">
                <a:latin typeface="Times New Roman" panose="02020603050405020304" pitchFamily="18" charset="0"/>
                <a:cs typeface="Times New Roman" panose="02020603050405020304" pitchFamily="18" charset="0"/>
              </a:rPr>
              <a:t>padlosti</a:t>
            </a:r>
            <a:r>
              <a:rPr lang="cs-CZ" dirty="0">
                <a:latin typeface="Times New Roman" panose="02020603050405020304" pitchFamily="18" charset="0"/>
                <a:cs typeface="Times New Roman" panose="02020603050405020304" pitchFamily="18" charset="0"/>
              </a:rPr>
              <a:t> a i oni vznikají z našich slov.</a:t>
            </a:r>
          </a:p>
          <a:p>
            <a:pPr marL="0" indent="0" algn="just">
              <a:buNone/>
            </a:pPr>
            <a:r>
              <a:rPr lang="cs-CZ" dirty="0">
                <a:latin typeface="Times New Roman" panose="02020603050405020304" pitchFamily="18" charset="0"/>
                <a:cs typeface="Times New Roman" panose="02020603050405020304" pitchFamily="18" charset="0"/>
              </a:rPr>
              <a:t>To ale také znamená, že i ony jsou klamem. </a:t>
            </a:r>
            <a:r>
              <a:rPr lang="cs-CZ" dirty="0" err="1">
                <a:latin typeface="Times New Roman" panose="02020603050405020304" pitchFamily="18" charset="0"/>
                <a:cs typeface="Times New Roman" panose="02020603050405020304" pitchFamily="18" charset="0"/>
              </a:rPr>
              <a:t>Cioran</a:t>
            </a:r>
            <a:r>
              <a:rPr lang="cs-CZ" dirty="0">
                <a:latin typeface="Times New Roman" panose="02020603050405020304" pitchFamily="18" charset="0"/>
                <a:cs typeface="Times New Roman" panose="02020603050405020304" pitchFamily="18" charset="0"/>
              </a:rPr>
              <a:t> má zato, že jako takový klam byly prohlédnuty. Dost dlouho jsme si namlouvali, že k něčemu směřují… a ono…</a:t>
            </a:r>
          </a:p>
          <a:p>
            <a:pPr marL="0" indent="0" algn="just">
              <a:buNone/>
            </a:pPr>
            <a:r>
              <a:rPr lang="cs-CZ" dirty="0">
                <a:latin typeface="Times New Roman" panose="02020603050405020304" pitchFamily="18" charset="0"/>
                <a:cs typeface="Times New Roman" panose="02020603050405020304" pitchFamily="18" charset="0"/>
              </a:rPr>
              <a:t>vlastně… možná směřují.</a:t>
            </a:r>
          </a:p>
          <a:p>
            <a:pPr marL="0" indent="0" algn="just">
              <a:buNone/>
            </a:pPr>
            <a:r>
              <a:rPr lang="cs-CZ" dirty="0">
                <a:latin typeface="Times New Roman" panose="02020603050405020304" pitchFamily="18" charset="0"/>
                <a:cs typeface="Times New Roman" panose="02020603050405020304" pitchFamily="18" charset="0"/>
              </a:rPr>
              <a:t>Jak věděl Hegel, </a:t>
            </a:r>
            <a:r>
              <a:rPr lang="cs-CZ" dirty="0" err="1">
                <a:latin typeface="Times New Roman" panose="02020603050405020304" pitchFamily="18" charset="0"/>
                <a:cs typeface="Times New Roman" panose="02020603050405020304" pitchFamily="18" charset="0"/>
              </a:rPr>
              <a:t>Kojève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Agamben</a:t>
            </a:r>
            <a:r>
              <a:rPr lang="cs-CZ" dirty="0">
                <a:latin typeface="Times New Roman" panose="02020603050405020304" pitchFamily="18" charset="0"/>
                <a:cs typeface="Times New Roman" panose="02020603050405020304" pitchFamily="18" charset="0"/>
              </a:rPr>
              <a:t> – směřují… jak jinak…</a:t>
            </a:r>
          </a:p>
          <a:p>
            <a:pPr marL="0" indent="0" algn="just">
              <a:buNone/>
            </a:pPr>
            <a:r>
              <a:rPr lang="cs-CZ" dirty="0">
                <a:highlight>
                  <a:srgbClr val="FFFF00"/>
                </a:highlight>
                <a:latin typeface="Times New Roman" panose="02020603050405020304" pitchFamily="18" charset="0"/>
                <a:cs typeface="Times New Roman" panose="02020603050405020304" pitchFamily="18" charset="0"/>
              </a:rPr>
              <a:t> ke konci, což ale pro </a:t>
            </a:r>
            <a:r>
              <a:rPr lang="cs-CZ" dirty="0" err="1">
                <a:highlight>
                  <a:srgbClr val="FFFF00"/>
                </a:highlight>
                <a:latin typeface="Times New Roman" panose="02020603050405020304" pitchFamily="18" charset="0"/>
                <a:cs typeface="Times New Roman" panose="02020603050405020304" pitchFamily="18" charset="0"/>
              </a:rPr>
              <a:t>Ciorana</a:t>
            </a:r>
            <a:r>
              <a:rPr lang="cs-CZ" dirty="0">
                <a:highlight>
                  <a:srgbClr val="FFFF00"/>
                </a:highlight>
                <a:latin typeface="Times New Roman" panose="02020603050405020304" pitchFamily="18" charset="0"/>
                <a:cs typeface="Times New Roman" panose="02020603050405020304" pitchFamily="18" charset="0"/>
              </a:rPr>
              <a:t> znamená: k vyjevení nepodstatnosti.</a:t>
            </a:r>
          </a:p>
          <a:p>
            <a:pPr marL="0" indent="0" algn="just">
              <a:buNone/>
            </a:pPr>
            <a:r>
              <a:rPr lang="cs-CZ" dirty="0">
                <a:highlight>
                  <a:srgbClr val="FFFF00"/>
                </a:highlight>
                <a:latin typeface="Times New Roman" panose="02020603050405020304" pitchFamily="18" charset="0"/>
                <a:cs typeface="Times New Roman" panose="02020603050405020304" pitchFamily="18" charset="0"/>
              </a:rPr>
              <a:t>Konec je zde forma „převrácené věčnosti“, „špatné věčnosti“, „ponoření do otupělosti“. Konec dějin znamená, že jsme vypadli z času.</a:t>
            </a:r>
          </a:p>
          <a:p>
            <a:pPr marL="0" indent="0" algn="just">
              <a:buNone/>
            </a:pPr>
            <a:r>
              <a:rPr lang="cs-CZ" i="1" dirty="0">
                <a:highlight>
                  <a:srgbClr val="FFFF00"/>
                </a:highlight>
                <a:latin typeface="Times New Roman" panose="02020603050405020304" pitchFamily="18" charset="0"/>
                <a:cs typeface="Times New Roman" panose="02020603050405020304" pitchFamily="18" charset="0"/>
              </a:rPr>
              <a:t>La </a:t>
            </a:r>
            <a:r>
              <a:rPr lang="cs-CZ" i="1" dirty="0" err="1">
                <a:highlight>
                  <a:srgbClr val="FFFF00"/>
                </a:highlight>
                <a:latin typeface="Times New Roman" panose="02020603050405020304" pitchFamily="18" charset="0"/>
                <a:cs typeface="Times New Roman" panose="02020603050405020304" pitchFamily="18" charset="0"/>
              </a:rPr>
              <a:t>chute</a:t>
            </a:r>
            <a:r>
              <a:rPr lang="cs-CZ" i="1" dirty="0">
                <a:highlight>
                  <a:srgbClr val="FFFF00"/>
                </a:highlight>
                <a:latin typeface="Times New Roman" panose="02020603050405020304" pitchFamily="18" charset="0"/>
                <a:cs typeface="Times New Roman" panose="02020603050405020304" pitchFamily="18" charset="0"/>
              </a:rPr>
              <a:t> </a:t>
            </a:r>
            <a:r>
              <a:rPr lang="cs-CZ" i="1" dirty="0" err="1">
                <a:highlight>
                  <a:srgbClr val="FFFF00"/>
                </a:highlight>
                <a:latin typeface="Times New Roman" panose="02020603050405020304" pitchFamily="18" charset="0"/>
                <a:cs typeface="Times New Roman" panose="02020603050405020304" pitchFamily="18" charset="0"/>
              </a:rPr>
              <a:t>dans</a:t>
            </a:r>
            <a:r>
              <a:rPr lang="cs-CZ" i="1" dirty="0">
                <a:highlight>
                  <a:srgbClr val="FFFF00"/>
                </a:highlight>
                <a:latin typeface="Times New Roman" panose="02020603050405020304" pitchFamily="18" charset="0"/>
                <a:cs typeface="Times New Roman" panose="02020603050405020304" pitchFamily="18" charset="0"/>
              </a:rPr>
              <a:t> </a:t>
            </a:r>
            <a:r>
              <a:rPr lang="cs-CZ" i="1" dirty="0" err="1">
                <a:highlight>
                  <a:srgbClr val="FFFF00"/>
                </a:highlight>
                <a:latin typeface="Times New Roman" panose="02020603050405020304" pitchFamily="18" charset="0"/>
                <a:cs typeface="Times New Roman" panose="02020603050405020304" pitchFamily="18" charset="0"/>
              </a:rPr>
              <a:t>le</a:t>
            </a:r>
            <a:r>
              <a:rPr lang="cs-CZ" i="1" dirty="0">
                <a:highlight>
                  <a:srgbClr val="FFFF00"/>
                </a:highlight>
                <a:latin typeface="Times New Roman" panose="02020603050405020304" pitchFamily="18" charset="0"/>
                <a:cs typeface="Times New Roman" panose="02020603050405020304" pitchFamily="18" charset="0"/>
              </a:rPr>
              <a:t> </a:t>
            </a:r>
            <a:r>
              <a:rPr lang="cs-CZ" i="1" dirty="0" err="1">
                <a:highlight>
                  <a:srgbClr val="FFFF00"/>
                </a:highlight>
                <a:latin typeface="Times New Roman" panose="02020603050405020304" pitchFamily="18" charset="0"/>
                <a:cs typeface="Times New Roman" panose="02020603050405020304" pitchFamily="18" charset="0"/>
              </a:rPr>
              <a:t>temps</a:t>
            </a:r>
            <a:r>
              <a:rPr lang="cs-CZ" dirty="0">
                <a:highlight>
                  <a:srgbClr val="FFFF00"/>
                </a:highlight>
                <a:latin typeface="Times New Roman" panose="02020603050405020304" pitchFamily="18" charset="0"/>
                <a:cs typeface="Times New Roman" panose="02020603050405020304" pitchFamily="18" charset="0"/>
              </a:rPr>
              <a:t>, str. 1156.</a:t>
            </a:r>
          </a:p>
          <a:p>
            <a:pPr marL="0" indent="0">
              <a:buNone/>
            </a:pPr>
            <a:endParaRPr lang="cs-CZ" dirty="0"/>
          </a:p>
        </p:txBody>
      </p:sp>
    </p:spTree>
    <p:extLst>
      <p:ext uri="{BB962C8B-B14F-4D97-AF65-F5344CB8AC3E}">
        <p14:creationId xmlns:p14="http://schemas.microsoft.com/office/powerpoint/2010/main" val="153311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Obrázek 6" descr="Obsah obrázku text, kniha, osoba, pózování&#10;&#10;Popis byl vytvořen automaticky">
            <a:extLst>
              <a:ext uri="{FF2B5EF4-FFF2-40B4-BE49-F238E27FC236}">
                <a16:creationId xmlns:a16="http://schemas.microsoft.com/office/drawing/2014/main" id="{78700D2B-DE24-764A-B70C-6AEC608389E3}"/>
              </a:ext>
            </a:extLst>
          </p:cNvPr>
          <p:cNvPicPr>
            <a:picLocks noChangeAspect="1"/>
          </p:cNvPicPr>
          <p:nvPr/>
        </p:nvPicPr>
        <p:blipFill rotWithShape="1">
          <a:blip r:embed="rId2"/>
          <a:srcRect l="889" r="-1" b="-1"/>
          <a:stretch/>
        </p:blipFill>
        <p:spPr>
          <a:xfrm>
            <a:off x="-3047" y="10"/>
            <a:ext cx="12191999" cy="6857990"/>
          </a:xfrm>
          <a:prstGeom prst="rect">
            <a:avLst/>
          </a:prstGeom>
        </p:spPr>
      </p:pic>
      <p:sp>
        <p:nvSpPr>
          <p:cNvPr id="17" name="Rectangle 16">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B3DCF33A-21EA-F54F-BA00-CFA0E0036888}"/>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cs-CZ" sz="5200" dirty="0">
                <a:solidFill>
                  <a:srgbClr val="FFFFFF"/>
                </a:solidFill>
                <a:latin typeface="Times New Roman" panose="02020603050405020304" pitchFamily="18" charset="0"/>
                <a:cs typeface="Times New Roman" panose="02020603050405020304" pitchFamily="18" charset="0"/>
              </a:rPr>
              <a:t>Emil </a:t>
            </a:r>
            <a:r>
              <a:rPr lang="cs-CZ" sz="5200" dirty="0" err="1">
                <a:solidFill>
                  <a:srgbClr val="FFFFFF"/>
                </a:solidFill>
                <a:latin typeface="Times New Roman" panose="02020603050405020304" pitchFamily="18" charset="0"/>
                <a:cs typeface="Times New Roman" panose="02020603050405020304" pitchFamily="18" charset="0"/>
              </a:rPr>
              <a:t>Cioran</a:t>
            </a:r>
            <a:r>
              <a:rPr lang="cs-CZ" sz="5200" dirty="0">
                <a:solidFill>
                  <a:srgbClr val="FFFFFF"/>
                </a:solidFill>
                <a:latin typeface="Times New Roman" panose="02020603050405020304" pitchFamily="18" charset="0"/>
                <a:cs typeface="Times New Roman" panose="02020603050405020304" pitchFamily="18" charset="0"/>
              </a:rPr>
              <a:t> špiónem světců</a:t>
            </a:r>
          </a:p>
        </p:txBody>
      </p:sp>
      <p:sp>
        <p:nvSpPr>
          <p:cNvPr id="3" name="Podnadpis 2">
            <a:extLst>
              <a:ext uri="{FF2B5EF4-FFF2-40B4-BE49-F238E27FC236}">
                <a16:creationId xmlns:a16="http://schemas.microsoft.com/office/drawing/2014/main" id="{34DCBA4F-3096-C749-9A0F-4BBA04FD377C}"/>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cs-CZ" dirty="0">
                <a:solidFill>
                  <a:srgbClr val="FFFFFF"/>
                </a:solidFill>
                <a:latin typeface="Times New Roman" panose="02020603050405020304" pitchFamily="18" charset="0"/>
                <a:cs typeface="Times New Roman" panose="02020603050405020304" pitchFamily="18" charset="0"/>
              </a:rPr>
              <a:t>Filosofie rezignace, 2021</a:t>
            </a:r>
          </a:p>
        </p:txBody>
      </p:sp>
    </p:spTree>
    <p:extLst>
      <p:ext uri="{BB962C8B-B14F-4D97-AF65-F5344CB8AC3E}">
        <p14:creationId xmlns:p14="http://schemas.microsoft.com/office/powerpoint/2010/main" val="931575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Obrázek 6" descr="Obsah obrázku osoba&#10;&#10;Popis byl vytvořen automaticky">
            <a:extLst>
              <a:ext uri="{FF2B5EF4-FFF2-40B4-BE49-F238E27FC236}">
                <a16:creationId xmlns:a16="http://schemas.microsoft.com/office/drawing/2014/main" id="{4A460EA0-812E-8A41-9270-A9A20DFE74DB}"/>
              </a:ext>
            </a:extLst>
          </p:cNvPr>
          <p:cNvPicPr>
            <a:picLocks noChangeAspect="1"/>
          </p:cNvPicPr>
          <p:nvPr/>
        </p:nvPicPr>
        <p:blipFill rotWithShape="1">
          <a:blip r:embed="rId2"/>
          <a:srcRect l="9091" t="5309" b="26052"/>
          <a:stretch/>
        </p:blipFill>
        <p:spPr>
          <a:xfrm>
            <a:off x="0" y="10"/>
            <a:ext cx="12392025" cy="6857990"/>
          </a:xfrm>
          <a:prstGeom prst="rect">
            <a:avLst/>
          </a:prstGeom>
        </p:spPr>
      </p:pic>
      <p:sp>
        <p:nvSpPr>
          <p:cNvPr id="15" name="Rectangle 14">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49206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0D7F13AC-B36E-9740-8387-8D0267034462}"/>
              </a:ext>
            </a:extLst>
          </p:cNvPr>
          <p:cNvSpPr>
            <a:spLocks noGrp="1"/>
          </p:cNvSpPr>
          <p:nvPr>
            <p:ph type="title"/>
          </p:nvPr>
        </p:nvSpPr>
        <p:spPr>
          <a:xfrm>
            <a:off x="7749985" y="640263"/>
            <a:ext cx="3759240" cy="1344975"/>
          </a:xfrm>
        </p:spPr>
        <p:txBody>
          <a:bodyPr>
            <a:normAutofit/>
          </a:bodyPr>
          <a:lstStyle/>
          <a:p>
            <a:endParaRPr lang="cs-CZ" sz="2800" dirty="0">
              <a:latin typeface="Times New Roman" panose="02020603050405020304" pitchFamily="18" charset="0"/>
              <a:cs typeface="Times New Roman" panose="02020603050405020304" pitchFamily="18" charset="0"/>
            </a:endParaRPr>
          </a:p>
        </p:txBody>
      </p:sp>
      <p:sp>
        <p:nvSpPr>
          <p:cNvPr id="3" name="Zástupný obsah 2">
            <a:extLst>
              <a:ext uri="{FF2B5EF4-FFF2-40B4-BE49-F238E27FC236}">
                <a16:creationId xmlns:a16="http://schemas.microsoft.com/office/drawing/2014/main" id="{7C1FB5CB-FD3F-BA41-8112-63D8B14142B5}"/>
              </a:ext>
            </a:extLst>
          </p:cNvPr>
          <p:cNvSpPr>
            <a:spLocks noGrp="1"/>
          </p:cNvSpPr>
          <p:nvPr>
            <p:ph idx="1"/>
          </p:nvPr>
        </p:nvSpPr>
        <p:spPr>
          <a:xfrm>
            <a:off x="7492063" y="320993"/>
            <a:ext cx="4332307" cy="6215831"/>
          </a:xfrm>
        </p:spPr>
        <p:txBody>
          <a:bodyPr>
            <a:noAutofit/>
          </a:bodyPr>
          <a:lstStyle/>
          <a:p>
            <a:pPr marL="0" indent="0">
              <a:buNone/>
            </a:pPr>
            <a:r>
              <a:rPr lang="cs-CZ" sz="1700" dirty="0">
                <a:latin typeface="Times New Roman" panose="02020603050405020304" pitchFamily="18" charset="0"/>
                <a:cs typeface="Times New Roman" panose="02020603050405020304" pitchFamily="18" charset="0"/>
              </a:rPr>
              <a:t>Západní společnosti se „pádem z času“ nestaly věčné, ale dokázaly se zrychlit tak, že sama dějinná událost je velmi obtížná. </a:t>
            </a:r>
          </a:p>
          <a:p>
            <a:pPr marL="0" indent="0">
              <a:buNone/>
            </a:pPr>
            <a:r>
              <a:rPr lang="cs-CZ" sz="1700" dirty="0">
                <a:latin typeface="Times New Roman" panose="02020603050405020304" pitchFamily="18" charset="0"/>
                <a:cs typeface="Times New Roman" panose="02020603050405020304" pitchFamily="18" charset="0"/>
              </a:rPr>
              <a:t>Událost se proměnila v mediální událost. Zprávy generují události, ale události zvláštního typu. </a:t>
            </a:r>
          </a:p>
          <a:p>
            <a:pPr marL="0" indent="0">
              <a:buNone/>
            </a:pPr>
            <a:r>
              <a:rPr lang="cs-CZ" sz="1700" dirty="0">
                <a:latin typeface="Times New Roman" panose="02020603050405020304" pitchFamily="18" charset="0"/>
                <a:cs typeface="Times New Roman" panose="02020603050405020304" pitchFamily="18" charset="0"/>
              </a:rPr>
              <a:t>Čím jsou zvláštní? Ani jejich protagonisté si nejsou moc jistí, jak moc je brát vážně – nikdo ničemu nevěří. </a:t>
            </a:r>
          </a:p>
          <a:p>
            <a:pPr marL="0" indent="0">
              <a:buNone/>
            </a:pPr>
            <a:r>
              <a:rPr lang="cs-CZ" sz="1700" dirty="0">
                <a:latin typeface="Times New Roman" panose="02020603050405020304" pitchFamily="18" charset="0"/>
                <a:cs typeface="Times New Roman" panose="02020603050405020304" pitchFamily="18" charset="0"/>
              </a:rPr>
              <a:t>Takže si třeba při útoku na Kapitol, při „puči“ dělají </a:t>
            </a:r>
            <a:r>
              <a:rPr lang="cs-CZ" sz="1700" dirty="0" err="1">
                <a:latin typeface="Times New Roman" panose="02020603050405020304" pitchFamily="18" charset="0"/>
                <a:cs typeface="Times New Roman" panose="02020603050405020304" pitchFamily="18" charset="0"/>
              </a:rPr>
              <a:t>selfíčka</a:t>
            </a:r>
            <a:r>
              <a:rPr lang="cs-CZ" sz="1700" dirty="0">
                <a:latin typeface="Times New Roman" panose="02020603050405020304" pitchFamily="18" charset="0"/>
                <a:cs typeface="Times New Roman" panose="02020603050405020304" pitchFamily="18" charset="0"/>
              </a:rPr>
              <a:t>. </a:t>
            </a:r>
          </a:p>
          <a:p>
            <a:pPr marL="0" indent="0">
              <a:buNone/>
            </a:pPr>
            <a:r>
              <a:rPr lang="cs-CZ" sz="1700" dirty="0">
                <a:latin typeface="Times New Roman" panose="02020603050405020304" pitchFamily="18" charset="0"/>
                <a:cs typeface="Times New Roman" panose="02020603050405020304" pitchFamily="18" charset="0"/>
              </a:rPr>
              <a:t>Všudypřítomnost pochybností už neumožňuje událost, natožpak smysluplné dějiny. </a:t>
            </a:r>
          </a:p>
          <a:p>
            <a:pPr marL="0" indent="0">
              <a:buNone/>
            </a:pPr>
            <a:r>
              <a:rPr lang="cs-CZ" sz="1700" dirty="0">
                <a:latin typeface="Times New Roman" panose="02020603050405020304" pitchFamily="18" charset="0"/>
                <a:cs typeface="Times New Roman" panose="02020603050405020304" pitchFamily="18" charset="0"/>
              </a:rPr>
              <a:t>Demokracie je tak cosi jako prázdný systém, v němž mohou názory vzájemně vystupovat v konfliktu, v němž lze svobodně – a dnes už takřka nezávazně – experimentovat.</a:t>
            </a:r>
          </a:p>
          <a:p>
            <a:pPr marL="0" indent="0">
              <a:buNone/>
            </a:pPr>
            <a:r>
              <a:rPr lang="cs-CZ" sz="1700" dirty="0">
                <a:latin typeface="Times New Roman" panose="02020603050405020304" pitchFamily="18" charset="0"/>
                <a:cs typeface="Times New Roman" panose="02020603050405020304" pitchFamily="18" charset="0"/>
              </a:rPr>
              <a:t>V zásadě to nemusí být vůbec špatné, aspoň ne z hlediska </a:t>
            </a:r>
            <a:r>
              <a:rPr lang="cs-CZ" sz="1700" dirty="0" err="1">
                <a:latin typeface="Times New Roman" panose="02020603050405020304" pitchFamily="18" charset="0"/>
                <a:cs typeface="Times New Roman" panose="02020603050405020304" pitchFamily="18" charset="0"/>
              </a:rPr>
              <a:t>Cioranovy</a:t>
            </a:r>
            <a:r>
              <a:rPr lang="cs-CZ" sz="1700" dirty="0">
                <a:latin typeface="Times New Roman" panose="02020603050405020304" pitchFamily="18" charset="0"/>
                <a:cs typeface="Times New Roman" panose="02020603050405020304" pitchFamily="18" charset="0"/>
              </a:rPr>
              <a:t> filosofie.</a:t>
            </a:r>
          </a:p>
        </p:txBody>
      </p:sp>
    </p:spTree>
    <p:extLst>
      <p:ext uri="{BB962C8B-B14F-4D97-AF65-F5344CB8AC3E}">
        <p14:creationId xmlns:p14="http://schemas.microsoft.com/office/powerpoint/2010/main" val="3632193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Zástupný obsah 4" descr="Obsah obrázku text, osoba&#10;&#10;Popis byl vytvořen automaticky">
            <a:extLst>
              <a:ext uri="{FF2B5EF4-FFF2-40B4-BE49-F238E27FC236}">
                <a16:creationId xmlns:a16="http://schemas.microsoft.com/office/drawing/2014/main" id="{C3E6367F-0E33-904C-B904-B3AFD41B0522}"/>
              </a:ext>
            </a:extLst>
          </p:cNvPr>
          <p:cNvPicPr>
            <a:picLocks noGrp="1" noChangeAspect="1"/>
          </p:cNvPicPr>
          <p:nvPr>
            <p:ph idx="1"/>
          </p:nvPr>
        </p:nvPicPr>
        <p:blipFill rotWithShape="1">
          <a:blip r:embed="rId2"/>
          <a:srcRect t="19"/>
          <a:stretch/>
        </p:blipFill>
        <p:spPr>
          <a:xfrm>
            <a:off x="20" y="1282"/>
            <a:ext cx="12191980" cy="6856718"/>
          </a:xfrm>
          <a:prstGeom prst="rect">
            <a:avLst/>
          </a:prstGeom>
        </p:spPr>
      </p:pic>
    </p:spTree>
    <p:extLst>
      <p:ext uri="{BB962C8B-B14F-4D97-AF65-F5344CB8AC3E}">
        <p14:creationId xmlns:p14="http://schemas.microsoft.com/office/powerpoint/2010/main" val="40230659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64E23E2-7440-4E36-A67B-0F88C5F7E1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1">
            <a:extLst>
              <a:ext uri="{FF2B5EF4-FFF2-40B4-BE49-F238E27FC236}">
                <a16:creationId xmlns:a16="http://schemas.microsoft.com/office/drawing/2014/main" id="{B06949AE-010D-4C18-8AED-7872085ADD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7090"/>
            <a:ext cx="5458121" cy="5897880"/>
          </a:xfrm>
          <a:prstGeom prst="rect">
            <a:avLst/>
          </a:prstGeom>
          <a:solidFill>
            <a:srgbClr val="FFFFFF"/>
          </a:solidFill>
          <a:ln w="19050">
            <a:solidFill>
              <a:srgbClr val="CAC5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Obrázek 2" descr="Obsah obrázku text&#10;&#10;Popis byl vytvořen automaticky">
            <a:extLst>
              <a:ext uri="{FF2B5EF4-FFF2-40B4-BE49-F238E27FC236}">
                <a16:creationId xmlns:a16="http://schemas.microsoft.com/office/drawing/2014/main" id="{ADB2B3BD-C4A3-884A-BE73-9A0C8C67C829}"/>
              </a:ext>
            </a:extLst>
          </p:cNvPr>
          <p:cNvPicPr>
            <a:picLocks noChangeAspect="1"/>
          </p:cNvPicPr>
          <p:nvPr/>
        </p:nvPicPr>
        <p:blipFill>
          <a:blip r:embed="rId2"/>
          <a:stretch>
            <a:fillRect/>
          </a:stretch>
        </p:blipFill>
        <p:spPr>
          <a:xfrm>
            <a:off x="1472078" y="650497"/>
            <a:ext cx="3467987" cy="5571066"/>
          </a:xfrm>
          <a:prstGeom prst="rect">
            <a:avLst/>
          </a:prstGeom>
        </p:spPr>
      </p:pic>
      <p:sp>
        <p:nvSpPr>
          <p:cNvPr id="17" name="Rectangle 13">
            <a:extLst>
              <a:ext uri="{FF2B5EF4-FFF2-40B4-BE49-F238E27FC236}">
                <a16:creationId xmlns:a16="http://schemas.microsoft.com/office/drawing/2014/main" id="{FE54AADB-50C7-4293-94C0-27361A32B8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1" cy="5897880"/>
          </a:xfrm>
          <a:prstGeom prst="rect">
            <a:avLst/>
          </a:prstGeom>
          <a:solidFill>
            <a:srgbClr val="FFFFFF"/>
          </a:solidFill>
          <a:ln w="19050">
            <a:solidFill>
              <a:srgbClr val="CAC5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ázek 4" descr="Obsah obrázku text&#10;&#10;Popis byl vytvořen automaticky">
            <a:extLst>
              <a:ext uri="{FF2B5EF4-FFF2-40B4-BE49-F238E27FC236}">
                <a16:creationId xmlns:a16="http://schemas.microsoft.com/office/drawing/2014/main" id="{3D52ED60-7CB8-C44E-86CC-FF92D990DEB0}"/>
              </a:ext>
            </a:extLst>
          </p:cNvPr>
          <p:cNvPicPr>
            <a:picLocks noChangeAspect="1"/>
          </p:cNvPicPr>
          <p:nvPr/>
        </p:nvPicPr>
        <p:blipFill>
          <a:blip r:embed="rId3"/>
          <a:stretch>
            <a:fillRect/>
          </a:stretch>
        </p:blipFill>
        <p:spPr>
          <a:xfrm rot="5400000">
            <a:off x="6200393" y="1339850"/>
            <a:ext cx="5571066" cy="4178299"/>
          </a:xfrm>
          <a:prstGeom prst="rect">
            <a:avLst/>
          </a:prstGeom>
        </p:spPr>
      </p:pic>
    </p:spTree>
    <p:extLst>
      <p:ext uri="{BB962C8B-B14F-4D97-AF65-F5344CB8AC3E}">
        <p14:creationId xmlns:p14="http://schemas.microsoft.com/office/powerpoint/2010/main" val="2338739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D7E0584-B394-C240-A38B-27F09AB1253E}"/>
              </a:ext>
            </a:extLst>
          </p:cNvPr>
          <p:cNvSpPr>
            <a:spLocks noGrp="1"/>
          </p:cNvSpPr>
          <p:nvPr>
            <p:ph type="title"/>
          </p:nvPr>
        </p:nvSpPr>
        <p:spPr/>
        <p:txBody>
          <a:bodyPr/>
          <a:lstStyle/>
          <a:p>
            <a:pPr algn="ctr"/>
            <a:r>
              <a:rPr lang="cs-CZ" dirty="0">
                <a:latin typeface="Times New Roman" panose="02020603050405020304" pitchFamily="18" charset="0"/>
                <a:cs typeface="Times New Roman" panose="02020603050405020304" pitchFamily="18" charset="0"/>
              </a:rPr>
              <a:t>Světci jako </a:t>
            </a:r>
            <a:r>
              <a:rPr lang="cs-CZ" dirty="0" err="1">
                <a:latin typeface="Times New Roman" panose="02020603050405020304" pitchFamily="18" charset="0"/>
                <a:cs typeface="Times New Roman" panose="02020603050405020304" pitchFamily="18" charset="0"/>
              </a:rPr>
              <a:t>ztroskotalí</a:t>
            </a:r>
            <a:r>
              <a:rPr lang="cs-CZ" dirty="0">
                <a:latin typeface="Times New Roman" panose="02020603050405020304" pitchFamily="18" charset="0"/>
                <a:cs typeface="Times New Roman" panose="02020603050405020304" pitchFamily="18" charset="0"/>
              </a:rPr>
              <a:t> politici</a:t>
            </a:r>
          </a:p>
        </p:txBody>
      </p:sp>
      <p:sp>
        <p:nvSpPr>
          <p:cNvPr id="3" name="Zástupný obsah 2">
            <a:extLst>
              <a:ext uri="{FF2B5EF4-FFF2-40B4-BE49-F238E27FC236}">
                <a16:creationId xmlns:a16="http://schemas.microsoft.com/office/drawing/2014/main" id="{1A34F456-45EA-D34E-8A25-3C85D84BE13C}"/>
              </a:ext>
            </a:extLst>
          </p:cNvPr>
          <p:cNvSpPr>
            <a:spLocks noGrp="1"/>
          </p:cNvSpPr>
          <p:nvPr>
            <p:ph idx="1"/>
          </p:nvPr>
        </p:nvSpPr>
        <p:spPr>
          <a:xfrm>
            <a:off x="466725" y="1690688"/>
            <a:ext cx="10515600" cy="4351338"/>
          </a:xfrm>
        </p:spPr>
        <p:txBody>
          <a:bodyPr>
            <a:normAutofit fontScale="77500" lnSpcReduction="20000"/>
          </a:bodyPr>
          <a:lstStyle/>
          <a:p>
            <a:pPr marL="0" indent="0" algn="just">
              <a:buNone/>
            </a:pPr>
            <a:r>
              <a:rPr lang="cs-CZ" dirty="0" err="1">
                <a:latin typeface="Times New Roman" panose="02020603050405020304" pitchFamily="18" charset="0"/>
                <a:cs typeface="Times New Roman" panose="02020603050405020304" pitchFamily="18" charset="0"/>
              </a:rPr>
              <a:t>Cioran</a:t>
            </a:r>
            <a:r>
              <a:rPr lang="cs-CZ" dirty="0">
                <a:latin typeface="Times New Roman" panose="02020603050405020304" pitchFamily="18" charset="0"/>
                <a:cs typeface="Times New Roman" panose="02020603050405020304" pitchFamily="18" charset="0"/>
              </a:rPr>
              <a:t> sleduje světce se směsí údivu, obdivu a odporu. Jejich fanatismus mu byl cizí, jejich veskrze lidské chyby, které v jejich případě dosahovaly majestátní velikosti, zbožňoval. „Za takovým množstvím energie se musí skrývat tajemství, tajemství náboženství samého. A ač je dost dobře možné, že samo o sobě za moc nestojí, faktem zůstává, že vše, co žije, se živí z náboženské podstaty. Vše, co zabraňuje rozklad nás samých, je náboženské povahy. … Trváme tak dlouho, jak dlouho věříme našim fikcím.“ </a:t>
            </a:r>
            <a:r>
              <a:rPr lang="fr-FR" i="1" dirty="0">
                <a:latin typeface="Times New Roman" panose="02020603050405020304" pitchFamily="18" charset="0"/>
                <a:cs typeface="Times New Roman" panose="02020603050405020304" pitchFamily="18" charset="0"/>
              </a:rPr>
              <a:t>La tentation d’exister</a:t>
            </a:r>
            <a:r>
              <a:rPr lang="cs-CZ" dirty="0">
                <a:latin typeface="Times New Roman" panose="02020603050405020304" pitchFamily="18" charset="0"/>
                <a:cs typeface="Times New Roman" panose="02020603050405020304" pitchFamily="18" charset="0"/>
              </a:rPr>
              <a:t>, str. 968 f.</a:t>
            </a:r>
          </a:p>
          <a:p>
            <a:pPr marL="0" indent="0" algn="just">
              <a:buNone/>
            </a:pPr>
            <a:r>
              <a:rPr lang="cs-CZ" dirty="0">
                <a:latin typeface="Times New Roman" panose="02020603050405020304" pitchFamily="18" charset="0"/>
                <a:cs typeface="Times New Roman" panose="02020603050405020304" pitchFamily="18" charset="0"/>
              </a:rPr>
              <a:t>Již zde se rýsují motivy, které bude hledat </a:t>
            </a:r>
            <a:r>
              <a:rPr lang="cs-CZ" dirty="0" err="1">
                <a:latin typeface="Times New Roman" panose="02020603050405020304" pitchFamily="18" charset="0"/>
                <a:cs typeface="Times New Roman" panose="02020603050405020304" pitchFamily="18" charset="0"/>
              </a:rPr>
              <a:t>Cioran</a:t>
            </a:r>
            <a:r>
              <a:rPr lang="cs-CZ" dirty="0">
                <a:latin typeface="Times New Roman" panose="02020603050405020304" pitchFamily="18" charset="0"/>
                <a:cs typeface="Times New Roman" panose="02020603050405020304" pitchFamily="18" charset="0"/>
              </a:rPr>
              <a:t> napříč svým dílem: Jak uchovat vášnivost, </a:t>
            </a:r>
            <a:r>
              <a:rPr lang="cs-CZ" i="1" dirty="0">
                <a:latin typeface="Times New Roman" panose="02020603050405020304" pitchFamily="18" charset="0"/>
                <a:cs typeface="Times New Roman" panose="02020603050405020304" pitchFamily="18" charset="0"/>
              </a:rPr>
              <a:t>aniž</a:t>
            </a:r>
            <a:r>
              <a:rPr lang="cs-CZ" dirty="0">
                <a:latin typeface="Times New Roman" panose="02020603050405020304" pitchFamily="18" charset="0"/>
                <a:cs typeface="Times New Roman" panose="02020603050405020304" pitchFamily="18" charset="0"/>
              </a:rPr>
              <a:t> by člověk propadl přesvědčení? </a:t>
            </a:r>
          </a:p>
          <a:p>
            <a:pPr marL="0" indent="0" algn="just">
              <a:buNone/>
            </a:pPr>
            <a:r>
              <a:rPr lang="cs-CZ" dirty="0">
                <a:latin typeface="Times New Roman" panose="02020603050405020304" pitchFamily="18" charset="0"/>
                <a:cs typeface="Times New Roman" panose="02020603050405020304" pitchFamily="18" charset="0"/>
              </a:rPr>
              <a:t>Východiskem všech světců je podle </a:t>
            </a:r>
            <a:r>
              <a:rPr lang="cs-CZ" dirty="0" err="1">
                <a:latin typeface="Times New Roman" panose="02020603050405020304" pitchFamily="18" charset="0"/>
                <a:cs typeface="Times New Roman" panose="02020603050405020304" pitchFamily="18" charset="0"/>
              </a:rPr>
              <a:t>Ciorana</a:t>
            </a:r>
            <a:r>
              <a:rPr lang="cs-CZ" dirty="0">
                <a:latin typeface="Times New Roman" panose="02020603050405020304" pitchFamily="18" charset="0"/>
                <a:cs typeface="Times New Roman" panose="02020603050405020304" pitchFamily="18" charset="0"/>
              </a:rPr>
              <a:t> přímo zuřívá vůle, mimo jiné rád cituje Mistra </a:t>
            </a:r>
            <a:r>
              <a:rPr lang="cs-CZ" dirty="0" err="1">
                <a:latin typeface="Times New Roman" panose="02020603050405020304" pitchFamily="18" charset="0"/>
                <a:cs typeface="Times New Roman" panose="02020603050405020304" pitchFamily="18" charset="0"/>
              </a:rPr>
              <a:t>Eckharta</a:t>
            </a:r>
            <a:r>
              <a:rPr lang="cs-CZ" dirty="0">
                <a:latin typeface="Times New Roman" panose="02020603050405020304" pitchFamily="18" charset="0"/>
                <a:cs typeface="Times New Roman" panose="02020603050405020304" pitchFamily="18" charset="0"/>
              </a:rPr>
              <a:t>: „Vůlí zmůžu cokoliv a to, co chci, co mám.“ </a:t>
            </a:r>
          </a:p>
          <a:p>
            <a:pPr marL="0" indent="0" algn="just">
              <a:buNone/>
            </a:pPr>
            <a:r>
              <a:rPr lang="cs-CZ" dirty="0">
                <a:latin typeface="Times New Roman" panose="02020603050405020304" pitchFamily="18" charset="0"/>
                <a:cs typeface="Times New Roman" panose="02020603050405020304" pitchFamily="18" charset="0"/>
              </a:rPr>
              <a:t>Bůh je jediná </a:t>
            </a:r>
            <a:r>
              <a:rPr lang="cs-CZ" dirty="0">
                <a:highlight>
                  <a:srgbClr val="FFFF00"/>
                </a:highlight>
                <a:latin typeface="Times New Roman" panose="02020603050405020304" pitchFamily="18" charset="0"/>
                <a:cs typeface="Times New Roman" panose="02020603050405020304" pitchFamily="18" charset="0"/>
              </a:rPr>
              <a:t>bytost, která je schopná absolutní vlády, aniž by musela existovat</a:t>
            </a:r>
            <a:r>
              <a:rPr lang="cs-CZ" dirty="0">
                <a:latin typeface="Times New Roman" panose="02020603050405020304" pitchFamily="18" charset="0"/>
                <a:cs typeface="Times New Roman" panose="02020603050405020304" pitchFamily="18" charset="0"/>
              </a:rPr>
              <a:t>. O analogickou formu existence usilují světci. Být vším, aniž by se člověk musel kompromitovat existováním. </a:t>
            </a:r>
            <a:r>
              <a:rPr lang="cs-CZ" dirty="0">
                <a:highlight>
                  <a:srgbClr val="FFFF00"/>
                </a:highlight>
                <a:latin typeface="Times New Roman" panose="02020603050405020304" pitchFamily="18" charset="0"/>
                <a:cs typeface="Times New Roman" panose="02020603050405020304" pitchFamily="18" charset="0"/>
              </a:rPr>
              <a:t>Světci chtějí mít absolutní vládu nad světem, ale v jeho vnitřní, nikoli vnější podobě</a:t>
            </a:r>
            <a:r>
              <a:rPr lang="cs-CZ" dirty="0">
                <a:latin typeface="Times New Roman" panose="02020603050405020304" pitchFamily="18" charset="0"/>
                <a:cs typeface="Times New Roman" panose="02020603050405020304" pitchFamily="18" charset="0"/>
              </a:rPr>
              <a:t>, a jsou tak „</a:t>
            </a:r>
            <a:r>
              <a:rPr lang="cs-CZ" dirty="0" err="1">
                <a:latin typeface="Times New Roman" panose="02020603050405020304" pitchFamily="18" charset="0"/>
                <a:cs typeface="Times New Roman" panose="02020603050405020304" pitchFamily="18" charset="0"/>
              </a:rPr>
              <a:t>ztroskotalí</a:t>
            </a:r>
            <a:r>
              <a:rPr lang="cs-CZ" dirty="0">
                <a:latin typeface="Times New Roman" panose="02020603050405020304" pitchFamily="18" charset="0"/>
                <a:cs typeface="Times New Roman" panose="02020603050405020304" pitchFamily="18" charset="0"/>
              </a:rPr>
              <a:t> politici“.</a:t>
            </a:r>
          </a:p>
          <a:p>
            <a:pPr marL="0" indent="0" algn="just">
              <a:buNone/>
            </a:pPr>
            <a:r>
              <a:rPr lang="cs-CZ" dirty="0" err="1">
                <a:latin typeface="Times New Roman" panose="02020603050405020304" pitchFamily="18" charset="0"/>
                <a:cs typeface="Times New Roman" panose="02020603050405020304" pitchFamily="18" charset="0"/>
              </a:rPr>
              <a:t>Cioran</a:t>
            </a:r>
            <a:r>
              <a:rPr lang="cs-CZ"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Oeuvres</a:t>
            </a:r>
            <a:r>
              <a:rPr lang="cs-CZ" dirty="0">
                <a:latin typeface="Times New Roman" panose="02020603050405020304" pitchFamily="18" charset="0"/>
                <a:cs typeface="Times New Roman" panose="02020603050405020304" pitchFamily="18" charset="0"/>
              </a:rPr>
              <a:t>, Paris 1995.</a:t>
            </a:r>
          </a:p>
        </p:txBody>
      </p:sp>
    </p:spTree>
    <p:extLst>
      <p:ext uri="{BB962C8B-B14F-4D97-AF65-F5344CB8AC3E}">
        <p14:creationId xmlns:p14="http://schemas.microsoft.com/office/powerpoint/2010/main" val="3994370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26">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4E4D3A">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dpis 1">
            <a:extLst>
              <a:ext uri="{FF2B5EF4-FFF2-40B4-BE49-F238E27FC236}">
                <a16:creationId xmlns:a16="http://schemas.microsoft.com/office/drawing/2014/main" id="{C2C5C4D4-1566-D14D-AC12-F88B146823E0}"/>
              </a:ext>
            </a:extLst>
          </p:cNvPr>
          <p:cNvSpPr>
            <a:spLocks noGrp="1"/>
          </p:cNvSpPr>
          <p:nvPr>
            <p:ph type="title"/>
          </p:nvPr>
        </p:nvSpPr>
        <p:spPr>
          <a:xfrm>
            <a:off x="524256" y="491260"/>
            <a:ext cx="6594189" cy="1625210"/>
          </a:xfrm>
        </p:spPr>
        <p:txBody>
          <a:bodyPr>
            <a:normAutofit/>
          </a:bodyPr>
          <a:lstStyle/>
          <a:p>
            <a:r>
              <a:rPr lang="cs-CZ">
                <a:solidFill>
                  <a:srgbClr val="FFFFFF"/>
                </a:solidFill>
                <a:latin typeface="Times New Roman" panose="02020603050405020304" pitchFamily="18" charset="0"/>
                <a:cs typeface="Times New Roman" panose="02020603050405020304" pitchFamily="18" charset="0"/>
              </a:rPr>
              <a:t>Kdo byl Cioran?</a:t>
            </a:r>
            <a:endParaRPr lang="cs-CZ" dirty="0">
              <a:solidFill>
                <a:srgbClr val="FFFFFF"/>
              </a:solidFill>
              <a:latin typeface="Times New Roman" panose="02020603050405020304" pitchFamily="18" charset="0"/>
              <a:cs typeface="Times New Roman" panose="02020603050405020304" pitchFamily="18" charset="0"/>
            </a:endParaRPr>
          </a:p>
        </p:txBody>
      </p:sp>
      <p:pic>
        <p:nvPicPr>
          <p:cNvPr id="9" name="Obrázek 8" descr="Obsah obrázku text&#10;&#10;Popis byl vytvořen automaticky">
            <a:extLst>
              <a:ext uri="{FF2B5EF4-FFF2-40B4-BE49-F238E27FC236}">
                <a16:creationId xmlns:a16="http://schemas.microsoft.com/office/drawing/2014/main" id="{678EB37F-545E-B64A-A98B-ECF5ACDA0B9E}"/>
              </a:ext>
            </a:extLst>
          </p:cNvPr>
          <p:cNvPicPr>
            <a:picLocks noChangeAspect="1"/>
          </p:cNvPicPr>
          <p:nvPr/>
        </p:nvPicPr>
        <p:blipFill rotWithShape="1">
          <a:blip r:embed="rId2"/>
          <a:srcRect r="2692" b="-3"/>
          <a:stretch/>
        </p:blipFill>
        <p:spPr>
          <a:xfrm>
            <a:off x="327547" y="2454903"/>
            <a:ext cx="7058306" cy="4080254"/>
          </a:xfrm>
          <a:prstGeom prst="rect">
            <a:avLst/>
          </a:prstGeom>
        </p:spPr>
      </p:pic>
      <p:sp>
        <p:nvSpPr>
          <p:cNvPr id="29" name="Rectangle 28">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Zástupný obsah 2">
            <a:extLst>
              <a:ext uri="{FF2B5EF4-FFF2-40B4-BE49-F238E27FC236}">
                <a16:creationId xmlns:a16="http://schemas.microsoft.com/office/drawing/2014/main" id="{A9FF308B-7575-7647-9472-820C6FA0F75D}"/>
              </a:ext>
            </a:extLst>
          </p:cNvPr>
          <p:cNvSpPr>
            <a:spLocks noGrp="1"/>
          </p:cNvSpPr>
          <p:nvPr>
            <p:ph idx="1"/>
          </p:nvPr>
        </p:nvSpPr>
        <p:spPr>
          <a:xfrm>
            <a:off x="7676147" y="321731"/>
            <a:ext cx="4102769" cy="6213425"/>
          </a:xfrm>
        </p:spPr>
        <p:txBody>
          <a:bodyPr anchor="ctr">
            <a:noAutofit/>
          </a:bodyPr>
          <a:lstStyle/>
          <a:p>
            <a:pPr marL="0" indent="0" algn="just">
              <a:buNone/>
            </a:pPr>
            <a:r>
              <a:rPr lang="cs-CZ" sz="1600" dirty="0" err="1">
                <a:solidFill>
                  <a:srgbClr val="FFFFFF"/>
                </a:solidFill>
                <a:latin typeface="Times New Roman" panose="02020603050405020304" pitchFamily="18" charset="0"/>
                <a:cs typeface="Times New Roman" panose="02020603050405020304" pitchFamily="18" charset="0"/>
              </a:rPr>
              <a:t>Cioran</a:t>
            </a:r>
            <a:r>
              <a:rPr lang="cs-CZ" sz="1600" dirty="0">
                <a:solidFill>
                  <a:srgbClr val="FFFFFF"/>
                </a:solidFill>
                <a:latin typeface="Times New Roman" panose="02020603050405020304" pitchFamily="18" charset="0"/>
                <a:cs typeface="Times New Roman" panose="02020603050405020304" pitchFamily="18" charset="0"/>
              </a:rPr>
              <a:t>, esejista a aforistik, syn ortodoxního kněze byl ve svém mládí podporovatelem Adolfa Hitlera a spolu s </a:t>
            </a:r>
            <a:r>
              <a:rPr lang="cs-CZ" sz="1600" dirty="0" err="1">
                <a:solidFill>
                  <a:srgbClr val="FFFFFF"/>
                </a:solidFill>
                <a:latin typeface="Times New Roman" panose="02020603050405020304" pitchFamily="18" charset="0"/>
                <a:cs typeface="Times New Roman" panose="02020603050405020304" pitchFamily="18" charset="0"/>
              </a:rPr>
              <a:t>Mirceou</a:t>
            </a:r>
            <a:r>
              <a:rPr lang="cs-CZ" sz="1600" dirty="0">
                <a:solidFill>
                  <a:srgbClr val="FFFFFF"/>
                </a:solidFill>
                <a:latin typeface="Times New Roman" panose="02020603050405020304" pitchFamily="18" charset="0"/>
                <a:cs typeface="Times New Roman" panose="02020603050405020304" pitchFamily="18" charset="0"/>
              </a:rPr>
              <a:t> </a:t>
            </a:r>
            <a:r>
              <a:rPr lang="cs-CZ" sz="1600" dirty="0" err="1">
                <a:solidFill>
                  <a:srgbClr val="FFFFFF"/>
                </a:solidFill>
                <a:latin typeface="Times New Roman" panose="02020603050405020304" pitchFamily="18" charset="0"/>
                <a:cs typeface="Times New Roman" panose="02020603050405020304" pitchFamily="18" charset="0"/>
              </a:rPr>
              <a:t>Eliadem</a:t>
            </a:r>
            <a:r>
              <a:rPr lang="cs-CZ" sz="1600" dirty="0">
                <a:solidFill>
                  <a:srgbClr val="FFFFFF"/>
                </a:solidFill>
                <a:latin typeface="Times New Roman" panose="02020603050405020304" pitchFamily="18" charset="0"/>
                <a:cs typeface="Times New Roman" panose="02020603050405020304" pitchFamily="18" charset="0"/>
              </a:rPr>
              <a:t> i rumunské železné gardy. </a:t>
            </a:r>
          </a:p>
          <a:p>
            <a:pPr marL="0" indent="0" algn="just">
              <a:buNone/>
            </a:pPr>
            <a:r>
              <a:rPr lang="cs-CZ" sz="1600" dirty="0">
                <a:solidFill>
                  <a:srgbClr val="FFFFFF"/>
                </a:solidFill>
                <a:latin typeface="Times New Roman" panose="02020603050405020304" pitchFamily="18" charset="0"/>
                <a:cs typeface="Times New Roman" panose="02020603050405020304" pitchFamily="18" charset="0"/>
              </a:rPr>
              <a:t>Roku 1937 emigroval do Paříže, přijal francouzštinu za svůj jazyk a zde rovněž zemřel. Podle vlastních slov si doslova změnil identitu tím, že se zřekl svého rodného jazyka a musel začít myslet jinak v jiných pojmech.</a:t>
            </a:r>
          </a:p>
          <a:p>
            <a:pPr marL="0" indent="0" algn="just">
              <a:buNone/>
            </a:pPr>
            <a:r>
              <a:rPr lang="cs-CZ" sz="1600" dirty="0">
                <a:solidFill>
                  <a:srgbClr val="FFFFFF"/>
                </a:solidFill>
                <a:latin typeface="Times New Roman" panose="02020603050405020304" pitchFamily="18" charset="0"/>
                <a:cs typeface="Times New Roman" panose="02020603050405020304" pitchFamily="18" charset="0"/>
              </a:rPr>
              <a:t>(Doporučuje každému.)</a:t>
            </a:r>
          </a:p>
          <a:p>
            <a:pPr marL="0" indent="0" algn="just">
              <a:buNone/>
            </a:pPr>
            <a:r>
              <a:rPr lang="cs-CZ" sz="1600" dirty="0">
                <a:solidFill>
                  <a:srgbClr val="FFFFFF"/>
                </a:solidFill>
                <a:latin typeface="Times New Roman" panose="02020603050405020304" pitchFamily="18" charset="0"/>
                <a:cs typeface="Times New Roman" panose="02020603050405020304" pitchFamily="18" charset="0"/>
              </a:rPr>
              <a:t>Explicitně se ke svém mladickému nadšení pro nacismus nevrací. Ale nějak je toto pomýlení nejrozhodnější částí svého díla: jakoby už si nechtěl nic myslet. Jeho dílo prostupuje důraz na nerozhodnost, která je v rozporu s každým dogmatem, každou ideologií i přesvědčením. </a:t>
            </a:r>
          </a:p>
          <a:p>
            <a:pPr marL="0" indent="0" algn="just">
              <a:buNone/>
            </a:pPr>
            <a:r>
              <a:rPr lang="cs-CZ" sz="1600" dirty="0">
                <a:solidFill>
                  <a:srgbClr val="FFFFFF"/>
                </a:solidFill>
                <a:latin typeface="Times New Roman" panose="02020603050405020304" pitchFamily="18" charset="0"/>
                <a:cs typeface="Times New Roman" panose="02020603050405020304" pitchFamily="18" charset="0"/>
              </a:rPr>
              <a:t>Tento důraz se ostatně plně projevil i v jeho psaní, v němž se vyhýbá dlouhým statím či filosofickým traktátům. </a:t>
            </a:r>
          </a:p>
          <a:p>
            <a:pPr marL="0" indent="0" algn="just">
              <a:buNone/>
            </a:pPr>
            <a:r>
              <a:rPr lang="cs-CZ" sz="1600" dirty="0">
                <a:solidFill>
                  <a:srgbClr val="FFFFFF"/>
                </a:solidFill>
                <a:latin typeface="Times New Roman" panose="02020603050405020304" pitchFamily="18" charset="0"/>
                <a:cs typeface="Times New Roman" panose="02020603050405020304" pitchFamily="18" charset="0"/>
              </a:rPr>
              <a:t>Ze stejného důvodu se bránil označení „filosof“, neboť právě to mu implikuje přílišné přesvědčení – jistotu ohledně toho, kým člověk je.</a:t>
            </a:r>
          </a:p>
        </p:txBody>
      </p:sp>
    </p:spTree>
    <p:extLst>
      <p:ext uri="{BB962C8B-B14F-4D97-AF65-F5344CB8AC3E}">
        <p14:creationId xmlns:p14="http://schemas.microsoft.com/office/powerpoint/2010/main" val="2997424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99B0ABA-352D-5C49-AF18-4F0532BD1EA2}"/>
              </a:ext>
            </a:extLst>
          </p:cNvPr>
          <p:cNvSpPr>
            <a:spLocks noGrp="1"/>
          </p:cNvSpPr>
          <p:nvPr>
            <p:ph type="title"/>
          </p:nvPr>
        </p:nvSpPr>
        <p:spPr/>
        <p:txBody>
          <a:bodyPr/>
          <a:lstStyle/>
          <a:p>
            <a:pPr algn="ctr"/>
            <a:r>
              <a:rPr lang="cs-CZ" dirty="0">
                <a:latin typeface="Times New Roman" panose="02020603050405020304" pitchFamily="18" charset="0"/>
                <a:cs typeface="Times New Roman" panose="02020603050405020304" pitchFamily="18" charset="0"/>
              </a:rPr>
              <a:t>Filosofické zázemí</a:t>
            </a:r>
          </a:p>
        </p:txBody>
      </p:sp>
      <p:sp>
        <p:nvSpPr>
          <p:cNvPr id="3" name="Zástupný obsah 2">
            <a:extLst>
              <a:ext uri="{FF2B5EF4-FFF2-40B4-BE49-F238E27FC236}">
                <a16:creationId xmlns:a16="http://schemas.microsoft.com/office/drawing/2014/main" id="{98717373-55A4-D748-9485-79B5946DB2EE}"/>
              </a:ext>
            </a:extLst>
          </p:cNvPr>
          <p:cNvSpPr>
            <a:spLocks noGrp="1"/>
          </p:cNvSpPr>
          <p:nvPr>
            <p:ph idx="1"/>
          </p:nvPr>
        </p:nvSpPr>
        <p:spPr>
          <a:xfrm>
            <a:off x="838200" y="1467853"/>
            <a:ext cx="10515600" cy="4709110"/>
          </a:xfrm>
        </p:spPr>
        <p:txBody>
          <a:bodyPr>
            <a:normAutofit fontScale="85000" lnSpcReduction="20000"/>
          </a:bodyPr>
          <a:lstStyle/>
          <a:p>
            <a:pPr marL="0" indent="0" algn="just">
              <a:buNone/>
            </a:pPr>
            <a:r>
              <a:rPr lang="cs-CZ" dirty="0">
                <a:latin typeface="Times New Roman" panose="02020603050405020304" pitchFamily="18" charset="0"/>
                <a:cs typeface="Times New Roman" panose="02020603050405020304" pitchFamily="18" charset="0"/>
              </a:rPr>
              <a:t>Původně chtěl sepsat doktorskou práci s provizorním názvem </a:t>
            </a:r>
            <a:r>
              <a:rPr lang="cs-CZ" i="1" dirty="0">
                <a:latin typeface="Times New Roman" panose="02020603050405020304" pitchFamily="18" charset="0"/>
                <a:cs typeface="Times New Roman" panose="02020603050405020304" pitchFamily="18" charset="0"/>
              </a:rPr>
              <a:t>Obecná teorie slz</a:t>
            </a:r>
            <a:r>
              <a:rPr lang="cs-CZ" dirty="0">
                <a:latin typeface="Times New Roman" panose="02020603050405020304" pitchFamily="18" charset="0"/>
                <a:cs typeface="Times New Roman" panose="02020603050405020304" pitchFamily="18" charset="0"/>
              </a:rPr>
              <a:t>. Disertaci o pláči </a:t>
            </a:r>
            <a:r>
              <a:rPr lang="cs-CZ" dirty="0" err="1">
                <a:latin typeface="Times New Roman" panose="02020603050405020304" pitchFamily="18" charset="0"/>
                <a:cs typeface="Times New Roman" panose="02020603050405020304" pitchFamily="18" charset="0"/>
              </a:rPr>
              <a:t>Cioran</a:t>
            </a:r>
            <a:r>
              <a:rPr lang="cs-CZ" dirty="0">
                <a:latin typeface="Times New Roman" panose="02020603050405020304" pitchFamily="18" charset="0"/>
                <a:cs typeface="Times New Roman" panose="02020603050405020304" pitchFamily="18" charset="0"/>
              </a:rPr>
              <a:t> nikdy nenapsal, věnoval ji </a:t>
            </a:r>
            <a:r>
              <a:rPr lang="cs-CZ" dirty="0" err="1">
                <a:latin typeface="Times New Roman" panose="02020603050405020304" pitchFamily="18" charset="0"/>
                <a:cs typeface="Times New Roman" panose="02020603050405020304" pitchFamily="18" charset="0"/>
              </a:rPr>
              <a:t>Henrimu</a:t>
            </a:r>
            <a:r>
              <a:rPr lang="cs-CZ" dirty="0">
                <a:latin typeface="Times New Roman" panose="02020603050405020304" pitchFamily="18" charset="0"/>
                <a:cs typeface="Times New Roman" panose="02020603050405020304" pitchFamily="18" charset="0"/>
              </a:rPr>
              <a:t> Bergsonovi a filosofii se navíc začal posmívat. Zpětně poznamenává, že k filosofii ho dovedla jeho nezkušenost a mladická </a:t>
            </a:r>
            <a:r>
              <a:rPr lang="cs-CZ" dirty="0" err="1">
                <a:latin typeface="Times New Roman" panose="02020603050405020304" pitchFamily="18" charset="0"/>
                <a:cs typeface="Times New Roman" panose="02020603050405020304" pitchFamily="18" charset="0"/>
              </a:rPr>
              <a:t>nerozvaha</a:t>
            </a:r>
            <a:r>
              <a:rPr lang="cs-CZ" dirty="0">
                <a:latin typeface="Times New Roman" panose="02020603050405020304" pitchFamily="18" charset="0"/>
                <a:cs typeface="Times New Roman" panose="02020603050405020304" pitchFamily="18" charset="0"/>
              </a:rPr>
              <a:t>. </a:t>
            </a:r>
          </a:p>
          <a:p>
            <a:pPr marL="0" indent="0" algn="just">
              <a:buNone/>
            </a:pPr>
            <a:r>
              <a:rPr lang="cs-CZ" dirty="0">
                <a:latin typeface="Times New Roman" panose="02020603050405020304" pitchFamily="18" charset="0"/>
                <a:cs typeface="Times New Roman" panose="02020603050405020304" pitchFamily="18" charset="0"/>
              </a:rPr>
              <a:t>Hlavní zdroje vlastní filosofie: </a:t>
            </a:r>
            <a:r>
              <a:rPr lang="cs-CZ" dirty="0">
                <a:highlight>
                  <a:srgbClr val="FFFF00"/>
                </a:highlight>
                <a:latin typeface="Times New Roman" panose="02020603050405020304" pitchFamily="18" charset="0"/>
                <a:cs typeface="Times New Roman" panose="02020603050405020304" pitchFamily="18" charset="0"/>
              </a:rPr>
              <a:t>Kierkegaard</a:t>
            </a:r>
            <a:r>
              <a:rPr lang="cs-CZ" dirty="0">
                <a:latin typeface="Times New Roman" panose="02020603050405020304" pitchFamily="18" charset="0"/>
                <a:cs typeface="Times New Roman" panose="02020603050405020304" pitchFamily="18" charset="0"/>
              </a:rPr>
              <a:t> (především co do </a:t>
            </a:r>
            <a:r>
              <a:rPr lang="cs-CZ" dirty="0" err="1">
                <a:latin typeface="Times New Roman" panose="02020603050405020304" pitchFamily="18" charset="0"/>
                <a:cs typeface="Times New Roman" panose="02020603050405020304" pitchFamily="18" charset="0"/>
              </a:rPr>
              <a:t>problematizace</a:t>
            </a:r>
            <a:r>
              <a:rPr lang="cs-CZ" dirty="0">
                <a:latin typeface="Times New Roman" panose="02020603050405020304" pitchFamily="18" charset="0"/>
                <a:cs typeface="Times New Roman" panose="02020603050405020304" pitchFamily="18" charset="0"/>
              </a:rPr>
              <a:t> vlastního já, kolapsu systému a logiky, znejistění vírou).</a:t>
            </a:r>
          </a:p>
          <a:p>
            <a:pPr marL="0" indent="0" algn="just">
              <a:buNone/>
            </a:pPr>
            <a:r>
              <a:rPr lang="cs-CZ" dirty="0">
                <a:highlight>
                  <a:srgbClr val="FFFF00"/>
                </a:highlight>
                <a:latin typeface="Times New Roman" panose="02020603050405020304" pitchFamily="18" charset="0"/>
                <a:cs typeface="Times New Roman" panose="02020603050405020304" pitchFamily="18" charset="0"/>
              </a:rPr>
              <a:t>Schopenhauer</a:t>
            </a:r>
            <a:r>
              <a:rPr lang="cs-CZ" dirty="0">
                <a:latin typeface="Times New Roman" panose="02020603050405020304" pitchFamily="18" charset="0"/>
                <a:cs typeface="Times New Roman" panose="02020603050405020304" pitchFamily="18" charset="0"/>
              </a:rPr>
              <a:t>: ﻿„Čím více čtu tohoto velkého pesimistu, tím více miluji život. Po hodinové četbě Schopenhauera se chovám jako čerstvě zasnoubený. Schopenhauer má pravdu, když tvrdí, že život se podobá snu, ale dopouští se závažné chyby, když rozkrývá iluze místo toho, aby je podporoval. Tím vytváří domnění, že existuje ještě něco jiného než právě tyto iluze. </a:t>
            </a:r>
            <a:r>
              <a:rPr lang="cs-CZ" dirty="0">
                <a:highlight>
                  <a:srgbClr val="00FFFF"/>
                </a:highlight>
                <a:latin typeface="Times New Roman" panose="02020603050405020304" pitchFamily="18" charset="0"/>
                <a:cs typeface="Times New Roman" panose="02020603050405020304" pitchFamily="18" charset="0"/>
              </a:rPr>
              <a:t>Jenže kdo by byl schopen přečkat život, kdyby jej musel považovat za cosi reálného?“ </a:t>
            </a:r>
            <a:r>
              <a:rPr lang="cs-CZ" i="1" dirty="0">
                <a:latin typeface="Times New Roman" panose="02020603050405020304" pitchFamily="18" charset="0"/>
                <a:cs typeface="Times New Roman" panose="02020603050405020304" pitchFamily="18" charset="0"/>
              </a:rPr>
              <a:t>Des </a:t>
            </a:r>
            <a:r>
              <a:rPr lang="cs-CZ" i="1" dirty="0" err="1">
                <a:latin typeface="Times New Roman" panose="02020603050405020304" pitchFamily="18" charset="0"/>
                <a:cs typeface="Times New Roman" panose="02020603050405020304" pitchFamily="18" charset="0"/>
              </a:rPr>
              <a:t>larmes</a:t>
            </a:r>
            <a:r>
              <a:rPr lang="cs-CZ" i="1" dirty="0">
                <a:latin typeface="Times New Roman" panose="02020603050405020304" pitchFamily="18" charset="0"/>
                <a:cs typeface="Times New Roman" panose="02020603050405020304" pitchFamily="18" charset="0"/>
              </a:rPr>
              <a:t> et des </a:t>
            </a:r>
            <a:r>
              <a:rPr lang="cs-CZ" i="1" dirty="0" err="1">
                <a:latin typeface="Times New Roman" panose="02020603050405020304" pitchFamily="18" charset="0"/>
                <a:cs typeface="Times New Roman" panose="02020603050405020304" pitchFamily="18" charset="0"/>
              </a:rPr>
              <a:t>saints</a:t>
            </a:r>
            <a:r>
              <a:rPr lang="cs-CZ" dirty="0">
                <a:latin typeface="Times New Roman" panose="02020603050405020304" pitchFamily="18" charset="0"/>
                <a:cs typeface="Times New Roman" panose="02020603050405020304" pitchFamily="18" charset="0"/>
              </a:rPr>
              <a:t>, str. 323.</a:t>
            </a:r>
          </a:p>
          <a:p>
            <a:pPr marL="0" indent="0" algn="just">
              <a:buNone/>
            </a:pPr>
            <a:r>
              <a:rPr lang="cs-CZ" dirty="0">
                <a:highlight>
                  <a:srgbClr val="FFFF00"/>
                </a:highlight>
                <a:latin typeface="Times New Roman" panose="02020603050405020304" pitchFamily="18" charset="0"/>
                <a:cs typeface="Times New Roman" panose="02020603050405020304" pitchFamily="18" charset="0"/>
              </a:rPr>
              <a:t>Nietzsche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Ciorana</a:t>
            </a:r>
            <a:r>
              <a:rPr lang="cs-CZ" dirty="0">
                <a:latin typeface="Times New Roman" panose="02020603050405020304" pitchFamily="18" charset="0"/>
                <a:cs typeface="Times New Roman" panose="02020603050405020304" pitchFamily="18" charset="0"/>
              </a:rPr>
              <a:t> fascinuje schopností prohlédnout metafyzickou tradici, ale zároveň odmítá „pubertální“ touhu vytvořit dílo, v němž by mohl najít „přístřešek“. Pro </a:t>
            </a:r>
            <a:r>
              <a:rPr lang="cs-CZ" dirty="0" err="1">
                <a:latin typeface="Times New Roman" panose="02020603050405020304" pitchFamily="18" charset="0"/>
                <a:cs typeface="Times New Roman" panose="02020603050405020304" pitchFamily="18" charset="0"/>
              </a:rPr>
              <a:t>Ciorana</a:t>
            </a:r>
            <a:r>
              <a:rPr lang="cs-CZ" dirty="0">
                <a:latin typeface="Times New Roman" panose="02020603050405020304" pitchFamily="18" charset="0"/>
                <a:cs typeface="Times New Roman" panose="02020603050405020304" pitchFamily="18" charset="0"/>
              </a:rPr>
              <a:t> se jedná o obsesi, o zbytky silného subjektivismu, který podrývají jinak – pro </a:t>
            </a:r>
            <a:r>
              <a:rPr lang="cs-CZ" dirty="0" err="1">
                <a:latin typeface="Times New Roman" panose="02020603050405020304" pitchFamily="18" charset="0"/>
                <a:cs typeface="Times New Roman" panose="02020603050405020304" pitchFamily="18" charset="0"/>
              </a:rPr>
              <a:t>Ciorana</a:t>
            </a:r>
            <a:r>
              <a:rPr lang="cs-CZ" dirty="0">
                <a:latin typeface="Times New Roman" panose="02020603050405020304" pitchFamily="18" charset="0"/>
                <a:cs typeface="Times New Roman" panose="02020603050405020304" pitchFamily="18" charset="0"/>
              </a:rPr>
              <a:t> – patřiční důraz na proces </a:t>
            </a:r>
            <a:r>
              <a:rPr lang="cs-CZ" dirty="0" err="1">
                <a:latin typeface="Times New Roman" panose="02020603050405020304" pitchFamily="18" charset="0"/>
                <a:cs typeface="Times New Roman" panose="02020603050405020304" pitchFamily="18" charset="0"/>
              </a:rPr>
              <a:t>sebevyvracování</a:t>
            </a:r>
            <a:r>
              <a:rPr lang="cs-CZ"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67255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0DB2C92-51B8-C042-9094-38A57ACCCF83}"/>
              </a:ext>
            </a:extLst>
          </p:cNvPr>
          <p:cNvSpPr>
            <a:spLocks noGrp="1"/>
          </p:cNvSpPr>
          <p:nvPr>
            <p:ph type="title"/>
          </p:nvPr>
        </p:nvSpPr>
        <p:spPr>
          <a:xfrm>
            <a:off x="4965430" y="629268"/>
            <a:ext cx="6586491" cy="1286160"/>
          </a:xfrm>
        </p:spPr>
        <p:txBody>
          <a:bodyPr anchor="b">
            <a:normAutofit/>
          </a:bodyPr>
          <a:lstStyle/>
          <a:p>
            <a:r>
              <a:rPr lang="cs-CZ" sz="3700" err="1">
                <a:latin typeface="Times New Roman" panose="02020603050405020304" pitchFamily="18" charset="0"/>
                <a:cs typeface="Times New Roman" panose="02020603050405020304" pitchFamily="18" charset="0"/>
              </a:rPr>
              <a:t>Nesebevražda</a:t>
            </a:r>
            <a:r>
              <a:rPr lang="cs-CZ" sz="3700">
                <a:latin typeface="Times New Roman" panose="02020603050405020304" pitchFamily="18" charset="0"/>
                <a:cs typeface="Times New Roman" panose="02020603050405020304" pitchFamily="18" charset="0"/>
              </a:rPr>
              <a:t> Eugena </a:t>
            </a:r>
            <a:r>
              <a:rPr lang="cs-CZ" sz="3700" err="1">
                <a:latin typeface="Times New Roman" panose="02020603050405020304" pitchFamily="18" charset="0"/>
                <a:cs typeface="Times New Roman" panose="02020603050405020304" pitchFamily="18" charset="0"/>
              </a:rPr>
              <a:t>Ionesca</a:t>
            </a:r>
            <a:r>
              <a:rPr lang="cs-CZ" sz="3700">
                <a:latin typeface="Times New Roman" panose="02020603050405020304" pitchFamily="18" charset="0"/>
                <a:cs typeface="Times New Roman" panose="02020603050405020304" pitchFamily="18" charset="0"/>
              </a:rPr>
              <a:t>…</a:t>
            </a:r>
            <a:br>
              <a:rPr lang="cs-CZ" sz="3700">
                <a:latin typeface="Times New Roman" panose="02020603050405020304" pitchFamily="18" charset="0"/>
                <a:cs typeface="Times New Roman" panose="02020603050405020304" pitchFamily="18" charset="0"/>
              </a:rPr>
            </a:br>
            <a:r>
              <a:rPr lang="cs-CZ" sz="3700">
                <a:latin typeface="Times New Roman" panose="02020603050405020304" pitchFamily="18" charset="0"/>
                <a:cs typeface="Times New Roman" panose="02020603050405020304" pitchFamily="18" charset="0"/>
              </a:rPr>
              <a:t>a jedné dobré známé…</a:t>
            </a:r>
          </a:p>
        </p:txBody>
      </p:sp>
      <p:sp>
        <p:nvSpPr>
          <p:cNvPr id="3" name="Zástupný obsah 2">
            <a:extLst>
              <a:ext uri="{FF2B5EF4-FFF2-40B4-BE49-F238E27FC236}">
                <a16:creationId xmlns:a16="http://schemas.microsoft.com/office/drawing/2014/main" id="{1C328D07-F97A-5145-80B8-951F50E9CD45}"/>
              </a:ext>
            </a:extLst>
          </p:cNvPr>
          <p:cNvSpPr>
            <a:spLocks noGrp="1"/>
          </p:cNvSpPr>
          <p:nvPr>
            <p:ph idx="1"/>
          </p:nvPr>
        </p:nvSpPr>
        <p:spPr>
          <a:xfrm>
            <a:off x="4965431" y="2438400"/>
            <a:ext cx="6586489" cy="3785419"/>
          </a:xfrm>
        </p:spPr>
        <p:txBody>
          <a:bodyPr>
            <a:normAutofit lnSpcReduction="10000"/>
          </a:bodyPr>
          <a:lstStyle/>
          <a:p>
            <a:pPr marL="0" indent="0">
              <a:buNone/>
            </a:pPr>
            <a:r>
              <a:rPr lang="cs-CZ" sz="1900" dirty="0">
                <a:latin typeface="Times New Roman" panose="02020603050405020304" pitchFamily="18" charset="0"/>
                <a:cs typeface="Times New Roman" panose="02020603050405020304" pitchFamily="18" charset="0"/>
              </a:rPr>
              <a:t>Navzdory své pesimistické filosofii považuje za jeden ze svých největších výkonů skutečnost, že se Eugen </a:t>
            </a:r>
            <a:r>
              <a:rPr lang="cs-CZ" sz="1900" dirty="0" err="1">
                <a:latin typeface="Times New Roman" panose="02020603050405020304" pitchFamily="18" charset="0"/>
                <a:cs typeface="Times New Roman" panose="02020603050405020304" pitchFamily="18" charset="0"/>
              </a:rPr>
              <a:t>Ionesco</a:t>
            </a:r>
            <a:r>
              <a:rPr lang="cs-CZ" sz="1900" dirty="0">
                <a:latin typeface="Times New Roman" panose="02020603050405020304" pitchFamily="18" charset="0"/>
                <a:cs typeface="Times New Roman" panose="02020603050405020304" pitchFamily="18" charset="0"/>
              </a:rPr>
              <a:t> a jeho vzdálená známá po četbě </a:t>
            </a:r>
            <a:r>
              <a:rPr lang="cs-CZ" sz="1900" i="1" dirty="0">
                <a:latin typeface="Times New Roman" panose="02020603050405020304" pitchFamily="18" charset="0"/>
                <a:cs typeface="Times New Roman" panose="02020603050405020304" pitchFamily="18" charset="0"/>
              </a:rPr>
              <a:t>Sylogismy hořkosti </a:t>
            </a:r>
            <a:r>
              <a:rPr lang="cs-CZ" sz="1900" dirty="0">
                <a:latin typeface="Times New Roman" panose="02020603050405020304" pitchFamily="18" charset="0"/>
                <a:cs typeface="Times New Roman" panose="02020603050405020304" pitchFamily="18" charset="0"/>
              </a:rPr>
              <a:t>rozhodli </a:t>
            </a:r>
            <a:r>
              <a:rPr lang="cs-CZ" sz="1900" i="1" dirty="0">
                <a:latin typeface="Times New Roman" panose="02020603050405020304" pitchFamily="18" charset="0"/>
                <a:cs typeface="Times New Roman" panose="02020603050405020304" pitchFamily="18" charset="0"/>
              </a:rPr>
              <a:t>nespáchat</a:t>
            </a:r>
            <a:r>
              <a:rPr lang="cs-CZ" sz="1900" dirty="0">
                <a:latin typeface="Times New Roman" panose="02020603050405020304" pitchFamily="18" charset="0"/>
                <a:cs typeface="Times New Roman" panose="02020603050405020304" pitchFamily="18" charset="0"/>
              </a:rPr>
              <a:t> sebevraždu. </a:t>
            </a:r>
          </a:p>
          <a:p>
            <a:pPr marL="0" indent="0">
              <a:buNone/>
            </a:pPr>
            <a:r>
              <a:rPr lang="cs-CZ" sz="1900" dirty="0">
                <a:latin typeface="Times New Roman" panose="02020603050405020304" pitchFamily="18" charset="0"/>
                <a:cs typeface="Times New Roman" panose="02020603050405020304" pitchFamily="18" charset="0"/>
              </a:rPr>
              <a:t>Proč ale zůstat na životě, když narození je největší „nevýhoda“, jak nám říká název jedné z nejslavnějších </a:t>
            </a:r>
            <a:r>
              <a:rPr lang="cs-CZ" sz="1900" dirty="0" err="1">
                <a:latin typeface="Times New Roman" panose="02020603050405020304" pitchFamily="18" charset="0"/>
                <a:cs typeface="Times New Roman" panose="02020603050405020304" pitchFamily="18" charset="0"/>
              </a:rPr>
              <a:t>Cioranových</a:t>
            </a:r>
            <a:r>
              <a:rPr lang="cs-CZ" sz="1900" dirty="0">
                <a:latin typeface="Times New Roman" panose="02020603050405020304" pitchFamily="18" charset="0"/>
                <a:cs typeface="Times New Roman" panose="02020603050405020304" pitchFamily="18" charset="0"/>
              </a:rPr>
              <a:t> knih </a:t>
            </a:r>
            <a:r>
              <a:rPr lang="cs-CZ" sz="1900" i="1" dirty="0" err="1">
                <a:latin typeface="Times New Roman" panose="02020603050405020304" pitchFamily="18" charset="0"/>
                <a:cs typeface="Times New Roman" panose="02020603050405020304" pitchFamily="18" charset="0"/>
              </a:rPr>
              <a:t>L’inconvenience</a:t>
            </a:r>
            <a:r>
              <a:rPr lang="cs-CZ" sz="1900" i="1" dirty="0">
                <a:latin typeface="Times New Roman" panose="02020603050405020304" pitchFamily="18" charset="0"/>
                <a:cs typeface="Times New Roman" panose="02020603050405020304" pitchFamily="18" charset="0"/>
              </a:rPr>
              <a:t> </a:t>
            </a:r>
            <a:r>
              <a:rPr lang="cs-CZ" sz="1900" i="1" dirty="0" err="1">
                <a:latin typeface="Times New Roman" panose="02020603050405020304" pitchFamily="18" charset="0"/>
                <a:cs typeface="Times New Roman" panose="02020603050405020304" pitchFamily="18" charset="0"/>
              </a:rPr>
              <a:t>d’être</a:t>
            </a:r>
            <a:r>
              <a:rPr lang="cs-CZ" sz="1900" i="1" dirty="0">
                <a:latin typeface="Times New Roman" panose="02020603050405020304" pitchFamily="18" charset="0"/>
                <a:cs typeface="Times New Roman" panose="02020603050405020304" pitchFamily="18" charset="0"/>
              </a:rPr>
              <a:t> </a:t>
            </a:r>
            <a:r>
              <a:rPr lang="cs-CZ" sz="1900" i="1" dirty="0" err="1">
                <a:latin typeface="Times New Roman" panose="02020603050405020304" pitchFamily="18" charset="0"/>
                <a:cs typeface="Times New Roman" panose="02020603050405020304" pitchFamily="18" charset="0"/>
              </a:rPr>
              <a:t>né</a:t>
            </a:r>
            <a:r>
              <a:rPr lang="cs-CZ" sz="1900" dirty="0">
                <a:latin typeface="Times New Roman" panose="02020603050405020304" pitchFamily="18" charset="0"/>
                <a:cs typeface="Times New Roman" panose="02020603050405020304" pitchFamily="18" charset="0"/>
              </a:rPr>
              <a:t>, která se nám kdy přihodila? </a:t>
            </a:r>
          </a:p>
          <a:p>
            <a:pPr marL="0" indent="0">
              <a:buNone/>
            </a:pPr>
            <a:r>
              <a:rPr lang="cs-CZ" sz="1900" dirty="0">
                <a:latin typeface="Times New Roman" panose="02020603050405020304" pitchFamily="18" charset="0"/>
                <a:cs typeface="Times New Roman" panose="02020603050405020304" pitchFamily="18" charset="0"/>
              </a:rPr>
              <a:t>Jestliže </a:t>
            </a:r>
            <a:r>
              <a:rPr lang="cs-CZ" sz="1900" dirty="0" err="1">
                <a:latin typeface="Times New Roman" panose="02020603050405020304" pitchFamily="18" charset="0"/>
                <a:cs typeface="Times New Roman" panose="02020603050405020304" pitchFamily="18" charset="0"/>
              </a:rPr>
              <a:t>Cioran</a:t>
            </a:r>
            <a:r>
              <a:rPr lang="cs-CZ" sz="1900" dirty="0">
                <a:latin typeface="Times New Roman" panose="02020603050405020304" pitchFamily="18" charset="0"/>
                <a:cs typeface="Times New Roman" panose="02020603050405020304" pitchFamily="18" charset="0"/>
              </a:rPr>
              <a:t> obdivuje aforismy právě proto, že svědčí o schopnosti člověka vzít se zpět, proč netrvá na nejzazší korektuře, kterou je sebevražda? </a:t>
            </a:r>
          </a:p>
          <a:p>
            <a:pPr marL="0" indent="0">
              <a:buNone/>
            </a:pPr>
            <a:r>
              <a:rPr lang="cs-CZ" sz="1900" dirty="0">
                <a:latin typeface="Times New Roman" panose="02020603050405020304" pitchFamily="18" charset="0"/>
                <a:cs typeface="Times New Roman" panose="02020603050405020304" pitchFamily="18" charset="0"/>
              </a:rPr>
              <a:t>Jak to, že se člověk, který měl pověst nejradikálnějšího nihilisty, nakonec tohoto posledního kroku zhrozil? Z nedostatku odvahy? Z nedůslednosti?</a:t>
            </a:r>
          </a:p>
          <a:p>
            <a:pPr marL="0" indent="0">
              <a:buNone/>
            </a:pPr>
            <a:endParaRPr lang="cs-CZ" sz="1900" dirty="0">
              <a:latin typeface="Times New Roman" panose="02020603050405020304" pitchFamily="18" charset="0"/>
              <a:cs typeface="Times New Roman" panose="02020603050405020304" pitchFamily="18" charset="0"/>
            </a:endParaRPr>
          </a:p>
        </p:txBody>
      </p:sp>
      <p:pic>
        <p:nvPicPr>
          <p:cNvPr id="5" name="Obrázek 4" descr="Obsah obrázku text&#10;&#10;Popis byl vytvořen automaticky">
            <a:extLst>
              <a:ext uri="{FF2B5EF4-FFF2-40B4-BE49-F238E27FC236}">
                <a16:creationId xmlns:a16="http://schemas.microsoft.com/office/drawing/2014/main" id="{2425D918-2736-3848-BC3C-D0E85326D746}"/>
              </a:ext>
            </a:extLst>
          </p:cNvPr>
          <p:cNvPicPr>
            <a:picLocks noChangeAspect="1"/>
          </p:cNvPicPr>
          <p:nvPr/>
        </p:nvPicPr>
        <p:blipFill rotWithShape="1">
          <a:blip r:embed="rId2"/>
          <a:srcRect t="6563" b="3312"/>
          <a:stretch/>
        </p:blipFill>
        <p:spPr>
          <a:xfrm rot="5400000">
            <a:off x="-1111204" y="1111204"/>
            <a:ext cx="6858000" cy="4635591"/>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4805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6D30126-6314-4A93-B27E-5C66CF781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321732"/>
            <a:ext cx="7056669"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ázek 4" descr="Obsah obrázku text, osoba&#10;&#10;Popis byl vytvořen automaticky">
            <a:extLst>
              <a:ext uri="{FF2B5EF4-FFF2-40B4-BE49-F238E27FC236}">
                <a16:creationId xmlns:a16="http://schemas.microsoft.com/office/drawing/2014/main" id="{58C0D20E-6FE9-4741-8091-B1C1839C0322}"/>
              </a:ext>
            </a:extLst>
          </p:cNvPr>
          <p:cNvPicPr>
            <a:picLocks noChangeAspect="1"/>
          </p:cNvPicPr>
          <p:nvPr/>
        </p:nvPicPr>
        <p:blipFill>
          <a:blip r:embed="rId2"/>
          <a:stretch>
            <a:fillRect/>
          </a:stretch>
        </p:blipFill>
        <p:spPr>
          <a:xfrm>
            <a:off x="643582" y="549714"/>
            <a:ext cx="6426234" cy="3646887"/>
          </a:xfrm>
          <a:prstGeom prst="rect">
            <a:avLst/>
          </a:prstGeom>
        </p:spPr>
      </p:pic>
      <p:sp>
        <p:nvSpPr>
          <p:cNvPr id="12" name="Rectangle 1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0891"/>
            <a:ext cx="7058307" cy="1964266"/>
          </a:xfrm>
          <a:prstGeom prst="rect">
            <a:avLst/>
          </a:prstGeom>
          <a:solidFill>
            <a:srgbClr val="513C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dpis 1">
            <a:extLst>
              <a:ext uri="{FF2B5EF4-FFF2-40B4-BE49-F238E27FC236}">
                <a16:creationId xmlns:a16="http://schemas.microsoft.com/office/drawing/2014/main" id="{F3AF1750-C0E3-A441-9841-9D8FD816CA12}"/>
              </a:ext>
            </a:extLst>
          </p:cNvPr>
          <p:cNvSpPr>
            <a:spLocks noGrp="1"/>
          </p:cNvSpPr>
          <p:nvPr>
            <p:ph type="title"/>
          </p:nvPr>
        </p:nvSpPr>
        <p:spPr>
          <a:xfrm>
            <a:off x="524256" y="4765963"/>
            <a:ext cx="6594189" cy="1625210"/>
          </a:xfrm>
        </p:spPr>
        <p:txBody>
          <a:bodyPr>
            <a:normAutofit/>
          </a:bodyPr>
          <a:lstStyle/>
          <a:p>
            <a:r>
              <a:rPr lang="cs-CZ">
                <a:solidFill>
                  <a:srgbClr val="FFFFFF"/>
                </a:solidFill>
                <a:latin typeface="Times New Roman" panose="02020603050405020304" pitchFamily="18" charset="0"/>
                <a:cs typeface="Times New Roman" panose="02020603050405020304" pitchFamily="18" charset="0"/>
              </a:rPr>
              <a:t>Stvoření a pád</a:t>
            </a:r>
          </a:p>
        </p:txBody>
      </p:sp>
      <p:sp>
        <p:nvSpPr>
          <p:cNvPr id="14" name="Rectangle 1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Zástupný obsah 2">
            <a:extLst>
              <a:ext uri="{FF2B5EF4-FFF2-40B4-BE49-F238E27FC236}">
                <a16:creationId xmlns:a16="http://schemas.microsoft.com/office/drawing/2014/main" id="{B55A3E3B-8C50-014F-9B2F-D58AA42D05D4}"/>
              </a:ext>
            </a:extLst>
          </p:cNvPr>
          <p:cNvSpPr>
            <a:spLocks noGrp="1"/>
          </p:cNvSpPr>
          <p:nvPr>
            <p:ph idx="1"/>
          </p:nvPr>
        </p:nvSpPr>
        <p:spPr>
          <a:xfrm>
            <a:off x="7700251" y="320624"/>
            <a:ext cx="3753807" cy="6214533"/>
          </a:xfrm>
        </p:spPr>
        <p:txBody>
          <a:bodyPr anchor="ctr">
            <a:normAutofit/>
          </a:bodyPr>
          <a:lstStyle/>
          <a:p>
            <a:pPr marL="0" indent="0">
              <a:buNone/>
            </a:pPr>
            <a:r>
              <a:rPr lang="cs-CZ" sz="1800" dirty="0">
                <a:solidFill>
                  <a:srgbClr val="FFFFFF"/>
                </a:solidFill>
                <a:latin typeface="Times New Roman" panose="02020603050405020304" pitchFamily="18" charset="0"/>
                <a:cs typeface="Times New Roman" panose="02020603050405020304" pitchFamily="18" charset="0"/>
              </a:rPr>
              <a:t>Stvoření pro </a:t>
            </a:r>
            <a:r>
              <a:rPr lang="cs-CZ" sz="1800" dirty="0" err="1">
                <a:solidFill>
                  <a:srgbClr val="FFFFFF"/>
                </a:solidFill>
                <a:latin typeface="Times New Roman" panose="02020603050405020304" pitchFamily="18" charset="0"/>
                <a:cs typeface="Times New Roman" panose="02020603050405020304" pitchFamily="18" charset="0"/>
              </a:rPr>
              <a:t>Ciorana</a:t>
            </a:r>
            <a:r>
              <a:rPr lang="cs-CZ" sz="1800" dirty="0">
                <a:solidFill>
                  <a:srgbClr val="FFFFFF"/>
                </a:solidFill>
                <a:latin typeface="Times New Roman" panose="02020603050405020304" pitchFamily="18" charset="0"/>
                <a:cs typeface="Times New Roman" panose="02020603050405020304" pitchFamily="18" charset="0"/>
              </a:rPr>
              <a:t> znázorňuje osudové rozlomení. Je to první distinkce, z níž se rodí neklid, touha, ustává bezejmennost člověka i zvířata získávají jména. </a:t>
            </a:r>
          </a:p>
          <a:p>
            <a:pPr marL="0" indent="0">
              <a:buNone/>
            </a:pPr>
            <a:r>
              <a:rPr lang="cs-CZ" sz="1800" dirty="0">
                <a:solidFill>
                  <a:srgbClr val="FFFFFF"/>
                </a:solidFill>
                <a:latin typeface="Times New Roman" panose="02020603050405020304" pitchFamily="18" charset="0"/>
                <a:cs typeface="Times New Roman" panose="02020603050405020304" pitchFamily="18" charset="0"/>
              </a:rPr>
              <a:t>V této průrvě se rovněž rodí smrt. Veškerá mnohost, která započíná stvořením, je již obrazem smrti.</a:t>
            </a:r>
          </a:p>
          <a:p>
            <a:pPr marL="0" indent="0">
              <a:buNone/>
            </a:pPr>
            <a:r>
              <a:rPr lang="cs-CZ" sz="1800" dirty="0">
                <a:solidFill>
                  <a:srgbClr val="FFFFFF"/>
                </a:solidFill>
                <a:latin typeface="Times New Roman" panose="02020603050405020304" pitchFamily="18" charset="0"/>
                <a:cs typeface="Times New Roman" panose="02020603050405020304" pitchFamily="18" charset="0"/>
              </a:rPr>
              <a:t>Tato průrva prochází námi samými. Je v nás vědomí Boha/věčnosti/rajskosti, ale i časnosti a kontingence. </a:t>
            </a:r>
          </a:p>
          <a:p>
            <a:pPr marL="0" indent="0">
              <a:buNone/>
            </a:pPr>
            <a:r>
              <a:rPr lang="cs-CZ" sz="1800" dirty="0">
                <a:solidFill>
                  <a:srgbClr val="FFFFFF"/>
                </a:solidFill>
                <a:latin typeface="Times New Roman" panose="02020603050405020304" pitchFamily="18" charset="0"/>
                <a:cs typeface="Times New Roman" panose="02020603050405020304" pitchFamily="18" charset="0"/>
              </a:rPr>
              <a:t>V tomto smyslu můžeme říct spolu s Kierkegaardem, že i pro </a:t>
            </a:r>
            <a:r>
              <a:rPr lang="cs-CZ" sz="1800" dirty="0" err="1">
                <a:solidFill>
                  <a:srgbClr val="FFFFFF"/>
                </a:solidFill>
                <a:latin typeface="Times New Roman" panose="02020603050405020304" pitchFamily="18" charset="0"/>
                <a:cs typeface="Times New Roman" panose="02020603050405020304" pitchFamily="18" charset="0"/>
              </a:rPr>
              <a:t>Ciorana</a:t>
            </a:r>
            <a:r>
              <a:rPr lang="cs-CZ" sz="1800" dirty="0">
                <a:solidFill>
                  <a:srgbClr val="FFFFFF"/>
                </a:solidFill>
                <a:latin typeface="Times New Roman" panose="02020603050405020304" pitchFamily="18" charset="0"/>
                <a:cs typeface="Times New Roman" panose="02020603050405020304" pitchFamily="18" charset="0"/>
              </a:rPr>
              <a:t> je člověk vztah k vztahu. </a:t>
            </a:r>
          </a:p>
          <a:p>
            <a:pPr marL="0" indent="0">
              <a:buNone/>
            </a:pPr>
            <a:r>
              <a:rPr lang="cs-CZ" sz="1800" dirty="0">
                <a:solidFill>
                  <a:srgbClr val="FFFFFF"/>
                </a:solidFill>
                <a:latin typeface="Times New Roman" panose="02020603050405020304" pitchFamily="18" charset="0"/>
                <a:cs typeface="Times New Roman" panose="02020603050405020304" pitchFamily="18" charset="0"/>
              </a:rPr>
              <a:t>Není pouhým vztahem časnosti a věčnosti, ale je tím, kdo se k tomuto rozporu vztahuje. </a:t>
            </a:r>
          </a:p>
        </p:txBody>
      </p:sp>
    </p:spTree>
    <p:extLst>
      <p:ext uri="{BB962C8B-B14F-4D97-AF65-F5344CB8AC3E}">
        <p14:creationId xmlns:p14="http://schemas.microsoft.com/office/powerpoint/2010/main" val="4172243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16C597-A238-0C4D-8C2C-542CDAA2B95D}"/>
              </a:ext>
            </a:extLst>
          </p:cNvPr>
          <p:cNvSpPr>
            <a:spLocks noGrp="1"/>
          </p:cNvSpPr>
          <p:nvPr>
            <p:ph type="title"/>
          </p:nvPr>
        </p:nvSpPr>
        <p:spPr/>
        <p:txBody>
          <a:bodyPr/>
          <a:lstStyle/>
          <a:p>
            <a:pPr algn="ctr"/>
            <a:r>
              <a:rPr lang="cs-CZ" dirty="0">
                <a:latin typeface="Times New Roman" panose="02020603050405020304" pitchFamily="18" charset="0"/>
                <a:cs typeface="Times New Roman" panose="02020603050405020304" pitchFamily="18" charset="0"/>
              </a:rPr>
              <a:t>Nesmrtelnost netáhne</a:t>
            </a:r>
          </a:p>
        </p:txBody>
      </p:sp>
      <p:sp>
        <p:nvSpPr>
          <p:cNvPr id="3" name="Zástupný obsah 2">
            <a:extLst>
              <a:ext uri="{FF2B5EF4-FFF2-40B4-BE49-F238E27FC236}">
                <a16:creationId xmlns:a16="http://schemas.microsoft.com/office/drawing/2014/main" id="{091EEAE9-ACAF-8242-9252-FF9FCB414669}"/>
              </a:ext>
            </a:extLst>
          </p:cNvPr>
          <p:cNvSpPr>
            <a:spLocks noGrp="1"/>
          </p:cNvSpPr>
          <p:nvPr>
            <p:ph idx="1"/>
          </p:nvPr>
        </p:nvSpPr>
        <p:spPr/>
        <p:txBody>
          <a:bodyPr>
            <a:normAutofit fontScale="92500" lnSpcReduction="10000"/>
          </a:bodyPr>
          <a:lstStyle/>
          <a:p>
            <a:pPr marL="0" indent="0" algn="just">
              <a:buNone/>
            </a:pPr>
            <a:r>
              <a:rPr lang="cs-CZ" dirty="0">
                <a:latin typeface="Times New Roman" panose="02020603050405020304" pitchFamily="18" charset="0"/>
                <a:cs typeface="Times New Roman" panose="02020603050405020304" pitchFamily="18" charset="0"/>
              </a:rPr>
              <a:t>Dokud člověk setrvává v rajské zahradě, je člověk ještě nesmrtelný. Když jej Bůh upozorní na strom nesmrtelnosti a strom poznání, je pro </a:t>
            </a:r>
            <a:r>
              <a:rPr lang="cs-CZ" dirty="0" err="1">
                <a:latin typeface="Times New Roman" panose="02020603050405020304" pitchFamily="18" charset="0"/>
                <a:cs typeface="Times New Roman" panose="02020603050405020304" pitchFamily="18" charset="0"/>
              </a:rPr>
              <a:t>Ciorana</a:t>
            </a:r>
            <a:r>
              <a:rPr lang="cs-CZ" dirty="0">
                <a:latin typeface="Times New Roman" panose="02020603050405020304" pitchFamily="18" charset="0"/>
                <a:cs typeface="Times New Roman" panose="02020603050405020304" pitchFamily="18" charset="0"/>
              </a:rPr>
              <a:t> příznačné, že strom nesmrtelnosti jej nezajímá.</a:t>
            </a:r>
          </a:p>
          <a:p>
            <a:pPr marL="0" indent="0" algn="just">
              <a:buNone/>
            </a:pPr>
            <a:r>
              <a:rPr lang="cs-CZ" dirty="0">
                <a:latin typeface="Times New Roman" panose="02020603050405020304" pitchFamily="18" charset="0"/>
                <a:cs typeface="Times New Roman" panose="02020603050405020304" pitchFamily="18" charset="0"/>
              </a:rPr>
              <a:t>Člověk, který nahlédl, že jeho podstata je mimo něho samého, je jak bytost, která je připojena na vnější krevní oběh. Přirozeně v tomto stavu netouží po nesmrtelnosti, ledaže by to tedy bylo tak, že by byl člověk coby člověk nejprve zničen. Ale v tom případě by netoužil po nesmrtelnosti, ale po smrti.</a:t>
            </a:r>
          </a:p>
          <a:p>
            <a:pPr marL="0" indent="0" algn="just">
              <a:buNone/>
            </a:pPr>
            <a:r>
              <a:rPr lang="cs-CZ" dirty="0">
                <a:latin typeface="Times New Roman" panose="02020603050405020304" pitchFamily="18" charset="0"/>
                <a:cs typeface="Times New Roman" panose="02020603050405020304" pitchFamily="18" charset="0"/>
              </a:rPr>
              <a:t>Člověk však utrhne plod ze stromu poznání: to jej láká, poznání je však rovněž spjaté se smrtí a s časem. Spolu s poznáním jej tedy láká smrt: je to totiž změna a člověka láká novost, touha po originalitě. I to je výrazem pádu.</a:t>
            </a:r>
          </a:p>
          <a:p>
            <a:pPr marL="0" indent="0" algn="just">
              <a:buNone/>
            </a:pPr>
            <a:r>
              <a:rPr lang="cs-CZ" dirty="0">
                <a:latin typeface="Times New Roman" panose="02020603050405020304" pitchFamily="18" charset="0"/>
                <a:cs typeface="Times New Roman" panose="02020603050405020304" pitchFamily="18" charset="0"/>
              </a:rPr>
              <a:t>K tomu viz </a:t>
            </a:r>
            <a:r>
              <a:rPr lang="cs-CZ" dirty="0" err="1">
                <a:latin typeface="Times New Roman" panose="02020603050405020304" pitchFamily="18" charset="0"/>
                <a:cs typeface="Times New Roman" panose="02020603050405020304" pitchFamily="18" charset="0"/>
              </a:rPr>
              <a:t>Cioran</a:t>
            </a:r>
            <a:r>
              <a:rPr lang="cs-CZ" dirty="0">
                <a:latin typeface="Times New Roman" panose="02020603050405020304" pitchFamily="18" charset="0"/>
                <a:cs typeface="Times New Roman" panose="02020603050405020304" pitchFamily="18" charset="0"/>
              </a:rPr>
              <a:t>, </a:t>
            </a:r>
            <a:r>
              <a:rPr lang="cs-CZ" i="1" dirty="0">
                <a:latin typeface="Times New Roman" panose="02020603050405020304" pitchFamily="18" charset="0"/>
                <a:cs typeface="Times New Roman" panose="02020603050405020304" pitchFamily="18" charset="0"/>
              </a:rPr>
              <a:t>La </a:t>
            </a:r>
            <a:r>
              <a:rPr lang="cs-CZ" i="1" dirty="0" err="1">
                <a:latin typeface="Times New Roman" panose="02020603050405020304" pitchFamily="18" charset="0"/>
                <a:cs typeface="Times New Roman" panose="02020603050405020304" pitchFamily="18" charset="0"/>
              </a:rPr>
              <a:t>chute</a:t>
            </a:r>
            <a:r>
              <a:rPr lang="cs-CZ" i="1"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dans</a:t>
            </a:r>
            <a:r>
              <a:rPr lang="cs-CZ" i="1"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le</a:t>
            </a:r>
            <a:r>
              <a:rPr lang="cs-CZ" i="1"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temps</a:t>
            </a:r>
            <a:r>
              <a:rPr lang="cs-CZ" dirty="0">
                <a:latin typeface="Times New Roman" panose="02020603050405020304" pitchFamily="18" charset="0"/>
                <a:cs typeface="Times New Roman" panose="02020603050405020304" pitchFamily="18" charset="0"/>
              </a:rPr>
              <a:t>, str. 1071–1083.</a:t>
            </a:r>
          </a:p>
        </p:txBody>
      </p:sp>
    </p:spTree>
    <p:extLst>
      <p:ext uri="{BB962C8B-B14F-4D97-AF65-F5344CB8AC3E}">
        <p14:creationId xmlns:p14="http://schemas.microsoft.com/office/powerpoint/2010/main" val="133757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1589</TotalTime>
  <Words>2498</Words>
  <Application>Microsoft Macintosh PowerPoint</Application>
  <PresentationFormat>Širokoúhlá obrazovka</PresentationFormat>
  <Paragraphs>94</Paragraphs>
  <Slides>21</Slides>
  <Notes>0</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21</vt:i4>
      </vt:variant>
    </vt:vector>
  </HeadingPairs>
  <TitlesOfParts>
    <vt:vector size="27" baseType="lpstr">
      <vt:lpstr>Arial</vt:lpstr>
      <vt:lpstr>Calibri</vt:lpstr>
      <vt:lpstr>Calibri Light</vt:lpstr>
      <vt:lpstr>Times</vt:lpstr>
      <vt:lpstr>Times New Roman</vt:lpstr>
      <vt:lpstr>Motiv Office</vt:lpstr>
      <vt:lpstr>Co bude dál?</vt:lpstr>
      <vt:lpstr>Emil Cioran špiónem světců</vt:lpstr>
      <vt:lpstr>Prezentace aplikace PowerPoint</vt:lpstr>
      <vt:lpstr>Světci jako ztroskotalí politici</vt:lpstr>
      <vt:lpstr>Kdo byl Cioran?</vt:lpstr>
      <vt:lpstr>Filosofické zázemí</vt:lpstr>
      <vt:lpstr>Nesebevražda Eugena Ionesca… a jedné dobré známé…</vt:lpstr>
      <vt:lpstr>Stvoření a pád</vt:lpstr>
      <vt:lpstr>Nesmrtelnost netáhne</vt:lpstr>
      <vt:lpstr>Pád a negativita</vt:lpstr>
      <vt:lpstr>„Jen lidský duch vytváří absenci.“</vt:lpstr>
      <vt:lpstr>Psaní… a marná snaha západu o meditaci</vt:lpstr>
      <vt:lpstr>Pseudonym</vt:lpstr>
      <vt:lpstr>Prezentace aplikace PowerPoint</vt:lpstr>
      <vt:lpstr>Domyslet psaní  = domyslet to, že si je člověk napřed</vt:lpstr>
      <vt:lpstr>Po psaní… myšlení</vt:lpstr>
      <vt:lpstr>Tvorba a sebezničení</vt:lpstr>
      <vt:lpstr>Prezentace aplikace PowerPoint</vt:lpstr>
      <vt:lpstr>Moc slova </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Emil Cioran</dc:title>
  <dc:creator>Matějčková, Tereza</dc:creator>
  <cp:lastModifiedBy>Matějčková, Tereza</cp:lastModifiedBy>
  <cp:revision>41</cp:revision>
  <dcterms:created xsi:type="dcterms:W3CDTF">2021-04-04T13:51:22Z</dcterms:created>
  <dcterms:modified xsi:type="dcterms:W3CDTF">2021-04-06T09:59:59Z</dcterms:modified>
</cp:coreProperties>
</file>