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6" r:id="rId21"/>
    <p:sldId id="283" r:id="rId22"/>
    <p:sldId id="284" r:id="rId23"/>
    <p:sldId id="276" r:id="rId24"/>
    <p:sldId id="277" r:id="rId25"/>
    <p:sldId id="278" r:id="rId26"/>
    <p:sldId id="280" r:id="rId27"/>
    <p:sldId id="290" r:id="rId28"/>
    <p:sldId id="291" r:id="rId29"/>
    <p:sldId id="281" r:id="rId30"/>
    <p:sldId id="282" r:id="rId31"/>
    <p:sldId id="285" r:id="rId32"/>
    <p:sldId id="286" r:id="rId33"/>
    <p:sldId id="287" r:id="rId34"/>
    <p:sldId id="279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EF2E4-C2C0-40FC-B2C8-AF3D465F2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703823"/>
            <a:ext cx="9068586" cy="2590800"/>
          </a:xfrm>
        </p:spPr>
        <p:txBody>
          <a:bodyPr/>
          <a:lstStyle/>
          <a:p>
            <a:r>
              <a:rPr lang="ru-RU" sz="5400" dirty="0"/>
              <a:t>ГЛАГОЛ</a:t>
            </a:r>
            <a:br>
              <a:rPr lang="cs-CZ" sz="5400" dirty="0"/>
            </a:br>
            <a:r>
              <a:rPr lang="ru-RU" sz="4400" dirty="0"/>
              <a:t>КАТЕГОРИИ ВИДА И СГД </a:t>
            </a:r>
            <a:br>
              <a:rPr lang="cs-CZ" sz="5400" dirty="0"/>
            </a:b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49494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2CB4433-F210-4750-B02F-075802EC5E4E}"/>
              </a:ext>
            </a:extLst>
          </p:cNvPr>
          <p:cNvSpPr txBox="1"/>
          <p:nvPr/>
        </p:nvSpPr>
        <p:spPr>
          <a:xfrm>
            <a:off x="1617216" y="1259076"/>
            <a:ext cx="8957568" cy="366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Существование сходных формообразующих средств не означает их параллельного использования обоими языками - для каждого из приведенных способов образования видовых пар можно привести примеры межъязыковой асимметрии.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Глагол, имеющий форму только НСВ или только форму СВ в одном языке, может иметь эквивалент в виде видовой пары в другом языке (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chtít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хотеть - захотеть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двувидовой глагол может соответствовать видовой паре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организовать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organizovat - zorganizovat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3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020B495-C443-4A6B-BEE1-AC2AED78AFB0}"/>
              </a:ext>
            </a:extLst>
          </p:cNvPr>
          <p:cNvSpPr txBox="1"/>
          <p:nvPr/>
        </p:nvSpPr>
        <p:spPr>
          <a:xfrm>
            <a:off x="1242874" y="1018180"/>
            <a:ext cx="100495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Глаголы, не имеющие парных форм, называют одновидовыми. </a:t>
            </a:r>
          </a:p>
          <a:p>
            <a:pPr algn="just"/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Они не образуют видовую пару, имеют только форму СВ (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perfektiva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tantum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или только форму НСВ (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imperfektiva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tantum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РЯ характерны непарные глаголы СВ с приставкой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по-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полежать, посидеть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с приставками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по-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за-,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указывающими на начало действия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зашагать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i="1" dirty="0">
                <a:latin typeface="Times New Roman"/>
                <a:ea typeface="Times New Roman"/>
              </a:rPr>
              <a:t>nasmát se, vybouřit se, zaplavat si</a:t>
            </a:r>
            <a:endParaRPr lang="ru-RU" sz="2000" i="1" dirty="0">
              <a:latin typeface="Times New Roman"/>
              <a:ea typeface="Times New Roman"/>
            </a:endParaRPr>
          </a:p>
          <a:p>
            <a:pPr algn="just"/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Среди непарных глаголов НСВ можно выделить: бесприставочные с суффиксом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ыва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-ива,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указывающие на многократность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говаривал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далее приставочные с суффиксами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ыва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-ива, -а, -е, -и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заискивать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и глаголы с приставкой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по-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суффиксом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ыва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-ива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покашливать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i="1" dirty="0">
                <a:effectLst/>
                <a:latin typeface="Times New Roman"/>
                <a:ea typeface="Times New Roman"/>
              </a:rPr>
              <a:t>chybět, muset, chvátat, potýkat se</a:t>
            </a:r>
          </a:p>
        </p:txBody>
      </p:sp>
    </p:spTree>
    <p:extLst>
      <p:ext uri="{BB962C8B-B14F-4D97-AF65-F5344CB8AC3E}">
        <p14:creationId xmlns:p14="http://schemas.microsoft.com/office/powerpoint/2010/main" val="246204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0BC3FA-554C-4734-8213-F5D8B4AE614B}"/>
              </a:ext>
            </a:extLst>
          </p:cNvPr>
          <p:cNvSpPr txBox="1"/>
          <p:nvPr/>
        </p:nvSpPr>
        <p:spPr>
          <a:xfrm>
            <a:off x="1713390" y="1501117"/>
            <a:ext cx="94635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Недоумевает даже сам похититель.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Здание школы до сих пор стоит на углу улицы Знаменки.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Погибшие люди будут как подобает похоронены.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Полежал так с минуту с закрытыми глазами и вдруг засмеялся и сел.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Подзаработал немного, а под конец ― обогатился даже.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Sestoupil jsem tedy k bazénu, převlékl se 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zaplaval 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Vydováděl se jako Lucifer v pohádce Čert ví proč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zubní pastě chybí uzávěr.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Musí kontaktovat veterinárního lékaře a zajistit očkování.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Náhle kamarád zahlédne v řece krokodýla. </a:t>
            </a:r>
          </a:p>
        </p:txBody>
      </p:sp>
    </p:spTree>
    <p:extLst>
      <p:ext uri="{BB962C8B-B14F-4D97-AF65-F5344CB8AC3E}">
        <p14:creationId xmlns:p14="http://schemas.microsoft.com/office/powerpoint/2010/main" val="288153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5FB4D13-7D09-4133-9B3D-EEF64EC494A1}"/>
              </a:ext>
            </a:extLst>
          </p:cNvPr>
          <p:cNvSpPr txBox="1"/>
          <p:nvPr/>
        </p:nvSpPr>
        <p:spPr>
          <a:xfrm>
            <a:off x="463118" y="305068"/>
            <a:ext cx="1126576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Глаголы, совмещающие грамматическое значение обоих видов, называют двувидовыми. </a:t>
            </a:r>
          </a:p>
          <a:p>
            <a:pPr algn="just"/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зависимости от контекста они принимают значение СВ или НСВ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Аристократы нечасто женились на крестьянках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х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не виделись с тех пор, как он женился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 глаголы более типичны для РЯ (т.к. ЧЯ более активно включает их в свою видовую систему).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РЯ среди двувидовых часто встречаются глаголы-заимствования с суффиксами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-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ирова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атаковать, организовать, телеграфировать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но имеются и другие, незаимствованные глаголы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обещать, велеть, женить, казнить, ранить Х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jmenovat, obětovat, věnovat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глаголы с суффиксами –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ова</a:t>
            </a:r>
            <a:r>
              <a:rPr lang="cs-CZ" sz="2000" dirty="0">
                <a:solidFill>
                  <a:prstClr val="black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-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ирова</a:t>
            </a:r>
            <a:r>
              <a:rPr lang="cs-CZ" sz="2000" dirty="0">
                <a:solidFill>
                  <a:prstClr val="black"/>
                </a:solidFill>
                <a:latin typeface="Times New Roman"/>
                <a:ea typeface="Times New Roman"/>
              </a:rPr>
              <a:t>-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атаковать, организовать, телеграфировать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cs-CZ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глаголы с суффиксами</a:t>
            </a:r>
            <a:r>
              <a:rPr lang="cs-CZ" sz="2000" dirty="0">
                <a:solidFill>
                  <a:prstClr val="black"/>
                </a:solidFill>
                <a:latin typeface="Times New Roman"/>
                <a:ea typeface="Times New Roman"/>
              </a:rPr>
              <a:t> –ova-, -</a:t>
            </a:r>
            <a:r>
              <a:rPr lang="cs-CZ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izova</a:t>
            </a:r>
            <a:r>
              <a:rPr lang="cs-CZ" sz="2000" dirty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cs-CZ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publikovat, komentovat, garantovat, konstatovat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cs-CZ" sz="2000" i="1" dirty="0"/>
              <a:t>organizovat</a:t>
            </a:r>
            <a:endParaRPr lang="ru-RU" sz="2000" i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2000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 многих чешских глаголов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zorganizovat, vydezinfikovat, zkonstruovat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появляются видовые пары, но это не значит, что двувидовой глагол перестает существовать!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excerpovat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nedok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→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vyexcerpovat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implementovat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nedok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→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vimplementovat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realizovat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nedok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→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zrealizovat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9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FEE09A9-88CC-409B-A9E8-DFC793B2D4FC}"/>
              </a:ext>
            </a:extLst>
          </p:cNvPr>
          <p:cNvSpPr txBox="1"/>
          <p:nvPr/>
        </p:nvSpPr>
        <p:spPr>
          <a:xfrm>
            <a:off x="2176509" y="1228397"/>
            <a:ext cx="78389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Студенты регулярно организуют кружки.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Они завтра организуют экскурсию в музей.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 поступает, как велит совесть.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Cделаем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если велит и заставит.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Эту комиссию долго реформировали.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 полностью реформировали эту комиссию.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Hasiči každý rok evakuují děti z letních táborů kvůli rozvodněným řekám.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Kniha je výborem z esejů, které autor publikoval v letech 1986-1991.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Předseda dnes informoval vládu o výsledku jednání.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Lidé obětují zdraví, aby vydělali peníze, potom obětují peníze, aby znovu získali zdraví.</a:t>
            </a:r>
          </a:p>
        </p:txBody>
      </p:sp>
    </p:spTree>
    <p:extLst>
      <p:ext uri="{BB962C8B-B14F-4D97-AF65-F5344CB8AC3E}">
        <p14:creationId xmlns:p14="http://schemas.microsoft.com/office/powerpoint/2010/main" val="29994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0DE49-2E34-405C-AD57-9F5F4CAE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33" y="1350555"/>
            <a:ext cx="8030355" cy="415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0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8E2F053-D731-4ADD-B1BE-5083C203C4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22" y="386930"/>
            <a:ext cx="6838321" cy="329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D287C2-FC11-48E3-8572-3B68B8655C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22" y="3684233"/>
            <a:ext cx="6838320" cy="2325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23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C2A6F5-B5DF-46AA-A33F-248D166B58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7" y="948662"/>
            <a:ext cx="8251350" cy="496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24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D95036-D33C-49BC-A096-1E25B44708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1" y="1571349"/>
            <a:ext cx="8097430" cy="3994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26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D811462-A735-4CED-98EC-A22D4E52FA4A}"/>
              </a:ext>
            </a:extLst>
          </p:cNvPr>
          <p:cNvSpPr txBox="1"/>
          <p:nvPr/>
        </p:nvSpPr>
        <p:spPr>
          <a:xfrm>
            <a:off x="1589103" y="736847"/>
            <a:ext cx="8753383" cy="5143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области категории вида грамматические системы обоих языков различаются не столько инвентарем грамматических форм, сколько особенностями функционирования и сферой их употребления.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Говоря обобщенно в ЧЯ шире распространено использование форм СВ, т.к. СВ в ЧЯ, в отличие от РЯ указывает на продолжительность каждого акта повторяющегося действия, актуализирует его как процесс.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Později pociťuje každý člověk snížení tonusu. Jinými slovy mnohem rychleji se </a:t>
            </a:r>
            <a:r>
              <a:rPr lang="cs-CZ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unaví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Čas od času noviny </a:t>
            </a:r>
            <a:r>
              <a:rPr lang="cs-CZ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přinesou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zprávu, že....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Každé jaro </a:t>
            </a:r>
            <a:r>
              <a:rPr lang="cs-CZ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vylije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řeka svoje proudy na....</a:t>
            </a:r>
            <a:endParaRPr lang="ru-RU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таких случаях ЧЯ часто допускает использование обоих видов, в то время как РЯ ограничивает употребление только на НСВ.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4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AFE565D-0784-460D-8870-CFBC9156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Категория вида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775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BA86740-1A50-4729-8B6B-3BCFA28DA6CC}"/>
              </a:ext>
            </a:extLst>
          </p:cNvPr>
          <p:cNvSpPr txBox="1"/>
          <p:nvPr/>
        </p:nvSpPr>
        <p:spPr>
          <a:xfrm>
            <a:off x="656948" y="669660"/>
            <a:ext cx="10741980" cy="521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Употребление СВ в ЧЯ в случае повторяющегося действия, обычно не встречающееся в РЯ: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повторяются завершенные, целостные действия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Země oběhne slunce za rok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Земля делает оборот вокруг солнца в течение года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повторяются целостные действия, достигшие определенного результата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Ráno tady vždycky uklidím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Утром я здесь всегда убираю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повторяются неожиданные, мгновенные действия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Lidé mluví, jdou, najednou padnou… a konec.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Люди идут, говорят и вдруг падают… и конец.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повторяются непредвиденные или нежелательные действия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Peníze často zmizí a bratr pokaždé zůstane pod mostem.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Деньги часто исчезают, и брат каждый раз остается под мостом.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употребление СВ в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атемпоральном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значении, в ЧЯ возможен как НСВ, так и СВ, в РЯ – только НСВ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Dvě paralelní přímky se protnou v nekonečnu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Две параллельные прямые пересекаются в бесконечности.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787ADC5-ABAD-489E-A4B6-D05ACC6C6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85826"/>
              </p:ext>
            </p:extLst>
          </p:nvPr>
        </p:nvGraphicFramePr>
        <p:xfrm>
          <a:off x="1038688" y="1808920"/>
          <a:ext cx="10334707" cy="3240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66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7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6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Nadání k hudbě se často </a:t>
                      </a: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projeví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už v útlém mládí.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Když se setkáme, vždycky </a:t>
                      </a: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 zeptá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Země </a:t>
                      </a: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oběhne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kolem Slunce za rok.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Vždycky tady </a:t>
                      </a: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uklidím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před polednem.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Silně orámovanou část </a:t>
                      </a: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vyplní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student.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Nikdy se jí </a:t>
                      </a: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nepodíval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přímo do očí.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Ty mě </a:t>
                      </a: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nenecháš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domluvit.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Odložte si</a:t>
                      </a:r>
                      <a:r>
                        <a:rPr lang="cs-CZ" sz="2000" noProof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6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29F57DE-BBD2-4F23-9D7C-D752186D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50153"/>
              </p:ext>
            </p:extLst>
          </p:nvPr>
        </p:nvGraphicFramePr>
        <p:xfrm>
          <a:off x="1003178" y="1587374"/>
          <a:ext cx="10440138" cy="35485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1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Nadání k hudbě se často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projeví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už v útlém mládí.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Способность к музыке часто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проявляется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уже в раннем детстве.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Když se setkáme, vždycky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 zeptá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Когда мы встретимся/встречаемся он всегда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спрашивает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…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Země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oběhne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kolem Slunce za rok.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Земля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делает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полный оборот вокруг Солнца за год.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Vždycky tady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uklidím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před polednem.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убираю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здесь всегда к 12 часам дня.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Silně orámovanou část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vyplní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student.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Выделенную часть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заполняет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студент.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Nikdy se jí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nepodíval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přímo do očí.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Он никогда не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смотрел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ей прямо в глаза.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Ty mě 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nenecháš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domluvit.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Ты мне не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даешь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договорить.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Odložte si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Раздевайтесь.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512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535152B-44DC-44A0-80DC-695440B259E6}"/>
              </a:ext>
            </a:extLst>
          </p:cNvPr>
          <p:cNvSpPr txBox="1"/>
          <p:nvPr/>
        </p:nvSpPr>
        <p:spPr>
          <a:xfrm>
            <a:off x="1518081" y="1112292"/>
            <a:ext cx="93215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Своеобразную группу образуют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глаголы движения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Пары глаголов движения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идти - ходить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являются видовыми!</a:t>
            </a:r>
          </a:p>
          <a:p>
            <a:pPr algn="just"/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 глаголы обладают двумя формами НСВ и делятся на однонаправленные, однократные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бежать, ехать, идти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разнонаправленные, многократные (бегать, возить, ездить).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точки зрения грамматической семантики речь идет о противопоставлении по характеру действия: его детерминированности / недетерминированности.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Оба типа глаголов образуют видовые пары с помощью описанных выше механизмов, свойственных и прочим глаголам.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62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06D861-8874-40B6-BD20-7953524FB003}"/>
              </a:ext>
            </a:extLst>
          </p:cNvPr>
          <p:cNvSpPr txBox="1"/>
          <p:nvPr/>
        </p:nvSpPr>
        <p:spPr>
          <a:xfrm>
            <a:off x="378780" y="328311"/>
            <a:ext cx="11434439" cy="620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Некоторые различия при употреблении глаголов движения в ЧЯ и РЯ: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обозначения движения средств общественного транспорта в РЯ часто используется глаголы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идти / ходить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Туда ходит трамвай? =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 tam tramvaj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?; Пароход идет по реке. =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Parník pluje po řece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Однократный путь туда и обратно с пребыванием в пункте назначения обозначается в РЯ многократным глаголом и соответствует в ЧЯ глаголу быть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Вчера мы ходили в кино =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Včera jsme byli v kině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.; Летом брат летал в Москву. =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létě byl bratr v Moskvě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Недавно мы ездили в Одессу. =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Nedávno jsme byli v Oděse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РЯ часто используются глаголы движения с приставкой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по-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которые могут иметь приставочные или бесприставочные соответствия в ЧЯ (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Отец пошел вперед. =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Otec šel napřed.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 Я хочу поехать на трамвае. =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Chci jet tramvají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Дистрибуция глаголов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плыть – плавать</a:t>
            </a: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РЯ не отражает, в отличие от ЧЯ, характер субъекта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морю плывет корабль. =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moři pluje loď.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Люди плыли по направлению к берегу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=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Lidé plavali ke břehu.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7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E92CE28-1F0C-41F0-8C8E-BB76BC229681}"/>
              </a:ext>
            </a:extLst>
          </p:cNvPr>
          <p:cNvSpPr txBox="1"/>
          <p:nvPr/>
        </p:nvSpPr>
        <p:spPr>
          <a:xfrm>
            <a:off x="3517775" y="474347"/>
            <a:ext cx="4232430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Спряжение глаголов движения</a:t>
            </a:r>
            <a:endParaRPr lang="cs-CZ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ADE819C-4F4D-42C9-A4B0-777B97D34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23030"/>
              </p:ext>
            </p:extLst>
          </p:nvPr>
        </p:nvGraphicFramePr>
        <p:xfrm>
          <a:off x="390617" y="1114713"/>
          <a:ext cx="11407806" cy="5028696"/>
        </p:xfrm>
        <a:graphic>
          <a:graphicData uri="http://schemas.openxmlformats.org/drawingml/2006/table">
            <a:tbl>
              <a:tblPr firstRow="1" firstCol="1" bandRow="1"/>
              <a:tblGrid>
                <a:gridCol w="5703903">
                  <a:extLst>
                    <a:ext uri="{9D8B030D-6E8A-4147-A177-3AD203B41FA5}">
                      <a16:colId xmlns:a16="http://schemas.microsoft.com/office/drawing/2014/main" val="4133333252"/>
                    </a:ext>
                  </a:extLst>
                </a:gridCol>
                <a:gridCol w="5703903">
                  <a:extLst>
                    <a:ext uri="{9D8B030D-6E8A-4147-A177-3AD203B41FA5}">
                      <a16:colId xmlns:a16="http://schemas.microsoft.com/office/drawing/2014/main" val="1232876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Однонаправленные, однократные глаголы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Разнонаправленные, многократные глаголы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457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идти: иду, идешь, идет, идем, идете, идут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ходить: хожу, ходишь, ходит, ходим, ходите, ходят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59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бежать: бегу, бежишь, бежит, бежим, бежите, бегут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бегать: бегаю, бегаешь, бегает, бегаем, бегаете, бегают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59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ехать: еду, едешь, едет, едем, едете, едут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ездить: езжу, ездишь, ездит, ездим, ездите, ездят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845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лететь: лечу, летишь, летит, летим, летите, летят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летать: летаю, летаешь, летает, летаем, летаете, летают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46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вести: веду, ведешь, ведет, ведем, ведете, ведут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водить: вожу, водишь, водит, водим, водите, водят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492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везти: везу, везешь, везет, везем, везете, везут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возить: вожу, возишь, возит, возим, возите, возят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004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плыть: плыву, плывешь, плывет, плывем, плывете, плывут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плавать: плаваю, плаваешь, плавает, плаваем, плаваете, плавают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147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E958874-4D21-4501-BA0E-3DD3E078D32C}"/>
              </a:ext>
            </a:extLst>
          </p:cNvPr>
          <p:cNvSpPr txBox="1"/>
          <p:nvPr/>
        </p:nvSpPr>
        <p:spPr>
          <a:xfrm>
            <a:off x="905522" y="844717"/>
            <a:ext cx="10635448" cy="488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Jede tam tramvaj? Parník pluje po řece. Autobus tam nejede.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Včera jsme byli v kině. V létě byl bratr v Moskvě. Nedávno jsme byli v Oděse. Před týdnem jsme byli v divadle.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 středu se byli podívat na výstavu. Byli jsme se koupat. Minulý týden byl otec lovit ryby. Babička se byla léčit na Krymu.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Chci jet tramvají. Chtěli bychom jet domu. Chtěl 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běžet za nimi</a:t>
            </a:r>
            <a:r>
              <a:rPr lang="cs-CZ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Musel jít 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pěšky</a:t>
            </a:r>
            <a:r>
              <a:rPr lang="cs-CZ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Chtěl bych jít do divadla.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Я встретил его, когда он шел в университет. Отец пошел вперед. Из Праги в Москву мы полетели на самолете. Он поехал с женой за границу. Потом он поднялся и пошел к реке.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морю плывет корабль. По реке плавало много лодок. Ребята плыли по направлению к берегу. Дельфины плыли к кораблю.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2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3AC336-1908-4013-BB3E-1517977351B9}"/>
              </a:ext>
            </a:extLst>
          </p:cNvPr>
          <p:cNvSpPr txBox="1"/>
          <p:nvPr/>
        </p:nvSpPr>
        <p:spPr>
          <a:xfrm>
            <a:off x="665824" y="458956"/>
            <a:ext cx="1061769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Поездка на дачу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прошлые выходные мы с подругой решили … за город к моему другу на дачу, которую он купил в прошлом году. Мы решили … туда на машине. Дача друга находится далеко, поэтому мы … из дома очень рано, около шести часов утра. К счастью, на дороге ещё было очень мало машин, поэтому мы быстро … из города. Я … машину, а подруга … рядом со мной. Она тоже умеет … машину, но она получила права совсем недавно, и пока боится быстро … на машине. Мы … около часа и решили отдохнуть. Недалеко от дороги мы увидели маленькое кафе, остановили машину и … туда позавтракать. После завтрака мы … дальше. Когда мы … до дома друга, было уже 10 часов утра. Мы … к дому, и мой друг … нам навстречу. Он открыл гараж, я … в него и поставил машину. Потом мы … в дом, поздоровались с женой друга и … все вместе в сад, чтобы попить чаю. Жена друга предложила … в лес. Лес находится не очень далеко от дачи, до него нужно … около двух километров. Мы решили … пешком. К лесу … узкая дорога. Мы … по дороге. Дорога … между полями пшеницы. Была прекрасная солнечная погода. Мы … мимо широких полей и … к небольшому, но очень чистому красивому озеру. Мой друг сказал, что в этом озере … рыбы. Потом мы … к старым высоким деревьям, возле которых начинается узкая тропинка, которая … в лес.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565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CC0951D-33BB-4009-B040-AC91DDD5C974}"/>
              </a:ext>
            </a:extLst>
          </p:cNvPr>
          <p:cNvSpPr txBox="1"/>
          <p:nvPr/>
        </p:nvSpPr>
        <p:spPr>
          <a:xfrm>
            <a:off x="1071238" y="876021"/>
            <a:ext cx="1004952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Когда мы … в лес, стало темнее, так как деревья росли очень густо. Мы … по лесу и собирали грибы. Я увидел большой белый гриб, … к нему и заметил рядом несколько маленьких грибов. Мы набрали много грибов и … их домой. Когда мы … домой, мы сели пообедать. После обеда мы … на озеро купаться. Там мы …, загорали, играли в волейбол. Часов в 7 вечера мы … с озера домой. Из дома мы … в сад большой стол, так как решили поужинать на свежем воздухе. После ужина моя подруга помогла жене друга … в дом грязную посуду и помыть её. На следующий день мы с другом встали рано утром и … на речку ловить рыбу. На лодке мы … на другую сторону реки и сели на берегу. Рыба начала … к нашим удочкам. После рыбалки мы … в небольшой лесок, чтобы набрать земляники к завтраку. Потом мы … обратно на нашу сторону реки, взяли рыбу, землянику и … завтракать. После завтрака мы с подругой стали собираться домой. Друг с женой … из дома, чтобы проводить нас. Я … машину из гаража, и мы … . Мы … от друга после 12-ти часов дня. Как только мы … от деревни, … сильный дождь. Правда, через несколько минут он уже прошёл, но на дороге были большие лужи. Я … их, чтобы не застрять в грязи. После того, как мы … километров 50, мы … в кафе покушать, а потом … дальше. Домой мы … в 6 часов вечера.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287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A5855-6507-4627-811C-92568BAD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Категория способов глагольного действия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99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D5DA30-3666-4287-9865-65A96D171955}"/>
              </a:ext>
            </a:extLst>
          </p:cNvPr>
          <p:cNvSpPr txBox="1"/>
          <p:nvPr/>
        </p:nvSpPr>
        <p:spPr>
          <a:xfrm>
            <a:off x="1581705" y="1254333"/>
            <a:ext cx="90285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вида характеризует 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протекание действия с точки зрения того, как оно развивается во времени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 зависимости от момента речи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определяется по наличию или отсутствию у глагола значения ограничения действия в его развитии.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вида присуща абсолютно всем глаголам.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вида в славянских языках тесно связана с категорией времени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образование аналитических или синтетических временных форм зависит от принадлежности к одному из видов:</a:t>
            </a:r>
          </a:p>
          <a:p>
            <a:pPr algn="just"/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НСВ: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писать, я пишу, я писал, я буду писать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СВ: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написать, я написал, я напишу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23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502AA43-8E83-40DB-B42E-7DF78BA0BF44}"/>
              </a:ext>
            </a:extLst>
          </p:cNvPr>
          <p:cNvSpPr txBox="1"/>
          <p:nvPr/>
        </p:nvSpPr>
        <p:spPr>
          <a:xfrm>
            <a:off x="1083077" y="883475"/>
            <a:ext cx="9916356" cy="4965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вида тесно связана с категорией способов глагольного действия.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Категория способов глагольного действия отвечает за выражение всевозможных оттенков протекания действия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состояния, выраженного глаголом.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формальным приемам выражения СГД в РЯ относятся: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префиксация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повыдергивать =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vytahat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odstranit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надымить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nakouřit, načoudit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суффиксация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бывал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býval;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видал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vídal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постфиксация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намучаться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vytrpět si své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natrápit se;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отстреляться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dostřílet, ubránit se střelbou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смешанная аффиксация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приговаривать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přitom říkat;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поколачивать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mlátívat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12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05E6B4D-AEFB-4F10-8F94-C715895BC70F}"/>
              </a:ext>
            </a:extLst>
          </p:cNvPr>
          <p:cNvSpPr txBox="1"/>
          <p:nvPr/>
        </p:nvSpPr>
        <p:spPr>
          <a:xfrm>
            <a:off x="1713391" y="1355224"/>
            <a:ext cx="8513685" cy="3896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Соотношение категории СГД и категории вида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 быть разное: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Они могут сосуществовать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взаимодействии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писать – дописать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 отличаются видом и способом действия, глагол при этом образует также чисто видовую пару (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дописать - дописывать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 глаголов со значением определенного СГД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накладывает ограничения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образование чистовидовых пар (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кричать - закричать, прокричать, крикнуть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все пары отличаются видом и способом действия.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A587836-FB5E-436E-BD1E-D4BC147F6DF2}"/>
              </a:ext>
            </a:extLst>
          </p:cNvPr>
          <p:cNvSpPr txBox="1"/>
          <p:nvPr/>
        </p:nvSpPr>
        <p:spPr>
          <a:xfrm>
            <a:off x="1519561" y="1898745"/>
            <a:ext cx="9152878" cy="2908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Некоторые глаголы кратного СГД относятся к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imperfectiva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tantum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повизгивать =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čas od času / každou chvíli zaječet, zapištět, zavřískat;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наигрывать =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hrát, přehrávat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многие глаголы начинательного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разволноваться =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rozčilit se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ограничительного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поплакать =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chvíli plakat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однократного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ахнуть =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vyjeknout, vykřiknout, vzdychnout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дистрибутивного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перестрелять =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postřílet, vystřílet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СГД относятся к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perfectiva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tantum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4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93F9C7A-AAED-4675-86B7-04EC9C7D8585}"/>
              </a:ext>
            </a:extLst>
          </p:cNvPr>
          <p:cNvSpPr txBox="1"/>
          <p:nvPr/>
        </p:nvSpPr>
        <p:spPr>
          <a:xfrm>
            <a:off x="1473693" y="1580226"/>
            <a:ext cx="9028590" cy="3237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Иногда мы можем наблюдать 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симметрию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между языками в выражении СГД: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начинательно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-усилительный СГД	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rozkřičet se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раскричаться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завершительный СГД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dohořet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догореть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кумулятивный СГД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navěšet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навешать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партитивный СГД	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dolít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долить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квантификационные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СГД	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nakrmit, nedokrmit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накормить, недокормить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09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8A544A-7DF0-44AE-88AA-B4F44C75D248}"/>
              </a:ext>
            </a:extLst>
          </p:cNvPr>
          <p:cNvSpPr txBox="1"/>
          <p:nvPr/>
        </p:nvSpPr>
        <p:spPr>
          <a:xfrm>
            <a:off x="485312" y="573976"/>
            <a:ext cx="11221375" cy="541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Различия в этой области кроются, прежде всего в использовании различных приставок и в значении и возможностях применения того же префикса.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области фазисных способов глагольного действия наиболее значительным отличием является значение приставки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за- /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Для РЯ характерен начинательный оттенок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закричать =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začít křičet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а для ЧЯ - оттенок манифестации действия (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zakřičet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прокричать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Некоторые случаи асимметрии в выражении СГД:</a:t>
            </a:r>
            <a:endParaRPr lang="cs-CZ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ингрессивный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СГД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vydat se na cestu, šel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пойти, пошел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ограничительный СГД	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zaběhat si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побегать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финитивный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СГД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dovečeřet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отужинать + поужинать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результативный СГД	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zchátrat 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обветшать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zestárnout 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постареть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zhubnout = 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исхудать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квантификационные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СГД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odpočinout si = </a:t>
            </a:r>
            <a:r>
              <a:rPr lang="cs-CZ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вылежаться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zvyknout si = </a:t>
            </a:r>
            <a:r>
              <a:rPr lang="cs-CZ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притерпеться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кратные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СГД (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udělat hloupost = </a:t>
            </a:r>
            <a:r>
              <a:rPr lang="cs-CZ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сглупить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zahřmít = </a:t>
            </a:r>
            <a:r>
              <a:rPr lang="cs-CZ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прогреметь</a:t>
            </a:r>
            <a:r>
              <a:rPr lang="cs-CZ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zabručet = </a:t>
            </a:r>
            <a:r>
              <a:rPr lang="cs-CZ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буркнуть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3362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E19D04F-2A3F-49B3-B241-C510F8A4CFC3}"/>
              </a:ext>
            </a:extLst>
          </p:cNvPr>
          <p:cNvSpPr txBox="1"/>
          <p:nvPr/>
        </p:nvSpPr>
        <p:spPr>
          <a:xfrm>
            <a:off x="1056443" y="1182797"/>
            <a:ext cx="9845336" cy="427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Он и сам понял, что сглупил, но было уже поздно.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Третий сходил за стаканами, и всем нам было налито.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Оказалось, что он прихрамывает и у него палочка!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Долго вас ждать приходится, – недовольно буркнул он.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Самое поразительное, деды молчат как партизаны, только перемигиваются.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Лора помогала ей и всё приговаривала: ― Осторожней, ему же больно.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Кто-то с той стороны испуганно вскрикнул, но было поздно.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Замучали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собаку: если меня или Серафима нет, некому пса вывести во двор.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Она приоткрыла дверь, и я увидел её взволнованное лицо.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08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022477D-0C92-4D67-A76C-AEA3BCFA0EBE}"/>
              </a:ext>
            </a:extLst>
          </p:cNvPr>
          <p:cNvSpPr txBox="1"/>
          <p:nvPr/>
        </p:nvSpPr>
        <p:spPr>
          <a:xfrm>
            <a:off x="716132" y="626109"/>
            <a:ext cx="10759736" cy="546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Motor zavyl jako předpotopní nestvůra a vyplivl do vzduchu tmavá oblaka výfukových plynů.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 Která z vás je manželka? “ zahřměl hlas velitele hlídky, nebo co to bylo.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Zakašlala jsem abych na sebe upoutala pozornost.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 Támhle jsou, “ zaskřehotal Mutant a ukázal na igelitovou tašku na stole.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Pořezal zápěstí střepy z rozbitého okna a nakonec se zkoušel bodnout dýkou.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 bezesných nocích hledíval profesor z okna.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Jemně poprchávalo a auta neohazovala kolemjdoucí jako ve filmech.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Během noci se proměňoval v mužného kovboje, když vyhrával na housle apalačské melodie.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Vstal a zase zpřevracel věci na stole. Tang postupně zotevíral všechny truhly.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Před polednem vítr prudce zesílí a přimísí se do něj sníh.</a:t>
            </a:r>
            <a:endParaRPr lang="cs-CZ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3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9">
            <a:extLst>
              <a:ext uri="{FF2B5EF4-FFF2-40B4-BE49-F238E27FC236}">
                <a16:creationId xmlns:a16="http://schemas.microsoft.com/office/drawing/2014/main" id="{2FFC3370-162F-490B-A697-A7115ADAEE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148027"/>
              </p:ext>
            </p:extLst>
          </p:nvPr>
        </p:nvGraphicFramePr>
        <p:xfrm>
          <a:off x="621438" y="1764927"/>
          <a:ext cx="10715346" cy="26642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6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61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Глаголы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Инфинитив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Время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2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настоящее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прошедшее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аналитическое будущее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простое будущее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НСВ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psát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писать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píšu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 пишу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psal jsem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 писал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udu psát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 буду писать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2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СВ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napsat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написать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napsal jsem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 написал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napíšu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 напишу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24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0BCF314-5457-4B88-B4AB-64F45CFEAF3E}"/>
              </a:ext>
            </a:extLst>
          </p:cNvPr>
          <p:cNvSpPr txBox="1"/>
          <p:nvPr/>
        </p:nvSpPr>
        <p:spPr>
          <a:xfrm>
            <a:off x="1408590" y="946429"/>
            <a:ext cx="9374820" cy="4965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ЧЯ и РЯ располагают двучленной парадигмой совершенных и несовершенных форм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глагола, противопоставленных по категориальным видовым признакам 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целостности и предельности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Структуру видовых противопоставлений в принципе можно считать сходной.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НCВ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обозначает действие в его течении,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Глаголы ограничены пределом действия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спеть,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zazpívat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совершить действие)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СГД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действия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запел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начал,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попел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некоторое время,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допел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закончил).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Т.е. 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противопоставление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производится 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критериям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завершенности / незавершенности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результативности / </a:t>
            </a:r>
            <a:r>
              <a:rPr lang="ru-RU" sz="20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нерезультативности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2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6529002-0617-42D6-BE86-F687DE676A0D}"/>
              </a:ext>
            </a:extLst>
          </p:cNvPr>
          <p:cNvSpPr txBox="1"/>
          <p:nvPr/>
        </p:nvSpPr>
        <p:spPr>
          <a:xfrm>
            <a:off x="1526957" y="1690062"/>
            <a:ext cx="93037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прошлом месяце он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ездил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отпуск.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Он отлично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съездил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отпуск.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Она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писала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диктант в общей сложности три часа.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Она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написала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диктант за 3 часа.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молодости она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играла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 скрипке</a:t>
            </a:r>
            <a:r>
              <a:rPr lang="ru-RU" sz="20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Она 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сыграла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 скрипке сложнейший этюд.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(завершенность присутствует, но глагол НСВ!)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internetu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platím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kartou. x Česko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zaplatilo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 dvě unesené Češky v Pákistánu výkupné kolem 150 milionů korun.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Frankfurtská firma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vyráběla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jízdní kola a psací stroje. x Firma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vyrobila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první přenosnou televizi na baterie.</a:t>
            </a:r>
          </a:p>
          <a:p>
            <a:pPr marL="285750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Člověk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ničí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životní prostředí. x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Zničila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jsem si život.</a:t>
            </a:r>
          </a:p>
        </p:txBody>
      </p:sp>
    </p:spTree>
    <p:extLst>
      <p:ext uri="{BB962C8B-B14F-4D97-AF65-F5344CB8AC3E}">
        <p14:creationId xmlns:p14="http://schemas.microsoft.com/office/powerpoint/2010/main" val="29108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6CB7D62-0D11-43B3-BA12-262C0ED2F7BB}"/>
              </a:ext>
            </a:extLst>
          </p:cNvPr>
          <p:cNvSpPr txBox="1"/>
          <p:nvPr/>
        </p:nvSpPr>
        <p:spPr>
          <a:xfrm>
            <a:off x="1926455" y="1997839"/>
            <a:ext cx="86468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Видовая пара в узком понимании – это два глагола, тождественные по лексическому значению и различающиеся только по виду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чинить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починить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Большинство глаголов в РЯ способно образовать чисто видовую пару.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Образование видовых пар в ЧЯ и РЯ характеризуются сходными средствами.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5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AEB6B3B-1EA2-4406-87A5-CFE1B024F522}"/>
              </a:ext>
            </a:extLst>
          </p:cNvPr>
          <p:cNvSpPr txBox="1"/>
          <p:nvPr/>
        </p:nvSpPr>
        <p:spPr>
          <a:xfrm>
            <a:off x="1207364" y="1327108"/>
            <a:ext cx="96056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Перфективация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происходит по большей части:</a:t>
            </a:r>
          </a:p>
          <a:p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префиксации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написать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причем приставка может иметь чисто видовое или же семантическое значение,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РЯ также с помощью суффикса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-ну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имеющего значение однократности действия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кивать - кивнуть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в ЧЯ наблюдаем глаголы мгновенного действия с аффиксом </a:t>
            </a:r>
            <a:r>
              <a:rPr lang="cs-CZ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(dokonavá slovesa okamžitá,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напр.: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tleskat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tlesknout; hvízdat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hvízdnout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изменения места ударения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пать - насып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ть, отрез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ть - отр</a:t>
            </a:r>
            <a:r>
              <a:rPr lang="ru-RU" sz="20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0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FE6BF92-77B8-4DB6-A7BA-77CAE26D64F4}"/>
              </a:ext>
            </a:extLst>
          </p:cNvPr>
          <p:cNvSpPr txBox="1"/>
          <p:nvPr/>
        </p:nvSpPr>
        <p:spPr>
          <a:xfrm>
            <a:off x="1482571" y="861925"/>
            <a:ext cx="954349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Имперфективация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осуществляется:</a:t>
            </a:r>
          </a:p>
          <a:p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основном с помощью разнообразных суффиксов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рассказать - рассказывать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ЧЯ, кроме того, возможно в принципе парадигматическое образование многократных глаголов типа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dělat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dělávat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то время как литературный РЯ избегает форм типа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хаживал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(они не являются частью парадигмы соответствующих глаголов).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Далее возможно образование видовых пар при изменении основы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принести - приносить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супплетивизма (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взять - брать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87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115</TotalTime>
  <Words>3379</Words>
  <Application>Microsoft Office PowerPoint</Application>
  <PresentationFormat>Širokoúhlá obrazovka</PresentationFormat>
  <Paragraphs>255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Courier New</vt:lpstr>
      <vt:lpstr>Garamond</vt:lpstr>
      <vt:lpstr>Symbol</vt:lpstr>
      <vt:lpstr>Times New Roman</vt:lpstr>
      <vt:lpstr>Wingdings</vt:lpstr>
      <vt:lpstr>Savon</vt:lpstr>
      <vt:lpstr>ГЛАГОЛ КАТЕГОРИИ ВИДА И СГД  </vt:lpstr>
      <vt:lpstr>Категория вида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Категория способов глагольного действия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 КАТЕГОРИИ ВИДА И НАКЛОНЕНИЯ</dc:title>
  <dc:creator>Veronika Stranz-Nikitina</dc:creator>
  <cp:lastModifiedBy>Veronika Stranz-Nikitina</cp:lastModifiedBy>
  <cp:revision>11</cp:revision>
  <dcterms:created xsi:type="dcterms:W3CDTF">2020-11-02T13:09:36Z</dcterms:created>
  <dcterms:modified xsi:type="dcterms:W3CDTF">2021-01-28T09:17:50Z</dcterms:modified>
</cp:coreProperties>
</file>