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2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2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6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7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4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6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2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3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3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0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438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84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pavučina, objekt, černá, tmavé&#10;&#10;Popis byl vytvořen automaticky">
            <a:extLst>
              <a:ext uri="{FF2B5EF4-FFF2-40B4-BE49-F238E27FC236}">
                <a16:creationId xmlns:a16="http://schemas.microsoft.com/office/drawing/2014/main" id="{FE9EA512-20C9-4B0D-926C-9FAE2169B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189BAE-2BC5-4D5D-A5DC-7EEFCF23A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10" y="2324906"/>
            <a:ext cx="3412067" cy="15886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Globální dějiny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D02C60-C294-4318-8634-495F46F77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10" y="3945249"/>
            <a:ext cx="3412067" cy="738820"/>
          </a:xfrm>
        </p:spPr>
        <p:txBody>
          <a:bodyPr>
            <a:normAutofit/>
          </a:bodyPr>
          <a:lstStyle/>
          <a:p>
            <a:r>
              <a:rPr lang="cs-CZ" dirty="0"/>
              <a:t>Teorie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8EB905-8359-4BDD-8A50-E229EEFA79FB}"/>
              </a:ext>
            </a:extLst>
          </p:cNvPr>
          <p:cNvSpPr/>
          <p:nvPr/>
        </p:nvSpPr>
        <p:spPr>
          <a:xfrm>
            <a:off x="10665225" y="6215858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Janáč 2020</a:t>
            </a:r>
          </a:p>
        </p:txBody>
      </p:sp>
    </p:spTree>
    <p:extLst>
      <p:ext uri="{BB962C8B-B14F-4D97-AF65-F5344CB8AC3E}">
        <p14:creationId xmlns:p14="http://schemas.microsoft.com/office/powerpoint/2010/main" val="1138075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BE3C4-2A5F-48B4-9911-92A17D5F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formy psaní dějin světa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CC719F-C074-4093-BE00-5ED0BCA46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3" y="2250891"/>
            <a:ext cx="1993332" cy="557784"/>
          </a:xfrm>
        </p:spPr>
        <p:txBody>
          <a:bodyPr/>
          <a:lstStyle/>
          <a:p>
            <a:r>
              <a:rPr lang="cs-CZ" dirty="0"/>
              <a:t>Komparativní dějiny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5B6132-8296-4199-AFFD-7D75CB22C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4525" y="3078451"/>
            <a:ext cx="2015230" cy="29350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Toky a výměny (přes hranice)</a:t>
            </a:r>
          </a:p>
          <a:p>
            <a:r>
              <a:rPr lang="cs-CZ" dirty="0"/>
              <a:t>Globalizace (vs národní stát)</a:t>
            </a:r>
          </a:p>
          <a:p>
            <a:r>
              <a:rPr lang="cs-CZ" dirty="0"/>
              <a:t>Vs metodologický nacionalismus (</a:t>
            </a:r>
            <a:r>
              <a:rPr lang="cs-CZ" dirty="0" err="1"/>
              <a:t>Bender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“nation cannot be its own historical</a:t>
            </a:r>
            <a:r>
              <a:rPr lang="cs-CZ" dirty="0"/>
              <a:t> </a:t>
            </a:r>
            <a:r>
              <a:rPr lang="en-US" dirty="0"/>
              <a:t>context.”</a:t>
            </a:r>
            <a:endParaRPr lang="cs-CZ" dirty="0"/>
          </a:p>
          <a:p>
            <a:pPr lvl="1"/>
            <a:r>
              <a:rPr lang="cs-CZ" dirty="0"/>
              <a:t>TRANS-LOCAL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Objektově orientované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Globální struktury nezřetelné</a:t>
            </a:r>
          </a:p>
          <a:p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FF7593BA-1B7F-4604-B3E6-B6921EE97142}"/>
              </a:ext>
            </a:extLst>
          </p:cNvPr>
          <p:cNvSpPr txBox="1">
            <a:spLocks/>
          </p:cNvSpPr>
          <p:nvPr/>
        </p:nvSpPr>
        <p:spPr>
          <a:xfrm>
            <a:off x="2574525" y="2229099"/>
            <a:ext cx="190485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Transnacionální dějiny</a:t>
            </a:r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575E8DBC-EC90-4746-823E-3CBA9311D248}"/>
              </a:ext>
            </a:extLst>
          </p:cNvPr>
          <p:cNvSpPr txBox="1">
            <a:spLocks/>
          </p:cNvSpPr>
          <p:nvPr/>
        </p:nvSpPr>
        <p:spPr>
          <a:xfrm>
            <a:off x="4764056" y="2221025"/>
            <a:ext cx="1993332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Světo</a:t>
            </a:r>
            <a:r>
              <a:rPr lang="cs-CZ" dirty="0"/>
              <a:t>-systémový přístup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784238B1-5B2A-486C-B63C-CF7985367E9D}"/>
              </a:ext>
            </a:extLst>
          </p:cNvPr>
          <p:cNvSpPr txBox="1">
            <a:spLocks/>
          </p:cNvSpPr>
          <p:nvPr/>
        </p:nvSpPr>
        <p:spPr>
          <a:xfrm>
            <a:off x="6922810" y="2208110"/>
            <a:ext cx="2263514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Poskoloniální studia</a:t>
            </a:r>
          </a:p>
        </p:txBody>
      </p:sp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A7B8EAAF-1F33-4F3E-8926-C4C1C8F19A5B}"/>
              </a:ext>
            </a:extLst>
          </p:cNvPr>
          <p:cNvSpPr txBox="1">
            <a:spLocks/>
          </p:cNvSpPr>
          <p:nvPr/>
        </p:nvSpPr>
        <p:spPr>
          <a:xfrm>
            <a:off x="581194" y="3078450"/>
            <a:ext cx="1827910" cy="29350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Historická sociologie (Weber)</a:t>
            </a:r>
          </a:p>
          <a:p>
            <a:r>
              <a:rPr lang="cs-CZ" dirty="0"/>
              <a:t>Modernizační teorie</a:t>
            </a:r>
          </a:p>
          <a:p>
            <a:r>
              <a:rPr lang="cs-CZ" dirty="0"/>
              <a:t>Transfer (</a:t>
            </a:r>
            <a:r>
              <a:rPr lang="cs-CZ" dirty="0" err="1"/>
              <a:t>Pommeranz</a:t>
            </a:r>
            <a:r>
              <a:rPr lang="cs-CZ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Interpretace kontrastní – komparace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Problémová orientace</a:t>
            </a:r>
          </a:p>
          <a:p>
            <a:pPr marL="0" indent="0">
              <a:buNone/>
            </a:pPr>
            <a:r>
              <a:rPr lang="cs-CZ" dirty="0"/>
              <a:t>ale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Black-boxing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Teleologie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Fikce autonomie</a:t>
            </a:r>
          </a:p>
        </p:txBody>
      </p:sp>
      <p:sp>
        <p:nvSpPr>
          <p:cNvPr id="15" name="Zástupný obsah 3">
            <a:extLst>
              <a:ext uri="{FF2B5EF4-FFF2-40B4-BE49-F238E27FC236}">
                <a16:creationId xmlns:a16="http://schemas.microsoft.com/office/drawing/2014/main" id="{8F8467BE-BFF4-4026-BFD0-A93C1C7E0B48}"/>
              </a:ext>
            </a:extLst>
          </p:cNvPr>
          <p:cNvSpPr txBox="1">
            <a:spLocks/>
          </p:cNvSpPr>
          <p:nvPr/>
        </p:nvSpPr>
        <p:spPr>
          <a:xfrm>
            <a:off x="4764057" y="3078450"/>
            <a:ext cx="1993332" cy="286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Makro-úroveň (globální perspektiva)</a:t>
            </a:r>
          </a:p>
          <a:p>
            <a:pPr lvl="1"/>
            <a:r>
              <a:rPr lang="cs-CZ" dirty="0"/>
              <a:t>Více „systémů“ do raného novověku</a:t>
            </a:r>
          </a:p>
          <a:p>
            <a:pPr marL="666900" lvl="1" indent="-342900">
              <a:buFont typeface="+mj-lt"/>
              <a:buAutoNum type="arabicPeriod"/>
            </a:pPr>
            <a:r>
              <a:rPr lang="cs-CZ" dirty="0"/>
              <a:t>Globální expanze evropského kapitalismu/inkorporace dalších oblastí</a:t>
            </a:r>
          </a:p>
          <a:p>
            <a:pPr marL="666900" lvl="1" indent="-342900">
              <a:buFont typeface="+mj-lt"/>
              <a:buAutoNum type="arabicPeriod"/>
            </a:pPr>
            <a:r>
              <a:rPr lang="cs-CZ" dirty="0"/>
              <a:t>Nepolitická (ekonomická) perspektiva</a:t>
            </a:r>
          </a:p>
          <a:p>
            <a:pPr lvl="1"/>
            <a:endParaRPr lang="cs-CZ" dirty="0"/>
          </a:p>
          <a:p>
            <a:r>
              <a:rPr lang="cs-CZ" dirty="0"/>
              <a:t>Ale</a:t>
            </a:r>
          </a:p>
          <a:p>
            <a:pPr marL="666900" lvl="1" indent="-342900">
              <a:buFont typeface="+mj-lt"/>
              <a:buAutoNum type="arabicPeriod"/>
            </a:pPr>
            <a:r>
              <a:rPr lang="cs-CZ" dirty="0"/>
              <a:t>Ekonomický redukcionismus</a:t>
            </a:r>
          </a:p>
          <a:p>
            <a:pPr marL="666900" lvl="1" indent="-342900">
              <a:buFont typeface="+mj-lt"/>
              <a:buAutoNum type="arabicPeriod"/>
            </a:pPr>
            <a:r>
              <a:rPr lang="cs-CZ" dirty="0"/>
              <a:t>Dogmatismus (projekce modelu, </a:t>
            </a:r>
            <a:r>
              <a:rPr lang="cs-CZ" dirty="0" err="1"/>
              <a:t>problem</a:t>
            </a:r>
            <a:r>
              <a:rPr lang="cs-CZ" dirty="0"/>
              <a:t> s daty)</a:t>
            </a:r>
          </a:p>
          <a:p>
            <a:pPr marL="666900" lvl="1" indent="-342900">
              <a:buFont typeface="+mj-lt"/>
              <a:buAutoNum type="arabicPeriod"/>
            </a:pPr>
            <a:r>
              <a:rPr lang="cs-CZ" dirty="0"/>
              <a:t>Eurocentrismus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2D117461-36E5-4223-8655-5F1005FE987F}"/>
              </a:ext>
            </a:extLst>
          </p:cNvPr>
          <p:cNvSpPr txBox="1">
            <a:spLocks/>
          </p:cNvSpPr>
          <p:nvPr/>
        </p:nvSpPr>
        <p:spPr>
          <a:xfrm>
            <a:off x="9001664" y="3078450"/>
            <a:ext cx="2710649" cy="2791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Návrat „civilizačních“ studií po 100 letech</a:t>
            </a:r>
          </a:p>
          <a:p>
            <a:r>
              <a:rPr lang="cs-CZ" dirty="0" err="1"/>
              <a:t>Eisenstadt</a:t>
            </a:r>
            <a:r>
              <a:rPr lang="cs-CZ" dirty="0"/>
              <a:t> 1990s</a:t>
            </a:r>
          </a:p>
          <a:p>
            <a:pPr lvl="1"/>
            <a:r>
              <a:rPr lang="cs-CZ" dirty="0"/>
              <a:t>Kritika </a:t>
            </a:r>
            <a:r>
              <a:rPr lang="cs-CZ" dirty="0" err="1"/>
              <a:t>hegemononie</a:t>
            </a:r>
            <a:r>
              <a:rPr lang="cs-CZ" dirty="0"/>
              <a:t> univerzální evropské modernizace</a:t>
            </a:r>
          </a:p>
          <a:p>
            <a:pPr lvl="1"/>
            <a:r>
              <a:rPr lang="cs-CZ" dirty="0"/>
              <a:t>Studium modernizačních procesů v jiných kontextech</a:t>
            </a:r>
          </a:p>
          <a:p>
            <a:r>
              <a:rPr lang="cs-CZ" dirty="0"/>
              <a:t>Ale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err="1"/>
              <a:t>Univerzalní</a:t>
            </a:r>
            <a:r>
              <a:rPr lang="cs-CZ" dirty="0"/>
              <a:t> modernita v různých kontextech?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Izolace „civilizací“ – a jejich konstrukce (co starší kontakty?)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Nekonečné množství jednotek?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D225774-312E-4026-B1F5-389BCB70315E}"/>
              </a:ext>
            </a:extLst>
          </p:cNvPr>
          <p:cNvSpPr txBox="1">
            <a:spLocks/>
          </p:cNvSpPr>
          <p:nvPr/>
        </p:nvSpPr>
        <p:spPr>
          <a:xfrm>
            <a:off x="9001664" y="2221025"/>
            <a:ext cx="2263514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modernities</a:t>
            </a:r>
            <a:endParaRPr lang="cs-CZ" dirty="0"/>
          </a:p>
        </p:txBody>
      </p:sp>
      <p:sp>
        <p:nvSpPr>
          <p:cNvPr id="17" name="Zástupný obsah 3">
            <a:extLst>
              <a:ext uri="{FF2B5EF4-FFF2-40B4-BE49-F238E27FC236}">
                <a16:creationId xmlns:a16="http://schemas.microsoft.com/office/drawing/2014/main" id="{6BA40D65-C82A-4BE3-AFB5-5C048D72218D}"/>
              </a:ext>
            </a:extLst>
          </p:cNvPr>
          <p:cNvSpPr txBox="1">
            <a:spLocks/>
          </p:cNvSpPr>
          <p:nvPr/>
        </p:nvSpPr>
        <p:spPr>
          <a:xfrm>
            <a:off x="6922810" y="3078450"/>
            <a:ext cx="1762512" cy="29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Said (1978)</a:t>
            </a:r>
          </a:p>
          <a:p>
            <a:r>
              <a:rPr lang="cs-CZ" dirty="0"/>
              <a:t>Vs globální koloniální řád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dynamika </a:t>
            </a:r>
            <a:r>
              <a:rPr lang="cs-CZ" dirty="0" err="1"/>
              <a:t>transkulturní</a:t>
            </a:r>
            <a:r>
              <a:rPr lang="cs-CZ" dirty="0"/>
              <a:t> výměny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Konstrukce států a národů v kontextu globální cirkulace/mobility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err="1"/>
              <a:t>Globslizace</a:t>
            </a:r>
            <a:r>
              <a:rPr lang="cs-CZ" dirty="0"/>
              <a:t> nikoli jako přirozená (ruka trhu), ale jako řízená/ovlivněná koloniálním řádem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60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BE3C4-2A5F-48B4-9911-92A17D5F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premis globálních dějin (</a:t>
            </a:r>
            <a:r>
              <a:rPr lang="cs-CZ" dirty="0" err="1"/>
              <a:t>Conrad</a:t>
            </a:r>
            <a:r>
              <a:rPr lang="cs-CZ" dirty="0"/>
              <a:t>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CC719F-C074-4093-BE00-5ED0BCA46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1"/>
            <a:ext cx="2678392" cy="557784"/>
          </a:xfrm>
        </p:spPr>
        <p:txBody>
          <a:bodyPr/>
          <a:lstStyle/>
          <a:p>
            <a:r>
              <a:rPr lang="cs-CZ" dirty="0"/>
              <a:t>1. Nejen makro-perspektiva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5B6132-8296-4199-AFFD-7D75CB22C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3971" y="3341575"/>
            <a:ext cx="2525990" cy="2671875"/>
          </a:xfrm>
        </p:spPr>
        <p:txBody>
          <a:bodyPr>
            <a:normAutofit/>
          </a:bodyPr>
          <a:lstStyle/>
          <a:p>
            <a:r>
              <a:rPr lang="cs-CZ" i="1" dirty="0"/>
              <a:t>Ne politické jednotky a </a:t>
            </a:r>
            <a:r>
              <a:rPr lang="cs-CZ" i="1" dirty="0" err="1"/>
              <a:t>predefinované</a:t>
            </a:r>
            <a:r>
              <a:rPr lang="cs-CZ" i="1" dirty="0"/>
              <a:t> kategorie</a:t>
            </a:r>
          </a:p>
          <a:p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FF7593BA-1B7F-4604-B3E6-B6921EE97142}"/>
              </a:ext>
            </a:extLst>
          </p:cNvPr>
          <p:cNvSpPr txBox="1">
            <a:spLocks/>
          </p:cNvSpPr>
          <p:nvPr/>
        </p:nvSpPr>
        <p:spPr>
          <a:xfrm>
            <a:off x="3570009" y="2250891"/>
            <a:ext cx="2525991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2. Alternativní pojetí prostorovosti</a:t>
            </a:r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575E8DBC-EC90-4746-823E-3CBA9311D248}"/>
              </a:ext>
            </a:extLst>
          </p:cNvPr>
          <p:cNvSpPr txBox="1">
            <a:spLocks/>
          </p:cNvSpPr>
          <p:nvPr/>
        </p:nvSpPr>
        <p:spPr>
          <a:xfrm>
            <a:off x="6660331" y="2122729"/>
            <a:ext cx="2525991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3. Inherentně relační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784238B1-5B2A-486C-B63C-CF7985367E9D}"/>
              </a:ext>
            </a:extLst>
          </p:cNvPr>
          <p:cNvSpPr txBox="1">
            <a:spLocks/>
          </p:cNvSpPr>
          <p:nvPr/>
        </p:nvSpPr>
        <p:spPr>
          <a:xfrm>
            <a:off x="9666009" y="2379051"/>
            <a:ext cx="2525991" cy="429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4. Součást prostorového obratu </a:t>
            </a:r>
          </a:p>
        </p:txBody>
      </p:sp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A7B8EAAF-1F33-4F3E-8926-C4C1C8F19A5B}"/>
              </a:ext>
            </a:extLst>
          </p:cNvPr>
          <p:cNvSpPr txBox="1">
            <a:spLocks/>
          </p:cNvSpPr>
          <p:nvPr/>
        </p:nvSpPr>
        <p:spPr>
          <a:xfrm>
            <a:off x="733594" y="3341576"/>
            <a:ext cx="2525990" cy="2671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/>
              <a:t>interakce mikro a makro</a:t>
            </a:r>
          </a:p>
        </p:txBody>
      </p:sp>
      <p:sp>
        <p:nvSpPr>
          <p:cNvPr id="15" name="Zástupný obsah 3">
            <a:extLst>
              <a:ext uri="{FF2B5EF4-FFF2-40B4-BE49-F238E27FC236}">
                <a16:creationId xmlns:a16="http://schemas.microsoft.com/office/drawing/2014/main" id="{8F8467BE-BFF4-4026-BFD0-A93C1C7E0B48}"/>
              </a:ext>
            </a:extLst>
          </p:cNvPr>
          <p:cNvSpPr txBox="1">
            <a:spLocks/>
          </p:cNvSpPr>
          <p:nvPr/>
        </p:nvSpPr>
        <p:spPr>
          <a:xfrm>
            <a:off x="6245147" y="3341575"/>
            <a:ext cx="2525990" cy="2599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i="1" dirty="0"/>
              <a:t>Vztahy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2D117461-36E5-4223-8655-5F1005FE987F}"/>
              </a:ext>
            </a:extLst>
          </p:cNvPr>
          <p:cNvSpPr txBox="1">
            <a:spLocks/>
          </p:cNvSpPr>
          <p:nvPr/>
        </p:nvSpPr>
        <p:spPr>
          <a:xfrm>
            <a:off x="9666009" y="3260597"/>
            <a:ext cx="2525990" cy="2528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i="1" dirty="0"/>
              <a:t>Prostorové metafory : </a:t>
            </a:r>
            <a:r>
              <a:rPr lang="cs-CZ" sz="1400" i="1" dirty="0" err="1"/>
              <a:t>territoriality</a:t>
            </a:r>
            <a:r>
              <a:rPr lang="cs-CZ" sz="1400" i="1" dirty="0"/>
              <a:t>, </a:t>
            </a:r>
            <a:r>
              <a:rPr lang="cs-CZ" sz="1400" i="1" dirty="0" err="1"/>
              <a:t>geopolitics</a:t>
            </a:r>
            <a:r>
              <a:rPr lang="cs-CZ" sz="1400" i="1" dirty="0"/>
              <a:t>, </a:t>
            </a:r>
            <a:r>
              <a:rPr lang="cs-CZ" sz="1400" i="1" dirty="0" err="1"/>
              <a:t>circulation,and</a:t>
            </a:r>
            <a:r>
              <a:rPr lang="cs-CZ" sz="1400" i="1" dirty="0"/>
              <a:t> </a:t>
            </a:r>
            <a:r>
              <a:rPr lang="cs-CZ" sz="1400" i="1" dirty="0" err="1"/>
              <a:t>networks</a:t>
            </a:r>
            <a:endParaRPr lang="cs-CZ" sz="1400" i="1" dirty="0"/>
          </a:p>
          <a:p>
            <a:r>
              <a:rPr lang="cs-CZ" sz="1400" i="1" dirty="0"/>
              <a:t>místo časových : </a:t>
            </a:r>
            <a:r>
              <a:rPr lang="en-US" sz="1400" i="1" dirty="0"/>
              <a:t>development, time lag, and backwardness.</a:t>
            </a:r>
            <a:endParaRPr lang="cs-CZ" sz="1400" i="1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BE926FCC-2B30-478A-AFB4-4022521674F7}"/>
              </a:ext>
            </a:extLst>
          </p:cNvPr>
          <p:cNvSpPr txBox="1">
            <a:spLocks/>
          </p:cNvSpPr>
          <p:nvPr/>
        </p:nvSpPr>
        <p:spPr>
          <a:xfrm>
            <a:off x="479687" y="5309586"/>
            <a:ext cx="2525991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5. </a:t>
            </a:r>
            <a:r>
              <a:rPr lang="cs-CZ" dirty="0" err="1"/>
              <a:t>synchronicita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30C46ABD-51E7-4451-92A3-9C57EB4C96F6}"/>
              </a:ext>
            </a:extLst>
          </p:cNvPr>
          <p:cNvSpPr txBox="1">
            <a:spLocks/>
          </p:cNvSpPr>
          <p:nvPr/>
        </p:nvSpPr>
        <p:spPr>
          <a:xfrm>
            <a:off x="3259584" y="5309586"/>
            <a:ext cx="2525991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6. Reflektovaný eurocentrismus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DF53068C-FADF-493E-BB2B-7321A8388459}"/>
              </a:ext>
            </a:extLst>
          </p:cNvPr>
          <p:cNvSpPr txBox="1">
            <a:spLocks/>
          </p:cNvSpPr>
          <p:nvPr/>
        </p:nvSpPr>
        <p:spPr>
          <a:xfrm>
            <a:off x="6452739" y="5231166"/>
            <a:ext cx="2525991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7. Integrační paradigma</a:t>
            </a:r>
          </a:p>
        </p:txBody>
      </p:sp>
      <p:sp>
        <p:nvSpPr>
          <p:cNvPr id="19" name="Zástupný obsah 3">
            <a:extLst>
              <a:ext uri="{FF2B5EF4-FFF2-40B4-BE49-F238E27FC236}">
                <a16:creationId xmlns:a16="http://schemas.microsoft.com/office/drawing/2014/main" id="{B952F741-1E32-4654-A2B9-DE83365C10C7}"/>
              </a:ext>
            </a:extLst>
          </p:cNvPr>
          <p:cNvSpPr txBox="1">
            <a:spLocks/>
          </p:cNvSpPr>
          <p:nvPr/>
        </p:nvSpPr>
        <p:spPr>
          <a:xfrm>
            <a:off x="6200761" y="5867370"/>
            <a:ext cx="2525990" cy="2528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i="1" dirty="0"/>
              <a:t>Ne jen kontakty, struktury</a:t>
            </a:r>
          </a:p>
          <a:p>
            <a:r>
              <a:rPr lang="cs-CZ" sz="1400" i="1" dirty="0"/>
              <a:t>Studium kauzality na globální úrovni</a:t>
            </a:r>
          </a:p>
        </p:txBody>
      </p:sp>
    </p:spTree>
    <p:extLst>
      <p:ext uri="{BB962C8B-B14F-4D97-AF65-F5344CB8AC3E}">
        <p14:creationId xmlns:p14="http://schemas.microsoft.com/office/powerpoint/2010/main" val="3658022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4DBAF48-B17B-4AA7-9E99-4EC0C990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C592B42C-58FA-4A86-86F9-BA64DFB52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9AE81AC-D16D-497C-95C0-16E491F1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465720C-012A-4C28-8AA5-75E0C7CC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2137993-2819-4F0D-9767-4F7C41F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C9E8B1E-9FF3-4471-BF13-F774FD86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652" y="638175"/>
            <a:ext cx="3700760" cy="57523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4DC4AF-9A11-4547-8804-694E6D971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Příklady</a:t>
            </a: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3600" dirty="0">
                <a:solidFill>
                  <a:srgbClr val="FFFFFF"/>
                </a:solidFill>
              </a:rPr>
              <a:t>EMPIRICKÉ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Image result for Zrod moderního světa 1780">
            <a:extLst>
              <a:ext uri="{FF2B5EF4-FFF2-40B4-BE49-F238E27FC236}">
                <a16:creationId xmlns:a16="http://schemas.microsoft.com/office/drawing/2014/main" id="{874C75DF-51F5-4A87-A593-D5E44436934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9" b="-2"/>
          <a:stretch/>
        </p:blipFill>
        <p:spPr bwMode="auto">
          <a:xfrm>
            <a:off x="4243791" y="638175"/>
            <a:ext cx="3702877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88255BB-8263-42B9-B402-229514CECF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088"/>
          <a:stretch/>
        </p:blipFill>
        <p:spPr>
          <a:xfrm>
            <a:off x="8036240" y="638175"/>
            <a:ext cx="3702877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4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B21E2D3-3828-431F-86D7-E5A7079DF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64" y="946373"/>
            <a:ext cx="6965086" cy="428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98C69C6-C309-4F45-8C43-65920B01AA4D}"/>
              </a:ext>
            </a:extLst>
          </p:cNvPr>
          <p:cNvSpPr/>
          <p:nvPr/>
        </p:nvSpPr>
        <p:spPr>
          <a:xfrm>
            <a:off x="361951" y="671691"/>
            <a:ext cx="45030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The Cambridge World History</a:t>
            </a:r>
            <a:endParaRPr lang="cs-CZ" dirty="0">
              <a:solidFill>
                <a:srgbClr val="333333"/>
              </a:solidFill>
              <a:latin typeface="Helvetica Neue"/>
            </a:endParaRPr>
          </a:p>
          <a:p>
            <a:endParaRPr lang="cs-CZ" dirty="0">
              <a:solidFill>
                <a:srgbClr val="333333"/>
              </a:solidFill>
              <a:latin typeface="Helvetica Neue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333333"/>
                </a:solidFill>
                <a:latin typeface="Helvetica Neue"/>
              </a:rPr>
              <a:t>Introducing World History (to 10,000 BCE)</a:t>
            </a:r>
            <a:endParaRPr lang="cs-CZ" sz="1600" dirty="0">
              <a:solidFill>
                <a:srgbClr val="333333"/>
              </a:solidFill>
              <a:latin typeface="Helvetica Neue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333333"/>
                </a:solidFill>
                <a:latin typeface="Helvetica Neue"/>
              </a:rPr>
              <a:t>A World with Agriculture, 12,000 BCE-500 CE</a:t>
            </a:r>
            <a:endParaRPr lang="cs-CZ" sz="1600" dirty="0">
              <a:solidFill>
                <a:srgbClr val="333333"/>
              </a:solidFill>
              <a:latin typeface="Helvetica Neue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333333"/>
                </a:solidFill>
                <a:latin typeface="Helvetica Neue"/>
              </a:rPr>
              <a:t>Early Cities in Comparative Perspective, 4000 BCE-1200 CE</a:t>
            </a:r>
            <a:endParaRPr lang="cs-CZ" sz="1600" dirty="0">
              <a:solidFill>
                <a:srgbClr val="333333"/>
              </a:solidFill>
              <a:latin typeface="Helvetica Neue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333333"/>
                </a:solidFill>
                <a:latin typeface="Helvetica Neue"/>
              </a:rPr>
              <a:t>A World with States, Empires and Networks, 1200 BCE–900 CE</a:t>
            </a:r>
            <a:endParaRPr lang="cs-CZ" sz="1600" dirty="0">
              <a:solidFill>
                <a:srgbClr val="333333"/>
              </a:solidFill>
              <a:latin typeface="Helvetica Neue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333333"/>
                </a:solidFill>
                <a:latin typeface="Helvetica Neue"/>
              </a:rPr>
              <a:t>Expanding Webs of Exchange and Conflict, 500 CE–1500 CE</a:t>
            </a:r>
            <a:endParaRPr lang="cs-CZ" sz="1600" dirty="0">
              <a:solidFill>
                <a:srgbClr val="333333"/>
              </a:solidFill>
              <a:latin typeface="Helvetica Neue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333333"/>
                </a:solidFill>
                <a:latin typeface="Helvetica Neue"/>
              </a:rPr>
              <a:t>The Construction of a Global World, 1400-1800 CE</a:t>
            </a:r>
            <a:endParaRPr lang="cs-CZ" sz="1600" dirty="0">
              <a:solidFill>
                <a:srgbClr val="333333"/>
              </a:solidFill>
              <a:latin typeface="Helvetica Neue"/>
            </a:endParaRPr>
          </a:p>
          <a:p>
            <a:pPr lvl="1"/>
            <a:r>
              <a:rPr lang="en-US" sz="1600" dirty="0">
                <a:solidFill>
                  <a:srgbClr val="333333"/>
                </a:solidFill>
                <a:latin typeface="Helvetica Neue"/>
              </a:rPr>
              <a:t>Part 1, Foundations</a:t>
            </a:r>
            <a:br>
              <a:rPr lang="en-US" sz="1600" dirty="0"/>
            </a:br>
            <a:r>
              <a:rPr lang="en-US" sz="1600" dirty="0">
                <a:solidFill>
                  <a:srgbClr val="333333"/>
                </a:solidFill>
                <a:latin typeface="Helvetica Neue"/>
              </a:rPr>
              <a:t>Part 2, Patterns of Change</a:t>
            </a:r>
            <a:endParaRPr lang="cs-CZ" sz="1600" dirty="0">
              <a:solidFill>
                <a:srgbClr val="333333"/>
              </a:solidFill>
              <a:latin typeface="Helvetica Neue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333333"/>
                </a:solidFill>
                <a:latin typeface="Helvetica Neue"/>
              </a:rPr>
              <a:t>Production, Destruction and Connection, 1750–Present</a:t>
            </a:r>
            <a:endParaRPr lang="cs-CZ" sz="1600" dirty="0">
              <a:solidFill>
                <a:srgbClr val="333333"/>
              </a:solidFill>
              <a:latin typeface="Helvetica Neue"/>
            </a:endParaRPr>
          </a:p>
          <a:p>
            <a:pPr lvl="1"/>
            <a:r>
              <a:rPr lang="en-US" sz="1600" dirty="0">
                <a:solidFill>
                  <a:srgbClr val="333333"/>
                </a:solidFill>
                <a:latin typeface="Helvetica Neue"/>
              </a:rPr>
              <a:t>Part 1: Structures, Spaces, and Boundary Making</a:t>
            </a:r>
            <a:r>
              <a:rPr lang="cs-CZ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Production, Destruction and Connection, 1750–Present</a:t>
            </a:r>
            <a:endParaRPr lang="cs-CZ" sz="1600" dirty="0">
              <a:solidFill>
                <a:srgbClr val="333333"/>
              </a:solidFill>
              <a:latin typeface="Helvetica Neue"/>
            </a:endParaRPr>
          </a:p>
          <a:p>
            <a:pPr lvl="1"/>
            <a:r>
              <a:rPr lang="en-US" sz="1600" dirty="0">
                <a:solidFill>
                  <a:srgbClr val="333333"/>
                </a:solidFill>
                <a:latin typeface="Helvetica Neue"/>
              </a:rPr>
              <a:t>Part 2: Shared Transformations?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8462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DBAF48-B17B-4AA7-9E99-4EC0C990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92B42C-58FA-4A86-86F9-BA64DFB52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AE81AC-D16D-497C-95C0-16E491F1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65720C-012A-4C28-8AA5-75E0C7CC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137993-2819-4F0D-9767-4F7C41F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9E8B1E-9FF3-4471-BF13-F774FD86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652" y="638175"/>
            <a:ext cx="3700760" cy="57523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4DC4AF-9A11-4547-8804-694E6D971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Příklady</a:t>
            </a: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3600" dirty="0">
                <a:solidFill>
                  <a:srgbClr val="FFFFFF"/>
                </a:solidFill>
              </a:rPr>
              <a:t>REFLEXIVNÍ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B08B148-5E11-4620-A42A-A768444F2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" b="3"/>
          <a:stretch/>
        </p:blipFill>
        <p:spPr bwMode="auto">
          <a:xfrm>
            <a:off x="4243791" y="638175"/>
            <a:ext cx="3702877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5996826-274D-4110-B542-AE1D71664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"/>
          <a:stretch/>
        </p:blipFill>
        <p:spPr>
          <a:xfrm>
            <a:off x="8036240" y="638175"/>
            <a:ext cx="3702877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20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DBAF48-B17B-4AA7-9E99-4EC0C990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C592B42C-58FA-4A86-86F9-BA64DFB52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9AE81AC-D16D-497C-95C0-16E491F1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465720C-012A-4C28-8AA5-75E0C7CC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2137993-2819-4F0D-9767-4F7C41F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C9E8B1E-9FF3-4471-BF13-F774FD86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652" y="638175"/>
            <a:ext cx="3700760" cy="57523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4DC4AF-9A11-4547-8804-694E6D971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Příklady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REFLEXIVNÍ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2052" name="Picture 4" descr=" Global Connections: Volume 1, To 1500 - Coatsworth, John; Cole, Juan; Hanagan, Michael P.; Perdue, Peter C.; Tilly, The late Charles; Tilly, Louise A.">
            <a:extLst>
              <a:ext uri="{FF2B5EF4-FFF2-40B4-BE49-F238E27FC236}">
                <a16:creationId xmlns:a16="http://schemas.microsoft.com/office/drawing/2014/main" id="{C25DB0FE-F904-4AD0-812E-B2AA0CD56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r="12017" b="3"/>
          <a:stretch/>
        </p:blipFill>
        <p:spPr bwMode="auto">
          <a:xfrm>
            <a:off x="4243791" y="638175"/>
            <a:ext cx="3702877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ver">
            <a:extLst>
              <a:ext uri="{FF2B5EF4-FFF2-40B4-BE49-F238E27FC236}">
                <a16:creationId xmlns:a16="http://schemas.microsoft.com/office/drawing/2014/main" id="{DC7C3686-0D51-4EAA-B7D3-94D9B1618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r="1" b="1"/>
          <a:stretch/>
        </p:blipFill>
        <p:spPr bwMode="auto">
          <a:xfrm>
            <a:off x="8036240" y="638175"/>
            <a:ext cx="3702877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DBAF48-B17B-4AA7-9E99-4EC0C990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92B42C-58FA-4A86-86F9-BA64DFB52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AE81AC-D16D-497C-95C0-16E491F1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5720C-012A-4C28-8AA5-75E0C7CC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137993-2819-4F0D-9767-4F7C41F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9E8B1E-9FF3-4471-BF13-F774FD86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652" y="638175"/>
            <a:ext cx="3700760" cy="57523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4DC4AF-9A11-4547-8804-694E6D971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Příklady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REFLEXIVNÍ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AFD3E1-1088-477D-ACAF-4976DDE94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9" r="-1" b="-1"/>
          <a:stretch/>
        </p:blipFill>
        <p:spPr>
          <a:xfrm>
            <a:off x="4243791" y="638175"/>
            <a:ext cx="3702877" cy="57626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ACC4D6C-2226-4FA2-B7D9-22C92C7AF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" r="659" b="3"/>
          <a:stretch/>
        </p:blipFill>
        <p:spPr>
          <a:xfrm>
            <a:off x="8036240" y="638175"/>
            <a:ext cx="3702877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9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4F25F-F6A8-4FA7-BDCA-9B7DF0A3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“All historians are world historians now,” C. A. </a:t>
            </a:r>
            <a:r>
              <a:rPr lang="en-US" dirty="0" err="1"/>
              <a:t>Bayly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D2D7C-EAC6-4A57-85BB-C506F4DA9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 podmínky (proměna profese a sociálního kontextu - globalizace)</a:t>
            </a:r>
          </a:p>
          <a:p>
            <a:r>
              <a:rPr lang="cs-CZ" dirty="0"/>
              <a:t>Trend „globální dimenze“, i ERC</a:t>
            </a:r>
          </a:p>
          <a:p>
            <a:r>
              <a:rPr lang="cs-CZ" dirty="0"/>
              <a:t>Dva defekty sociálních věd</a:t>
            </a:r>
          </a:p>
          <a:p>
            <a:pPr lvl="1"/>
            <a:r>
              <a:rPr lang="cs-CZ" dirty="0"/>
              <a:t>Eurocentrismus</a:t>
            </a:r>
          </a:p>
          <a:p>
            <a:pPr lvl="1"/>
            <a:r>
              <a:rPr lang="cs-CZ" dirty="0"/>
              <a:t>Metodologický nacionalismus</a:t>
            </a:r>
          </a:p>
          <a:p>
            <a:r>
              <a:rPr lang="cs-CZ" dirty="0"/>
              <a:t>Polemický potenciál</a:t>
            </a:r>
          </a:p>
          <a:p>
            <a:pPr lvl="1"/>
            <a:r>
              <a:rPr lang="cs-CZ" dirty="0"/>
              <a:t>revizionismus – vs </a:t>
            </a:r>
            <a:r>
              <a:rPr lang="cs-CZ" dirty="0" err="1"/>
              <a:t>black</a:t>
            </a:r>
            <a:r>
              <a:rPr lang="cs-CZ" dirty="0"/>
              <a:t>-boxing a arbitrární kontejnery</a:t>
            </a:r>
          </a:p>
          <a:p>
            <a:pPr lvl="1"/>
            <a:r>
              <a:rPr lang="cs-CZ" dirty="0"/>
              <a:t>Reorganizace vědy (vs národní rámce – metodologicky, obsazením)</a:t>
            </a:r>
          </a:p>
        </p:txBody>
      </p:sp>
    </p:spTree>
    <p:extLst>
      <p:ext uri="{BB962C8B-B14F-4D97-AF65-F5344CB8AC3E}">
        <p14:creationId xmlns:p14="http://schemas.microsoft.com/office/powerpoint/2010/main" val="396325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3AC72-2BA9-47EA-B366-32DA341C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D41EDC-4420-46B5-BEED-769392778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en-US" dirty="0"/>
              <a:t>a form of historical analysis in which</a:t>
            </a:r>
            <a:r>
              <a:rPr lang="cs-CZ" dirty="0"/>
              <a:t> </a:t>
            </a:r>
            <a:r>
              <a:rPr lang="en-US" dirty="0"/>
              <a:t>phenomena, events, and processes are placed in global contexts</a:t>
            </a:r>
            <a:r>
              <a:rPr lang="cs-CZ" dirty="0"/>
              <a:t>“</a:t>
            </a:r>
          </a:p>
          <a:p>
            <a:pPr marL="630000" lvl="2" indent="0">
              <a:buNone/>
            </a:pPr>
            <a:r>
              <a:rPr lang="cs-CZ" dirty="0"/>
              <a:t>Sebastian </a:t>
            </a:r>
            <a:r>
              <a:rPr lang="cs-CZ" dirty="0" err="1"/>
              <a:t>Conrad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798BF8-8CB4-4FF3-B6EB-1B8177015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Paradigma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Metodologicky různorodé – odlišné přístupy a tradice, odlišné národní kontexty</a:t>
            </a:r>
          </a:p>
        </p:txBody>
      </p:sp>
    </p:spTree>
    <p:extLst>
      <p:ext uri="{BB962C8B-B14F-4D97-AF65-F5344CB8AC3E}">
        <p14:creationId xmlns:p14="http://schemas.microsoft.com/office/powerpoint/2010/main" val="367662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BE3C4-2A5F-48B4-9911-92A17D5F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formy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CC719F-C074-4093-BE00-5ED0BCA46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1"/>
            <a:ext cx="2525991" cy="557784"/>
          </a:xfrm>
        </p:spPr>
        <p:txBody>
          <a:bodyPr/>
          <a:lstStyle/>
          <a:p>
            <a:r>
              <a:rPr lang="cs-CZ" dirty="0"/>
              <a:t>Velké přírodní dějiny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5B6132-8296-4199-AFFD-7D75CB22C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3971" y="3078451"/>
            <a:ext cx="2525990" cy="2934999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Planetární perspektiva</a:t>
            </a:r>
          </a:p>
          <a:p>
            <a:r>
              <a:rPr lang="cs-CZ" dirty="0"/>
              <a:t>Globální biografie</a:t>
            </a:r>
          </a:p>
          <a:p>
            <a:r>
              <a:rPr lang="cs-CZ" dirty="0"/>
              <a:t>„</a:t>
            </a:r>
            <a:r>
              <a:rPr lang="cs-CZ" i="1" dirty="0"/>
              <a:t>Global </a:t>
            </a:r>
            <a:r>
              <a:rPr lang="cs-CZ" i="1" dirty="0" err="1"/>
              <a:t>history</a:t>
            </a:r>
            <a:r>
              <a:rPr lang="cs-CZ" i="1" dirty="0"/>
              <a:t>, </a:t>
            </a:r>
            <a:r>
              <a:rPr lang="cs-CZ" i="1" dirty="0" err="1"/>
              <a:t>strictly</a:t>
            </a:r>
            <a:r>
              <a:rPr lang="cs-CZ" i="1" dirty="0"/>
              <a:t> </a:t>
            </a:r>
            <a:r>
              <a:rPr lang="cs-CZ" i="1" dirty="0" err="1"/>
              <a:t>understood</a:t>
            </a:r>
            <a:r>
              <a:rPr lang="cs-CZ" i="1" dirty="0"/>
              <a:t>, </a:t>
            </a:r>
            <a:r>
              <a:rPr lang="en-US" i="1" dirty="0"/>
              <a:t>is the history of what happens worldwide</a:t>
            </a:r>
            <a:r>
              <a:rPr lang="cs-CZ" i="1" dirty="0"/>
              <a:t> </a:t>
            </a:r>
            <a:r>
              <a:rPr lang="en-US" i="1" dirty="0"/>
              <a:t>across the planet as</a:t>
            </a:r>
            <a:r>
              <a:rPr lang="cs-CZ" i="1" dirty="0"/>
              <a:t> </a:t>
            </a:r>
            <a:r>
              <a:rPr lang="en-US" i="1" dirty="0"/>
              <a:t>a whole, as if viewed from a cosmic crow’s nest, with the advantages</a:t>
            </a:r>
            <a:r>
              <a:rPr lang="cs-CZ" i="1" dirty="0"/>
              <a:t> </a:t>
            </a:r>
            <a:r>
              <a:rPr lang="en-US" i="1" dirty="0"/>
              <a:t>of immense distance and panoptic range.”</a:t>
            </a:r>
            <a:endParaRPr lang="cs-CZ" i="1" dirty="0"/>
          </a:p>
          <a:p>
            <a:pPr marL="0" indent="0">
              <a:buNone/>
            </a:pPr>
            <a:r>
              <a:rPr lang="cs-CZ" dirty="0" err="1"/>
              <a:t>Fernández-Armesto</a:t>
            </a:r>
            <a:r>
              <a:rPr lang="cs-CZ" dirty="0"/>
              <a:t> + Benjamin </a:t>
            </a:r>
            <a:r>
              <a:rPr lang="cs-CZ" dirty="0" err="1"/>
              <a:t>Sacks</a:t>
            </a:r>
            <a:r>
              <a:rPr lang="cs-CZ" dirty="0"/>
              <a:t>,</a:t>
            </a:r>
          </a:p>
          <a:p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FF7593BA-1B7F-4604-B3E6-B6921EE97142}"/>
              </a:ext>
            </a:extLst>
          </p:cNvPr>
          <p:cNvSpPr txBox="1">
            <a:spLocks/>
          </p:cNvSpPr>
          <p:nvPr/>
        </p:nvSpPr>
        <p:spPr>
          <a:xfrm>
            <a:off x="3570009" y="2250891"/>
            <a:ext cx="2525991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Dějiny všeho</a:t>
            </a:r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575E8DBC-EC90-4746-823E-3CBA9311D248}"/>
              </a:ext>
            </a:extLst>
          </p:cNvPr>
          <p:cNvSpPr txBox="1">
            <a:spLocks/>
          </p:cNvSpPr>
          <p:nvPr/>
        </p:nvSpPr>
        <p:spPr>
          <a:xfrm>
            <a:off x="6717142" y="2250891"/>
            <a:ext cx="2525991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Dějiny kontaktů a spojení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784238B1-5B2A-486C-B63C-CF7985367E9D}"/>
              </a:ext>
            </a:extLst>
          </p:cNvPr>
          <p:cNvSpPr txBox="1">
            <a:spLocks/>
          </p:cNvSpPr>
          <p:nvPr/>
        </p:nvSpPr>
        <p:spPr>
          <a:xfrm>
            <a:off x="9666009" y="2250891"/>
            <a:ext cx="2525991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Dějiny </a:t>
            </a:r>
            <a:r>
              <a:rPr lang="cs-CZ" dirty="0" err="1"/>
              <a:t>globálńí</a:t>
            </a:r>
            <a:r>
              <a:rPr lang="cs-CZ" dirty="0"/>
              <a:t> integrace</a:t>
            </a:r>
          </a:p>
        </p:txBody>
      </p:sp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A7B8EAAF-1F33-4F3E-8926-C4C1C8F19A5B}"/>
              </a:ext>
            </a:extLst>
          </p:cNvPr>
          <p:cNvSpPr txBox="1">
            <a:spLocks/>
          </p:cNvSpPr>
          <p:nvPr/>
        </p:nvSpPr>
        <p:spPr>
          <a:xfrm>
            <a:off x="733594" y="3078452"/>
            <a:ext cx="2525990" cy="29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Člověk jako biologická entita</a:t>
            </a:r>
          </a:p>
        </p:txBody>
      </p:sp>
      <p:sp>
        <p:nvSpPr>
          <p:cNvPr id="15" name="Zástupný obsah 3">
            <a:extLst>
              <a:ext uri="{FF2B5EF4-FFF2-40B4-BE49-F238E27FC236}">
                <a16:creationId xmlns:a16="http://schemas.microsoft.com/office/drawing/2014/main" id="{8F8467BE-BFF4-4026-BFD0-A93C1C7E0B48}"/>
              </a:ext>
            </a:extLst>
          </p:cNvPr>
          <p:cNvSpPr txBox="1">
            <a:spLocks/>
          </p:cNvSpPr>
          <p:nvPr/>
        </p:nvSpPr>
        <p:spPr>
          <a:xfrm>
            <a:off x="6245147" y="3005951"/>
            <a:ext cx="2525990" cy="29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Mobilita, migrace, informační toky </a:t>
            </a:r>
            <a:r>
              <a:rPr lang="cs-CZ" dirty="0" err="1"/>
              <a:t>etc</a:t>
            </a:r>
            <a:r>
              <a:rPr lang="cs-CZ" dirty="0"/>
              <a:t>..</a:t>
            </a:r>
          </a:p>
          <a:p>
            <a:r>
              <a:rPr lang="cs-CZ" dirty="0"/>
              <a:t>„</a:t>
            </a:r>
            <a:r>
              <a:rPr lang="cs-CZ" dirty="0" err="1"/>
              <a:t>entanglements</a:t>
            </a:r>
            <a:r>
              <a:rPr lang="cs-CZ" dirty="0"/>
              <a:t>“</a:t>
            </a:r>
          </a:p>
          <a:p>
            <a:endParaRPr lang="cs-CZ" dirty="0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2D117461-36E5-4223-8655-5F1005FE987F}"/>
              </a:ext>
            </a:extLst>
          </p:cNvPr>
          <p:cNvSpPr txBox="1">
            <a:spLocks/>
          </p:cNvSpPr>
          <p:nvPr/>
        </p:nvSpPr>
        <p:spPr>
          <a:xfrm>
            <a:off x="9186323" y="2934929"/>
            <a:ext cx="2525990" cy="29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Historizace globalizace</a:t>
            </a:r>
          </a:p>
          <a:p>
            <a:r>
              <a:rPr lang="cs-CZ" dirty="0"/>
              <a:t>Moderní dějiny</a:t>
            </a:r>
          </a:p>
          <a:p>
            <a:r>
              <a:rPr lang="cs-CZ" dirty="0"/>
              <a:t>Formování struktur </a:t>
            </a:r>
          </a:p>
          <a:p>
            <a:r>
              <a:rPr lang="cs-CZ" dirty="0"/>
              <a:t>(</a:t>
            </a:r>
            <a:r>
              <a:rPr lang="cs-CZ" dirty="0" err="1"/>
              <a:t>Hill</a:t>
            </a:r>
            <a:r>
              <a:rPr lang="cs-CZ" dirty="0"/>
              <a:t>,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writing</a:t>
            </a:r>
            <a:r>
              <a:rPr lang="cs-CZ" dirty="0"/>
              <a:t>)</a:t>
            </a:r>
          </a:p>
          <a:p>
            <a:r>
              <a:rPr lang="cs-CZ" dirty="0"/>
              <a:t>Vysvětlit „“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contingencies</a:t>
            </a:r>
            <a:r>
              <a:rPr lang="cs-CZ" dirty="0"/>
              <a:t> and </a:t>
            </a:r>
            <a:r>
              <a:rPr lang="cs-CZ" dirty="0" err="1"/>
              <a:t>ground</a:t>
            </a:r>
            <a:r>
              <a:rPr lang="cs-CZ" dirty="0"/>
              <a:t>-level </a:t>
            </a:r>
            <a:r>
              <a:rPr lang="cs-CZ" dirty="0" err="1"/>
              <a:t>processes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en-US" dirty="0"/>
              <a:t>activity with[in] the structures that are at once the products</a:t>
            </a:r>
            <a:r>
              <a:rPr lang="cs-CZ" dirty="0"/>
              <a:t> </a:t>
            </a:r>
            <a:r>
              <a:rPr lang="en-US" dirty="0"/>
              <a:t>and the conditions of that activity. 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 err="1"/>
              <a:t>Arif</a:t>
            </a:r>
            <a:r>
              <a:rPr lang="cs-CZ" dirty="0"/>
              <a:t> </a:t>
            </a:r>
            <a:r>
              <a:rPr lang="cs-CZ" dirty="0" err="1"/>
              <a:t>Dirlik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13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FB348-DD8E-4C92-B634-2439375E22C5}"/>
              </a:ext>
            </a:extLst>
          </p:cNvPr>
          <p:cNvSpPr txBox="1">
            <a:spLocks/>
          </p:cNvSpPr>
          <p:nvPr/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Proces a perspektiva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D59228-C938-46E0-98B5-C097D420A768}"/>
              </a:ext>
            </a:extLst>
          </p:cNvPr>
          <p:cNvSpPr txBox="1">
            <a:spLocks/>
          </p:cNvSpPr>
          <p:nvPr/>
        </p:nvSpPr>
        <p:spPr>
          <a:xfrm>
            <a:off x="581192" y="2340864"/>
            <a:ext cx="11029615" cy="3634486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Proces, metoda, perspektiva i předmět</a:t>
            </a:r>
          </a:p>
          <a:p>
            <a:r>
              <a:rPr lang="cs-CZ" dirty="0"/>
              <a:t>PERSPEKTIVA </a:t>
            </a:r>
          </a:p>
          <a:p>
            <a:pPr lvl="1"/>
            <a:r>
              <a:rPr lang="cs-CZ" dirty="0"/>
              <a:t>heuristický nástroj : otroctví (Black </a:t>
            </a:r>
            <a:r>
              <a:rPr lang="cs-CZ" dirty="0" err="1"/>
              <a:t>Atlantic</a:t>
            </a:r>
            <a:r>
              <a:rPr lang="cs-CZ" dirty="0"/>
              <a:t>) – komplexita</a:t>
            </a:r>
          </a:p>
          <a:p>
            <a:pPr lvl="1"/>
            <a:r>
              <a:rPr lang="cs-CZ" dirty="0"/>
              <a:t>Ne nutně planetární, ne totéž jako </a:t>
            </a:r>
            <a:r>
              <a:rPr lang="cs-CZ" dirty="0" err="1"/>
              <a:t>Macrohistory</a:t>
            </a:r>
            <a:r>
              <a:rPr lang="cs-CZ" dirty="0"/>
              <a:t> – </a:t>
            </a:r>
            <a:r>
              <a:rPr lang="cs-CZ" dirty="0" err="1"/>
              <a:t>glocal</a:t>
            </a:r>
            <a:endParaRPr lang="cs-CZ" dirty="0"/>
          </a:p>
          <a:p>
            <a:pPr lvl="1"/>
            <a:r>
              <a:rPr lang="cs-CZ" dirty="0"/>
              <a:t>Ne exkluzivní (např krach vídeňské burzy vs krize 1929)</a:t>
            </a:r>
          </a:p>
          <a:p>
            <a:pPr lvl="1"/>
            <a:r>
              <a:rPr lang="cs-CZ" dirty="0"/>
              <a:t>Předpoklad vlivu nadnárodních/</a:t>
            </a:r>
            <a:r>
              <a:rPr lang="cs-CZ" dirty="0" err="1"/>
              <a:t>golobálních</a:t>
            </a:r>
            <a:r>
              <a:rPr lang="cs-CZ" dirty="0"/>
              <a:t>/transnacionálních struktur</a:t>
            </a:r>
          </a:p>
          <a:p>
            <a:pPr lvl="1"/>
            <a:r>
              <a:rPr lang="cs-CZ" dirty="0"/>
              <a:t>Distorze perspektivou : Otázka přílišného zdůraznění globálních vlivů  (dtto národní dějiny…)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60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FB348-DD8E-4C92-B634-2439375E22C5}"/>
              </a:ext>
            </a:extLst>
          </p:cNvPr>
          <p:cNvSpPr txBox="1">
            <a:spLocks/>
          </p:cNvSpPr>
          <p:nvPr/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Přísliby a limity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D59228-C938-46E0-98B5-C097D420A768}"/>
              </a:ext>
            </a:extLst>
          </p:cNvPr>
          <p:cNvSpPr txBox="1">
            <a:spLocks/>
          </p:cNvSpPr>
          <p:nvPr/>
        </p:nvSpPr>
        <p:spPr>
          <a:xfrm>
            <a:off x="581192" y="2340864"/>
            <a:ext cx="11029615" cy="3634486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Stalo se mainstreamem v anglosaském světě (AHR, </a:t>
            </a:r>
            <a:r>
              <a:rPr lang="cs-CZ" dirty="0" err="1"/>
              <a:t>PaP</a:t>
            </a:r>
            <a:r>
              <a:rPr lang="cs-CZ" dirty="0"/>
              <a:t>, …)</a:t>
            </a:r>
          </a:p>
          <a:p>
            <a:pPr lvl="1"/>
            <a:r>
              <a:rPr lang="cs-CZ" dirty="0"/>
              <a:t>Dříve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pro zkušené syntetiky, dnes disertace</a:t>
            </a:r>
          </a:p>
          <a:p>
            <a:r>
              <a:rPr lang="cs-CZ" dirty="0"/>
              <a:t>Kurikula – ekonomické, kulturní, </a:t>
            </a:r>
            <a:r>
              <a:rPr lang="cs-CZ" dirty="0" err="1"/>
              <a:t>environmnetální</a:t>
            </a:r>
            <a:r>
              <a:rPr lang="cs-CZ" dirty="0"/>
              <a:t> přístupy</a:t>
            </a:r>
          </a:p>
          <a:p>
            <a:r>
              <a:rPr lang="cs-CZ" dirty="0"/>
              <a:t>HYPE!!!</a:t>
            </a:r>
          </a:p>
          <a:p>
            <a:r>
              <a:rPr lang="cs-CZ" dirty="0"/>
              <a:t>Náklady?</a:t>
            </a:r>
          </a:p>
          <a:p>
            <a:pPr lvl="1"/>
            <a:r>
              <a:rPr lang="cs-CZ" dirty="0"/>
              <a:t>Not a </a:t>
            </a:r>
            <a:r>
              <a:rPr lang="cs-CZ" dirty="0" err="1"/>
              <a:t>panacea</a:t>
            </a:r>
            <a:endParaRPr lang="cs-CZ" dirty="0"/>
          </a:p>
          <a:p>
            <a:pPr lvl="1"/>
            <a:r>
              <a:rPr lang="cs-CZ" dirty="0"/>
              <a:t>Ne vždy globální procesy klíčové….</a:t>
            </a:r>
          </a:p>
          <a:p>
            <a:pPr lvl="1"/>
            <a:r>
              <a:rPr lang="cs-CZ" dirty="0"/>
              <a:t>Aktéři </a:t>
            </a:r>
            <a:r>
              <a:rPr lang="cs-CZ" dirty="0" err="1"/>
              <a:t>marginalizovaní</a:t>
            </a:r>
            <a:r>
              <a:rPr lang="cs-CZ" dirty="0"/>
              <a:t> globálními sítěmi ?</a:t>
            </a:r>
          </a:p>
        </p:txBody>
      </p:sp>
    </p:spTree>
    <p:extLst>
      <p:ext uri="{BB962C8B-B14F-4D97-AF65-F5344CB8AC3E}">
        <p14:creationId xmlns:p14="http://schemas.microsoft.com/office/powerpoint/2010/main" val="342826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3AC72-2BA9-47EA-B366-32DA341C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D41EDC-4420-46B5-BEED-769392778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en-US" dirty="0"/>
              <a:t>a form of historical analysis in which</a:t>
            </a:r>
            <a:r>
              <a:rPr lang="cs-CZ" dirty="0"/>
              <a:t> </a:t>
            </a:r>
            <a:r>
              <a:rPr lang="en-US" dirty="0"/>
              <a:t>phenomena, events, and processes are placed in global contexts</a:t>
            </a:r>
            <a:r>
              <a:rPr lang="cs-CZ" dirty="0"/>
              <a:t>“</a:t>
            </a:r>
          </a:p>
          <a:p>
            <a:pPr marL="630000" lvl="2" indent="0">
              <a:buNone/>
            </a:pPr>
            <a:r>
              <a:rPr lang="cs-CZ" dirty="0"/>
              <a:t>Sebastian </a:t>
            </a:r>
            <a:r>
              <a:rPr lang="cs-CZ" dirty="0" err="1"/>
              <a:t>Conrad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798BF8-8CB4-4FF3-B6EB-1B8177015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Globální vědomí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Od raného novověku univerzální dějiny</a:t>
            </a:r>
          </a:p>
          <a:p>
            <a:pPr marL="285750" indent="-285750">
              <a:buFontTx/>
              <a:buChar char="-"/>
            </a:pPr>
            <a:r>
              <a:rPr lang="cs-CZ" dirty="0"/>
              <a:t>Dějiny civilizací</a:t>
            </a:r>
          </a:p>
          <a:p>
            <a:pPr marL="285750" indent="-285750">
              <a:buFontTx/>
              <a:buChar char="-"/>
            </a:pPr>
            <a:r>
              <a:rPr lang="cs-CZ" dirty="0"/>
              <a:t>Dějiny pokroku a </a:t>
            </a:r>
            <a:r>
              <a:rPr lang="cs-CZ" dirty="0" err="1"/>
              <a:t>náradů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85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BE3C4-2A5F-48B4-9911-92A17D5F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FORMY PSANÍ DĚJIN SVĚTA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CC719F-C074-4093-BE00-5ED0BCA46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1"/>
            <a:ext cx="2525991" cy="557784"/>
          </a:xfrm>
        </p:spPr>
        <p:txBody>
          <a:bodyPr/>
          <a:lstStyle/>
          <a:p>
            <a:r>
              <a:rPr lang="cs-CZ" dirty="0"/>
              <a:t>Ekumenické dějiny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5B6132-8296-4199-AFFD-7D75CB22C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3971" y="3078451"/>
            <a:ext cx="2525990" cy="293499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Univerzální dějiny</a:t>
            </a:r>
          </a:p>
          <a:p>
            <a:r>
              <a:rPr lang="cs-CZ" dirty="0"/>
              <a:t>Reference </a:t>
            </a:r>
            <a:r>
              <a:rPr lang="cs-CZ" dirty="0" err="1"/>
              <a:t>works</a:t>
            </a:r>
            <a:endParaRPr lang="cs-CZ" dirty="0"/>
          </a:p>
          <a:p>
            <a:r>
              <a:rPr lang="cs-CZ" dirty="0"/>
              <a:t>16-18 st</a:t>
            </a:r>
          </a:p>
          <a:p>
            <a:r>
              <a:rPr lang="cs-CZ" dirty="0"/>
              <a:t>Universal </a:t>
            </a:r>
            <a:r>
              <a:rPr lang="cs-CZ" dirty="0" err="1"/>
              <a:t>History</a:t>
            </a:r>
            <a:r>
              <a:rPr lang="cs-CZ" dirty="0"/>
              <a:t> (1736-65)</a:t>
            </a:r>
          </a:p>
          <a:p>
            <a:r>
              <a:rPr lang="cs-CZ" dirty="0"/>
              <a:t>Gibbon, Voltaire, </a:t>
            </a:r>
            <a:r>
              <a:rPr lang="cs-CZ" dirty="0" err="1"/>
              <a:t>Gaterrer</a:t>
            </a:r>
            <a:r>
              <a:rPr lang="cs-CZ" dirty="0"/>
              <a:t>…</a:t>
            </a:r>
          </a:p>
          <a:p>
            <a:r>
              <a:rPr lang="cs-CZ" dirty="0"/>
              <a:t>„</a:t>
            </a:r>
            <a:r>
              <a:rPr lang="en-US" i="1" dirty="0"/>
              <a:t>gave rise everywhere to viewpoints that were irreconcilable</a:t>
            </a:r>
            <a:r>
              <a:rPr lang="cs-CZ" i="1" dirty="0"/>
              <a:t> </a:t>
            </a:r>
            <a:r>
              <a:rPr lang="en-US" i="1" dirty="0"/>
              <a:t>with each other but complementary in their effort to</a:t>
            </a:r>
            <a:r>
              <a:rPr lang="cs-CZ" i="1" dirty="0"/>
              <a:t> </a:t>
            </a:r>
            <a:r>
              <a:rPr lang="en-US" i="1" dirty="0"/>
              <a:t>grasp the global nature of the world</a:t>
            </a:r>
            <a:r>
              <a:rPr lang="en-US" dirty="0"/>
              <a:t>.</a:t>
            </a:r>
            <a:r>
              <a:rPr lang="cs-CZ" dirty="0"/>
              <a:t>“</a:t>
            </a:r>
            <a:r>
              <a:rPr lang="en-US" dirty="0"/>
              <a:t> </a:t>
            </a:r>
            <a:r>
              <a:rPr lang="cs-CZ" i="1" dirty="0"/>
              <a:t>“</a:t>
            </a:r>
          </a:p>
          <a:p>
            <a:pPr marL="0" indent="0">
              <a:buNone/>
            </a:pPr>
            <a:r>
              <a:rPr lang="cs-CZ" dirty="0" err="1"/>
              <a:t>Serge</a:t>
            </a:r>
            <a:r>
              <a:rPr lang="cs-CZ" dirty="0"/>
              <a:t> </a:t>
            </a:r>
            <a:r>
              <a:rPr lang="cs-CZ" dirty="0" err="1"/>
              <a:t>Gruzinski</a:t>
            </a:r>
            <a:endParaRPr lang="cs-CZ" dirty="0"/>
          </a:p>
          <a:p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FF7593BA-1B7F-4604-B3E6-B6921EE97142}"/>
              </a:ext>
            </a:extLst>
          </p:cNvPr>
          <p:cNvSpPr txBox="1">
            <a:spLocks/>
          </p:cNvSpPr>
          <p:nvPr/>
        </p:nvSpPr>
        <p:spPr>
          <a:xfrm>
            <a:off x="3570009" y="2250891"/>
            <a:ext cx="2525991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Světová </a:t>
            </a:r>
            <a:r>
              <a:rPr lang="cs-CZ" dirty="0" err="1"/>
              <a:t>Tableaus</a:t>
            </a: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575E8DBC-EC90-4746-823E-3CBA9311D248}"/>
              </a:ext>
            </a:extLst>
          </p:cNvPr>
          <p:cNvSpPr txBox="1">
            <a:spLocks/>
          </p:cNvSpPr>
          <p:nvPr/>
        </p:nvSpPr>
        <p:spPr>
          <a:xfrm>
            <a:off x="6717142" y="2250891"/>
            <a:ext cx="2525991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Světové dějiny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784238B1-5B2A-486C-B63C-CF7985367E9D}"/>
              </a:ext>
            </a:extLst>
          </p:cNvPr>
          <p:cNvSpPr txBox="1">
            <a:spLocks/>
          </p:cNvSpPr>
          <p:nvPr/>
        </p:nvSpPr>
        <p:spPr>
          <a:xfrm>
            <a:off x="9666009" y="2250891"/>
            <a:ext cx="2525991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</p:txBody>
      </p:sp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A7B8EAAF-1F33-4F3E-8926-C4C1C8F19A5B}"/>
              </a:ext>
            </a:extLst>
          </p:cNvPr>
          <p:cNvSpPr txBox="1">
            <a:spLocks/>
          </p:cNvSpPr>
          <p:nvPr/>
        </p:nvSpPr>
        <p:spPr>
          <a:xfrm>
            <a:off x="733594" y="3078452"/>
            <a:ext cx="2525990" cy="29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starověk</a:t>
            </a:r>
          </a:p>
        </p:txBody>
      </p:sp>
      <p:sp>
        <p:nvSpPr>
          <p:cNvPr id="15" name="Zástupný obsah 3">
            <a:extLst>
              <a:ext uri="{FF2B5EF4-FFF2-40B4-BE49-F238E27FC236}">
                <a16:creationId xmlns:a16="http://schemas.microsoft.com/office/drawing/2014/main" id="{8F8467BE-BFF4-4026-BFD0-A93C1C7E0B48}"/>
              </a:ext>
            </a:extLst>
          </p:cNvPr>
          <p:cNvSpPr txBox="1">
            <a:spLocks/>
          </p:cNvSpPr>
          <p:nvPr/>
        </p:nvSpPr>
        <p:spPr>
          <a:xfrm>
            <a:off x="6245147" y="3005951"/>
            <a:ext cx="2525990" cy="3652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Konec 19. st</a:t>
            </a:r>
          </a:p>
          <a:p>
            <a:r>
              <a:rPr lang="cs-CZ" dirty="0"/>
              <a:t>Historizace evropské expanze, westernizace</a:t>
            </a:r>
          </a:p>
          <a:p>
            <a:r>
              <a:rPr lang="cs-CZ" dirty="0"/>
              <a:t>Národ, modernizace, liberalismus – evropský model (i </a:t>
            </a:r>
            <a:r>
              <a:rPr lang="cs-CZ" dirty="0" err="1"/>
              <a:t>Nehru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)</a:t>
            </a:r>
          </a:p>
          <a:p>
            <a:r>
              <a:rPr lang="cs-CZ" dirty="0"/>
              <a:t>Eurocentrismus, pozitivismus</a:t>
            </a:r>
          </a:p>
          <a:p>
            <a:pPr lvl="1"/>
            <a:r>
              <a:rPr lang="cs-CZ" dirty="0"/>
              <a:t>Je evropský? </a:t>
            </a:r>
            <a:r>
              <a:rPr lang="cs-CZ" dirty="0" err="1"/>
              <a:t>Kukugaku</a:t>
            </a:r>
            <a:r>
              <a:rPr lang="cs-CZ" dirty="0"/>
              <a:t> </a:t>
            </a:r>
            <a:r>
              <a:rPr lang="cs-CZ" dirty="0" err="1"/>
              <a:t>etc</a:t>
            </a:r>
            <a:endParaRPr lang="cs-CZ" dirty="0"/>
          </a:p>
          <a:p>
            <a:pPr lvl="1"/>
            <a:r>
              <a:rPr lang="cs-CZ" dirty="0"/>
              <a:t>Geopolitika</a:t>
            </a:r>
          </a:p>
          <a:p>
            <a:r>
              <a:rPr lang="cs-CZ" dirty="0"/>
              <a:t>Světové dějiny jako vysvětlení národních (</a:t>
            </a:r>
            <a:r>
              <a:rPr lang="cs-CZ" dirty="0" err="1"/>
              <a:t>Gokalp</a:t>
            </a:r>
            <a:r>
              <a:rPr lang="cs-CZ" dirty="0"/>
              <a:t>)</a:t>
            </a:r>
          </a:p>
          <a:p>
            <a:r>
              <a:rPr lang="cs-CZ" dirty="0"/>
              <a:t>Kritika</a:t>
            </a:r>
          </a:p>
          <a:p>
            <a:pPr lvl="1"/>
            <a:r>
              <a:rPr lang="cs-CZ" dirty="0"/>
              <a:t>Systémová (Marx)</a:t>
            </a:r>
          </a:p>
          <a:p>
            <a:pPr lvl="1"/>
            <a:r>
              <a:rPr lang="cs-CZ" dirty="0"/>
              <a:t>Civilizační (kulturní rozdíly, 1880s, Thákur, inspirace Herder)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2D117461-36E5-4223-8655-5F1005FE987F}"/>
              </a:ext>
            </a:extLst>
          </p:cNvPr>
          <p:cNvSpPr txBox="1">
            <a:spLocks/>
          </p:cNvSpPr>
          <p:nvPr/>
        </p:nvSpPr>
        <p:spPr>
          <a:xfrm>
            <a:off x="9186323" y="2934929"/>
            <a:ext cx="2525990" cy="29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Anglofonní</a:t>
            </a:r>
          </a:p>
          <a:p>
            <a:r>
              <a:rPr lang="cs-CZ" dirty="0" err="1"/>
              <a:t>Toynbee</a:t>
            </a:r>
            <a:r>
              <a:rPr lang="cs-CZ" dirty="0"/>
              <a:t>… </a:t>
            </a:r>
            <a:r>
              <a:rPr lang="cs-CZ" i="1" dirty="0"/>
              <a:t>Study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History</a:t>
            </a:r>
            <a:r>
              <a:rPr lang="cs-CZ" i="1" dirty="0"/>
              <a:t> (MONÁDY) 50s</a:t>
            </a:r>
          </a:p>
          <a:p>
            <a:r>
              <a:rPr lang="cs-CZ" i="1" dirty="0"/>
              <a:t>William </a:t>
            </a:r>
            <a:r>
              <a:rPr lang="cs-CZ" i="1" dirty="0" err="1"/>
              <a:t>McNeill</a:t>
            </a:r>
            <a:r>
              <a:rPr lang="cs-CZ" i="1" dirty="0"/>
              <a:t> … </a:t>
            </a:r>
            <a:r>
              <a:rPr lang="en-US" i="1" dirty="0"/>
              <a:t>The Rise of the West</a:t>
            </a:r>
            <a:r>
              <a:rPr lang="cs-CZ" dirty="0"/>
              <a:t> (MODERNIZACE), 60s</a:t>
            </a:r>
          </a:p>
          <a:p>
            <a:r>
              <a:rPr lang="cs-CZ" dirty="0"/>
              <a:t>Immanuel </a:t>
            </a:r>
            <a:r>
              <a:rPr lang="cs-CZ" dirty="0" err="1"/>
              <a:t>Wallerstein</a:t>
            </a:r>
            <a:r>
              <a:rPr lang="cs-CZ" dirty="0"/>
              <a:t> …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70s</a:t>
            </a:r>
          </a:p>
          <a:p>
            <a:r>
              <a:rPr lang="cs-CZ" dirty="0"/>
              <a:t>Area </a:t>
            </a:r>
            <a:r>
              <a:rPr lang="cs-CZ" dirty="0" err="1"/>
              <a:t>studies</a:t>
            </a:r>
            <a:r>
              <a:rPr lang="cs-CZ" dirty="0"/>
              <a:t>, gender,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below</a:t>
            </a:r>
            <a:r>
              <a:rPr lang="cs-CZ" dirty="0"/>
              <a:t>, </a:t>
            </a:r>
            <a:r>
              <a:rPr lang="cs-CZ" dirty="0" err="1"/>
              <a:t>linguistic</a:t>
            </a:r>
            <a:r>
              <a:rPr lang="cs-CZ" dirty="0"/>
              <a:t> </a:t>
            </a:r>
            <a:r>
              <a:rPr lang="cs-CZ" dirty="0" err="1"/>
              <a:t>turn</a:t>
            </a:r>
            <a:r>
              <a:rPr lang="cs-CZ" dirty="0"/>
              <a:t> – VS MODERNIZAČNÍ koncept 80s</a:t>
            </a:r>
          </a:p>
          <a:p>
            <a:r>
              <a:rPr lang="cs-CZ" dirty="0"/>
              <a:t>Teorie závislosti a postkoloniální a subalterní studia 80s</a:t>
            </a:r>
          </a:p>
        </p:txBody>
      </p:sp>
    </p:spTree>
    <p:extLst>
      <p:ext uri="{BB962C8B-B14F-4D97-AF65-F5344CB8AC3E}">
        <p14:creationId xmlns:p14="http://schemas.microsoft.com/office/powerpoint/2010/main" val="225992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14F6EEA-835A-4931-9AB6-EE44518D0E52}"/>
              </a:ext>
            </a:extLst>
          </p:cNvPr>
          <p:cNvSpPr/>
          <p:nvPr/>
        </p:nvSpPr>
        <p:spPr>
          <a:xfrm>
            <a:off x="435190" y="2623865"/>
            <a:ext cx="54893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GaramondPremrPro"/>
              </a:rPr>
              <a:t>“</a:t>
            </a:r>
            <a:r>
              <a:rPr lang="cs-CZ" dirty="0" err="1">
                <a:latin typeface="GaramondPremrPro"/>
              </a:rPr>
              <a:t>The</a:t>
            </a:r>
            <a:r>
              <a:rPr lang="cs-CZ" dirty="0">
                <a:latin typeface="GaramondPremrPro"/>
              </a:rPr>
              <a:t> </a:t>
            </a:r>
            <a:r>
              <a:rPr lang="cs-CZ" dirty="0" err="1">
                <a:latin typeface="GaramondPremrPro"/>
              </a:rPr>
              <a:t>bourgeoisie</a:t>
            </a:r>
            <a:r>
              <a:rPr lang="cs-CZ" dirty="0">
                <a:latin typeface="GaramondPremrPro"/>
              </a:rPr>
              <a:t> </a:t>
            </a:r>
            <a:r>
              <a:rPr lang="en-US" dirty="0">
                <a:latin typeface="GaramondPremrPro"/>
              </a:rPr>
              <a:t>has through its exploitation of the world market given</a:t>
            </a:r>
            <a:r>
              <a:rPr lang="cs-CZ" dirty="0">
                <a:latin typeface="GaramondPremrPro"/>
              </a:rPr>
              <a:t> </a:t>
            </a:r>
            <a:r>
              <a:rPr lang="en-US" dirty="0">
                <a:latin typeface="GaramondPremrPro"/>
              </a:rPr>
              <a:t>a cosmopolitan character to production and consumption in</a:t>
            </a:r>
            <a:r>
              <a:rPr lang="cs-CZ" dirty="0">
                <a:latin typeface="GaramondPremrPro"/>
              </a:rPr>
              <a:t> </a:t>
            </a:r>
            <a:r>
              <a:rPr lang="en-US" dirty="0">
                <a:latin typeface="GaramondPremrPro"/>
              </a:rPr>
              <a:t>every country. </a:t>
            </a:r>
            <a:endParaRPr lang="cs-CZ" dirty="0">
              <a:latin typeface="GaramondPremrPro"/>
            </a:endParaRPr>
          </a:p>
          <a:p>
            <a:r>
              <a:rPr lang="en-US" dirty="0">
                <a:latin typeface="GaramondPremrPro"/>
              </a:rPr>
              <a:t>[. . .] </a:t>
            </a:r>
            <a:endParaRPr lang="cs-CZ" dirty="0">
              <a:latin typeface="GaramondPremrPro"/>
            </a:endParaRPr>
          </a:p>
          <a:p>
            <a:r>
              <a:rPr lang="en-US" dirty="0">
                <a:latin typeface="GaramondPremrPro"/>
              </a:rPr>
              <a:t>It has drawn from under the feet of industry</a:t>
            </a:r>
            <a:r>
              <a:rPr lang="cs-CZ" dirty="0">
                <a:latin typeface="GaramondPremrPro"/>
              </a:rPr>
              <a:t> </a:t>
            </a:r>
            <a:r>
              <a:rPr lang="en-US" dirty="0">
                <a:latin typeface="GaramondPremrPro"/>
              </a:rPr>
              <a:t>the national ground on which it stood. All old-established</a:t>
            </a:r>
            <a:r>
              <a:rPr lang="cs-CZ" dirty="0">
                <a:latin typeface="GaramondPremrPro"/>
              </a:rPr>
              <a:t> </a:t>
            </a:r>
            <a:r>
              <a:rPr lang="en-US" dirty="0">
                <a:latin typeface="GaramondPremrPro"/>
              </a:rPr>
              <a:t>national industries have been destroyed or are daily being destroyed.</a:t>
            </a:r>
          </a:p>
          <a:p>
            <a:r>
              <a:rPr lang="en-US" dirty="0">
                <a:latin typeface="GaramondPremrPro"/>
              </a:rPr>
              <a:t>[. . .] </a:t>
            </a:r>
            <a:endParaRPr lang="cs-CZ" dirty="0">
              <a:latin typeface="GaramondPremrPro"/>
            </a:endParaRPr>
          </a:p>
          <a:p>
            <a:r>
              <a:rPr lang="en-US" dirty="0">
                <a:latin typeface="GaramondPremrPro"/>
              </a:rPr>
              <a:t>In place of the old local and national seclusion</a:t>
            </a:r>
            <a:r>
              <a:rPr lang="cs-CZ" dirty="0">
                <a:latin typeface="GaramondPremrPro"/>
              </a:rPr>
              <a:t> and </a:t>
            </a:r>
            <a:r>
              <a:rPr lang="cs-CZ" dirty="0" err="1">
                <a:latin typeface="GaramondPremrPro"/>
              </a:rPr>
              <a:t>self-sufficiency</a:t>
            </a:r>
            <a:r>
              <a:rPr lang="cs-CZ" dirty="0">
                <a:latin typeface="GaramondPremrPro"/>
              </a:rPr>
              <a:t>, </a:t>
            </a:r>
            <a:r>
              <a:rPr lang="en-US" dirty="0">
                <a:latin typeface="GaramondPremrPro"/>
              </a:rPr>
              <a:t>we have intercourse in every direction, universal</a:t>
            </a:r>
            <a:r>
              <a:rPr lang="cs-CZ" dirty="0">
                <a:latin typeface="GaramondPremrPro"/>
              </a:rPr>
              <a:t> interdependence </a:t>
            </a:r>
            <a:r>
              <a:rPr lang="cs-CZ" dirty="0" err="1">
                <a:latin typeface="GaramondPremrPro"/>
              </a:rPr>
              <a:t>of</a:t>
            </a:r>
            <a:r>
              <a:rPr lang="cs-CZ" dirty="0">
                <a:latin typeface="GaramondPremrPro"/>
              </a:rPr>
              <a:t> </a:t>
            </a:r>
            <a:r>
              <a:rPr lang="cs-CZ" dirty="0" err="1">
                <a:latin typeface="GaramondPremrPro"/>
              </a:rPr>
              <a:t>nations</a:t>
            </a:r>
            <a:r>
              <a:rPr lang="cs-CZ" dirty="0">
                <a:latin typeface="GaramondPremrPro"/>
              </a:rPr>
              <a:t>.”</a:t>
            </a:r>
          </a:p>
          <a:p>
            <a:endParaRPr lang="cs-CZ" dirty="0">
              <a:latin typeface="GaramondPremrPro"/>
            </a:endParaRPr>
          </a:p>
          <a:p>
            <a:r>
              <a:rPr lang="cs-CZ" dirty="0">
                <a:latin typeface="GaramondPremrPro"/>
              </a:rPr>
              <a:t>1848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28A283B-E304-408D-86F2-86F92D2A65F9}"/>
              </a:ext>
            </a:extLst>
          </p:cNvPr>
          <p:cNvSpPr/>
          <p:nvPr/>
        </p:nvSpPr>
        <p:spPr>
          <a:xfrm>
            <a:off x="5660810" y="102366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„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next uprising of the people of Europe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their next movement for republican freedom and economy of government, may depend more probably on what is now passing in the Celestial Empire – the very opposite of Europe – than on any other political cause that now exists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.“</a:t>
            </a:r>
          </a:p>
          <a:p>
            <a:endParaRPr lang="cs-CZ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1853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80494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2941"/>
      </a:dk2>
      <a:lt2>
        <a:srgbClr val="E2E8E5"/>
      </a:lt2>
      <a:accent1>
        <a:srgbClr val="C34D86"/>
      </a:accent1>
      <a:accent2>
        <a:srgbClr val="B13BA5"/>
      </a:accent2>
      <a:accent3>
        <a:srgbClr val="9E4DC3"/>
      </a:accent3>
      <a:accent4>
        <a:srgbClr val="6142B4"/>
      </a:accent4>
      <a:accent5>
        <a:srgbClr val="4D5EC3"/>
      </a:accent5>
      <a:accent6>
        <a:srgbClr val="3B7EB1"/>
      </a:accent6>
      <a:hlink>
        <a:srgbClr val="6A68CC"/>
      </a:hlink>
      <a:folHlink>
        <a:srgbClr val="7F7F7F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1064</Words>
  <Application>Microsoft Office PowerPoint</Application>
  <PresentationFormat>Širokoúhlá obrazovka</PresentationFormat>
  <Paragraphs>177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Franklin Gothic Book</vt:lpstr>
      <vt:lpstr>Franklin Gothic Demi</vt:lpstr>
      <vt:lpstr>GaramondPremrPro</vt:lpstr>
      <vt:lpstr>Helvetica Neue</vt:lpstr>
      <vt:lpstr>Times New Roman</vt:lpstr>
      <vt:lpstr>Wingdings 2</vt:lpstr>
      <vt:lpstr>DividendVTI</vt:lpstr>
      <vt:lpstr>Globální dějiny</vt:lpstr>
      <vt:lpstr>“All historians are world historians now,” C. A. Bayly</vt:lpstr>
      <vt:lpstr>definice</vt:lpstr>
      <vt:lpstr>4 formy</vt:lpstr>
      <vt:lpstr>Prezentace aplikace PowerPoint</vt:lpstr>
      <vt:lpstr>Prezentace aplikace PowerPoint</vt:lpstr>
      <vt:lpstr>geneze</vt:lpstr>
      <vt:lpstr>HISTORICKÉ FORMY PSANÍ DĚJIN SVĚTA</vt:lpstr>
      <vt:lpstr>Prezentace aplikace PowerPoint</vt:lpstr>
      <vt:lpstr>Současné formy psaní dějin světa</vt:lpstr>
      <vt:lpstr>7 premis globálních dějin (Conrad)</vt:lpstr>
      <vt:lpstr>Příklady EMPIRICKÉ</vt:lpstr>
      <vt:lpstr>Prezentace aplikace PowerPoint</vt:lpstr>
      <vt:lpstr>Příklady REFLEXIVNÍ</vt:lpstr>
      <vt:lpstr>Příklady REFLEXIVNÍ</vt:lpstr>
      <vt:lpstr>Příklady REFLEXIVNÍ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Globální dějiny</dc:title>
  <dc:creator>Jíra Janáč</dc:creator>
  <cp:lastModifiedBy>Jíra Janáč</cp:lastModifiedBy>
  <cp:revision>9</cp:revision>
  <dcterms:created xsi:type="dcterms:W3CDTF">2020-03-02T11:20:50Z</dcterms:created>
  <dcterms:modified xsi:type="dcterms:W3CDTF">2020-03-02T12:04:20Z</dcterms:modified>
</cp:coreProperties>
</file>