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94" r:id="rId5"/>
    <p:sldId id="292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65" r:id="rId14"/>
    <p:sldId id="282" r:id="rId15"/>
    <p:sldId id="266" r:id="rId16"/>
    <p:sldId id="279" r:id="rId17"/>
    <p:sldId id="267" r:id="rId18"/>
    <p:sldId id="280" r:id="rId19"/>
    <p:sldId id="269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0"/>
  </p:normalViewPr>
  <p:slideViewPr>
    <p:cSldViewPr>
      <p:cViewPr varScale="1">
        <p:scale>
          <a:sx n="99" d="100"/>
          <a:sy n="99" d="100"/>
        </p:scale>
        <p:origin x="171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AA2ED978-99DA-0A03-811E-68F5DBD0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E76E85AA-7EB9-B0FF-E7E7-40B065ED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DD35CC2F-6FBD-2355-84CD-DFB4B83D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CB09D27B-CD5F-EC4A-BAB2-5E93DC94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9A450834-9F49-4914-D234-C9CF8FB7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215EFBA1-61E0-0184-0C92-61F71E18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D9F57C78-6106-190B-E962-333EC7A4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FCF7C657-FCE4-4763-64C9-81DE7F39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EA1EF06E-5CF6-C129-AB3F-CD74E94D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1F8C99CC-1E16-599C-0D60-B5978C963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9D813EF9-E82B-3F9A-777E-5E98EE5CC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0F979C6F-EE53-93F0-1003-5D2759237BE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16704A7-399D-BA6B-A33F-C8BCBACBD3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BE40816-7377-1E8F-4DEF-B7D407871AB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3B9AA3C5-B3D8-C3DC-6F19-3E0EB687D5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4300FA04-CD34-600C-F1DF-33B80BD4B3D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F27524BA-DC0E-A219-92C6-CCBF2D9D0C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1ED4E0-F4B9-4C4D-B536-3388813F06B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4DF8BF62-51ED-1C23-7B86-52B8EA1E3B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8806CB-128D-3F43-A2AB-5F6C310BA54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03E249F5-FE08-AAF0-5DBB-D43C31388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756C0A77-581F-7235-7F7A-ABBF1E589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22D691F4-89DF-E259-71A9-2C742280D1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9E4B3C-CEA9-B84F-9227-44F3722A260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D5F7FBF-FDF2-0128-4F0F-EDD5FB60A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FAA8C1E-4B93-EFE7-319C-076C43F13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96DAEA24-7CCE-6201-6BD0-B7B5B3E948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7286A3-29CE-A044-B17A-681C9EA2279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AE3C1E18-5305-47E2-CEFC-DE6FEB387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4870B46-5AC8-8DE9-FE27-B97544BAB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1EBDC45B-8517-FEA2-5667-E6C6591851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98E31C-134C-8342-8092-9BA6028FBA4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CD2D9EE-2028-084A-2CF2-BC1B1875F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3F48E92-CB24-A03E-B524-46C2E30E6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12BE762F-DCA7-063E-D2BE-A26C20FD0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E85C8C-C4F9-2348-A6BA-61949A031DB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D62938A2-42E6-23CF-A8A3-B4B8AA262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C5038C6-3869-86CF-EC2B-D8CAF466B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2260C65B-DCB1-A8B7-5674-C80BD1B8F1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10ADBF-EB6E-CD43-9AE6-31A7F333D4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4C33AD73-9CDA-5556-0AFB-DAA685629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1EF149DC-29D8-0862-2093-9716C0154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68790729-8ADF-4CA1-EF3D-B4BBC82A9A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F402B6-2B71-6B4F-BED9-2CF7DEB33FC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652896D3-39C5-E54C-A4B8-AE5C5405B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C8DC36BB-83C9-79AC-662C-25B29441A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B000A71C-0537-4AA2-D3CC-8F5D9654DE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A2172A-E4F8-A542-AACA-486965C89BF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3383E547-9C25-9152-F183-2980C5BD6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1FE6CAA-0066-137F-0882-E8E6DC173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732C0FA3-BE29-0952-F1F5-855825EFFE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AEE51C-DD4F-D445-B319-0E46D882FF4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5C309D1-9605-077D-07A7-AFB8F148F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E884584A-1B1E-B48D-B564-D5956A05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D2D48CF3-2025-39EE-4E06-B7451C7E87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D92922-8023-544F-A314-EE2D0F290F0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25BD121-DFD2-483B-7874-7BC16BAB8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5B11BE68-CCE0-9AF2-2B95-AFDA37CF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7DDEEA15-6FC6-64E0-DE45-4A9040E23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C38B34-6B05-2045-ABFA-AB457BBB221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E30D3CB0-78A4-5422-EAB6-B41DC3595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693D2C74-F43C-E1B2-E8BF-50F273C8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7A061F86-F503-FE18-AC08-A6CBEEC4F9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AFBFC3-01E8-A741-8DA7-351197E3B4C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454E60CF-C4FF-515A-432B-F0022A2E8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9F997F4-CAFB-06E2-AC1B-670B4F3B9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E393442C-2BA5-DF74-BF8A-A8CDBE4453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92AE1A-B0E5-F44D-919B-C40B03AF94A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9E2D75CB-1AD7-8FBA-9BE1-F6C20888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8DA618E-BF68-C99E-9176-AE726A0FA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E47E5BEF-4A10-B454-D153-D84B8186F8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D88578-53A3-9C42-B7ED-19620F688E9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5A1A3EB7-BE4C-76E8-8C59-2F6D7BA59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16FF1A6-C8BA-42BC-084A-96789AEE2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D824689B-FB3F-B509-E705-AD552CEA87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35975F-D7EC-134A-BB0A-64577146C26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82C4DE07-521F-47CC-0189-BBA8783D1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117F395-0A00-BBCD-9CBD-06125C005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C57EF1E7-92DF-5C2E-DA75-26754B9AB5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2D671F-5FB0-B64C-9EBF-FF44C3EE547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F4A65146-0C93-A63D-4E34-78B41411C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9EFD229D-0BD2-0730-F284-4D7FEA35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7F6FF55C-58DF-F0FF-B872-30D4A996CF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D792A-2FA1-DF4B-9E9E-0C2980D076C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5E424A65-0E8B-7F89-3D2C-2273E9119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32193821-08FF-D284-B3E6-0DB9F5D8A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A5C6FCAA-C64F-DEA9-F0A4-C194E39103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03F95-C98C-6348-BE7D-91E7706A4D4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EF092A97-CF18-7B1C-A164-B23461E6D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3A19138-E1C1-486D-2669-4595963F6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15B4A9D7-5A10-00B7-48CD-D0267B3356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8AB3A0-49C3-D241-BD92-93E4860D64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B88FE4D6-52AB-1DFD-9F2D-736D10F03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0229A25E-2F18-430A-1338-8F2744C6C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77178-6FF5-ACD7-E4E0-EFA0C04BF0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168B1-8B57-948E-187A-3F78F2CCDA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F3E1B-61B4-3A1D-6940-0149A453E2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F39-5B09-C64B-8D19-23EAB81DC6A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2282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F4E9E-19FC-0B07-DD7D-E30C790623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2B56-5C68-400B-79AD-2C1EC7BAA1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5F836-30B8-F427-3C59-2D070CEBC8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32E3-CE30-074F-AD32-B319AE525D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005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8DE41-B791-037D-D2DA-4E3B5C22C8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6BC2D-6596-6EC4-6A50-D91C0D26A8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D2FC5-C7CF-8349-0F75-C665BF7C78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16CA-59C8-824F-AB0A-7A74FA880E7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1121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0A29D9-7871-AF3C-505C-54D643F482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435C3-3005-145A-9C09-ADA2382EFE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35032-48DC-C712-0295-FB6E9F3A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314C-9144-F143-8DFF-3DEE051451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049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5098A-8083-0E2E-07A7-A500676357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FE08F-2CCA-03D2-1F09-DF7E6C340A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896D6-31CE-4B6B-E36F-3CBE5FF43C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7FD3-9587-AC48-9BF5-092C9D50DA3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2638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BCB8F-8A64-2CF9-6D60-2D56AA3A31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5F2EC-B911-399F-3566-0074C02FE5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AAD19-E7CB-D1FE-C5EC-56C1A0DAD3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401A-AB30-6C4C-A595-2FAC899D753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650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82676B-A354-9389-1788-5D8980674E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029EB0-8362-F588-91AF-51D1489086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423B1B-599B-F775-0661-371B3AE4E4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2FF5-255B-9940-B078-62946FF72DD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964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DCD373-D737-C9EE-8BA9-D3182FC9D0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945527-857A-1B17-6E88-942DE945A1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FB88668-260D-D9C8-E739-9859BA964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63B6-17A1-D741-B96D-CCBB7E083C5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9104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EE17E7-BD4D-5C11-7145-6F60DC3544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D34A6-C3BE-168F-96B9-6793761163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73F5-660E-B425-D059-2B885CD619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F7E5-A530-4D40-9A8F-10712AB10D0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050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ABE7FB-5A76-9FCC-B17C-C278262F80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B3865A-E06A-D42F-6EB3-CCA3823533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5B3851-8829-CEA5-84CF-66FC008246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1620-81AB-C548-B61B-96FD0504ABF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5112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10296-E86B-D94E-1A2C-6451CA7494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E30AAD-1F78-FD6C-91A9-E92AFDB335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E3A98C-D309-B371-A381-C02A71753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C742-0B73-E84A-8161-E0805034BA9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137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14265E-4136-D6E4-D347-6DD11D6EC9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4AF664-2F0C-4399-4D54-7E74C79055B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77972E-569A-8CA8-41D2-E0F0234896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ABF5-6DA1-6F44-8A25-88BD5338A60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2662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8F81539-A766-2AAF-ED00-8093B3D0E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D7B61-AB8A-3DCF-B4AA-4ADEB94CB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333F997-6F49-2403-591B-F82F1F36478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E704D2-0D15-86AD-2B31-8EBEE492362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549D46-7759-08B8-284D-10BF90163F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294A39-38A9-8149-9E5B-F9B95DC21AF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A3E9FFE1-627B-261F-83E4-221F4CC7F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Syntax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D060639-DFB6-C91A-3534-094D088D5E4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2F97B7A-5B98-4CBA-7D01-E92E2198CF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77825" y="144463"/>
            <a:ext cx="9351963" cy="68262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Malá Věra čte zajímavou knihu</a:t>
            </a:r>
            <a:endParaRPr lang="ru-RU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3795" name="Bild 1">
            <a:extLst>
              <a:ext uri="{FF2B5EF4-FFF2-40B4-BE49-F238E27FC236}">
                <a16:creationId xmlns:a16="http://schemas.microsoft.com/office/drawing/2014/main" id="{4EBFEBDC-C47C-5905-26A2-37283A7E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755650"/>
            <a:ext cx="100806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feld 2">
            <a:extLst>
              <a:ext uri="{FF2B5EF4-FFF2-40B4-BE49-F238E27FC236}">
                <a16:creationId xmlns:a16="http://schemas.microsoft.com/office/drawing/2014/main" id="{29E05F44-1A0E-A5C8-8A68-5E7FD096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6300788"/>
            <a:ext cx="75215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>
                <a:solidFill>
                  <a:schemeClr val="tx1"/>
                </a:solidFill>
                <a:latin typeface="Times New Roman" panose="02020603050405020304" pitchFamily="18" charset="0"/>
              </a:rPr>
              <a:t>Malá               Věra                čte            zajímavou      knihu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07ED014-9379-F435-727B-204AC74D6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965325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Ambiguita: </a:t>
            </a:r>
            <a:r>
              <a:rPr lang="ru-RU" altLang="de-DE" sz="2800" i="1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800" i="1">
                <a:latin typeface="Times New Roman" panose="02020603050405020304" pitchFamily="18" charset="0"/>
              </a:rPr>
              <a:t>Мужу изменять нельзя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5843" name="Bild 1">
            <a:extLst>
              <a:ext uri="{FF2B5EF4-FFF2-40B4-BE49-F238E27FC236}">
                <a16:creationId xmlns:a16="http://schemas.microsoft.com/office/drawing/2014/main" id="{F151D7F1-48A2-B985-FD54-B5BB7E5F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008062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feld 2">
            <a:extLst>
              <a:ext uri="{FF2B5EF4-FFF2-40B4-BE49-F238E27FC236}">
                <a16:creationId xmlns:a16="http://schemas.microsoft.com/office/drawing/2014/main" id="{3353D3CA-D4B6-C65E-3845-A0FDC4ED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732588"/>
            <a:ext cx="345479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,Manžel nesmí podvádět.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93F2C34A-3CA6-F3CD-AF3F-AC59AB37D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3037" cy="1965325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Ambiguita: </a:t>
            </a:r>
            <a:r>
              <a:rPr lang="ru-RU" altLang="de-DE" sz="2800" i="1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br>
              <a:rPr lang="ru-RU" altLang="de-DE" sz="2800">
                <a:latin typeface="Times New Roman" panose="02020603050405020304" pitchFamily="18" charset="0"/>
              </a:rPr>
            </a:br>
            <a:r>
              <a:rPr lang="ru-RU" altLang="de-DE" sz="2800" i="1">
                <a:latin typeface="Times New Roman" panose="02020603050405020304" pitchFamily="18" charset="0"/>
              </a:rPr>
              <a:t>Мужу изменять нельзя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37891" name="Bild 1">
            <a:extLst>
              <a:ext uri="{FF2B5EF4-FFF2-40B4-BE49-F238E27FC236}">
                <a16:creationId xmlns:a16="http://schemas.microsoft.com/office/drawing/2014/main" id="{95402BCA-E8D2-EF21-06CE-86BA0932E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0080625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2">
            <a:extLst>
              <a:ext uri="{FF2B5EF4-FFF2-40B4-BE49-F238E27FC236}">
                <a16:creationId xmlns:a16="http://schemas.microsoft.com/office/drawing/2014/main" id="{B1672D0D-FEC2-2B53-DA5E-95CF5DE0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6732588"/>
            <a:ext cx="345479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,Manžel nesmí podvádět.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Oval 4">
            <a:extLst>
              <a:ext uri="{FF2B5EF4-FFF2-40B4-BE49-F238E27FC236}">
                <a16:creationId xmlns:a16="http://schemas.microsoft.com/office/drawing/2014/main" id="{0E74E6F4-F5B7-8857-79F9-F3BB95E2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5075238"/>
            <a:ext cx="1366838" cy="11525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Bild 2">
            <a:extLst>
              <a:ext uri="{FF2B5EF4-FFF2-40B4-BE49-F238E27FC236}">
                <a16:creationId xmlns:a16="http://schemas.microsoft.com/office/drawing/2014/main" id="{D8C23498-1DB3-2E44-7996-9FDDB1F38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feld 3">
            <a:extLst>
              <a:ext uri="{FF2B5EF4-FFF2-40B4-BE49-F238E27FC236}">
                <a16:creationId xmlns:a16="http://schemas.microsoft.com/office/drawing/2014/main" id="{EC8DDAE2-113D-8A91-EE83-E45D0018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047" y="6804025"/>
            <a:ext cx="468086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dovoleno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podvádět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manžela</a:t>
            </a:r>
            <a:r>
              <a:rPr lang="de-DE" altLang="de-DE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r>
              <a:rPr lang="de-C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 2">
            <a:extLst>
              <a:ext uri="{FF2B5EF4-FFF2-40B4-BE49-F238E27FC236}">
                <a16:creationId xmlns:a16="http://schemas.microsoft.com/office/drawing/2014/main" id="{7AA06EE9-954C-B893-056E-A1B5FBC65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0080625" cy="66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feld 3">
            <a:extLst>
              <a:ext uri="{FF2B5EF4-FFF2-40B4-BE49-F238E27FC236}">
                <a16:creationId xmlns:a16="http://schemas.microsoft.com/office/drawing/2014/main" id="{5EDBA8FD-B720-CF75-1D36-8E703F026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6804025"/>
            <a:ext cx="464101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D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DE" altLang="de-D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Oval 4">
            <a:extLst>
              <a:ext uri="{FF2B5EF4-FFF2-40B4-BE49-F238E27FC236}">
                <a16:creationId xmlns:a16="http://schemas.microsoft.com/office/drawing/2014/main" id="{0A06437B-0A5E-F392-0CBA-1D89824E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435600"/>
            <a:ext cx="1368425" cy="11525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624ACB-3853-485E-091F-B2B6406600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3059113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Rekurzivní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pravidla</a:t>
            </a:r>
            <a:r>
              <a:rPr lang="de-CH" altLang="de-DE" sz="28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atd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Problém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diskontinuální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konstituenty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Např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něm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perfektum</a:t>
            </a:r>
            <a:r>
              <a:rPr lang="de-CH" altLang="de-DE" sz="2800" dirty="0">
                <a:latin typeface="Times New Roman" panose="02020603050405020304" pitchFamily="18" charset="0"/>
              </a:rPr>
              <a:t> 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objektem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povinně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inkorporovaným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mezi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pomocným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slovesem</a:t>
            </a:r>
            <a:r>
              <a:rPr lang="de-CH" altLang="de-DE" sz="2800" dirty="0">
                <a:latin typeface="Times New Roman" panose="02020603050405020304" pitchFamily="18" charset="0"/>
              </a:rPr>
              <a:t> 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příčestím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4035" name="Bild 1">
            <a:extLst>
              <a:ext uri="{FF2B5EF4-FFF2-40B4-BE49-F238E27FC236}">
                <a16:creationId xmlns:a16="http://schemas.microsoft.com/office/drawing/2014/main" id="{A87D20AF-3D3A-0817-FB65-45AA65B64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0"/>
            <a:ext cx="1008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F47FAC-26F3-730D-529F-BC2DD491D2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8450" y="215900"/>
            <a:ext cx="9061450" cy="3059113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Rekurzivní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pravidla</a:t>
            </a:r>
            <a:r>
              <a:rPr lang="de-CH" altLang="de-DE" sz="28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atd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Problém</a:t>
            </a:r>
            <a:r>
              <a:rPr lang="de-CH" altLang="de-DE" sz="2800" dirty="0">
                <a:latin typeface="Times New Roman" panose="02020603050405020304" pitchFamily="18" charset="0"/>
              </a:rPr>
              <a:t>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diskontinuální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konstituenty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Např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něm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perfektum</a:t>
            </a:r>
            <a:r>
              <a:rPr lang="de-CH" altLang="de-DE" sz="2800" dirty="0">
                <a:latin typeface="Times New Roman" panose="02020603050405020304" pitchFamily="18" charset="0"/>
              </a:rPr>
              <a:t> 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objektem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povinně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inkorporovaným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mezi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pomocným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slovesem</a:t>
            </a:r>
            <a:r>
              <a:rPr lang="de-CH" altLang="de-DE" sz="2800" dirty="0">
                <a:latin typeface="Times New Roman" panose="02020603050405020304" pitchFamily="18" charset="0"/>
              </a:rPr>
              <a:t> 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příčestím</a:t>
            </a:r>
            <a:r>
              <a:rPr lang="de-CH" altLang="de-DE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46083" name="Bild 1">
            <a:extLst>
              <a:ext uri="{FF2B5EF4-FFF2-40B4-BE49-F238E27FC236}">
                <a16:creationId xmlns:a16="http://schemas.microsoft.com/office/drawing/2014/main" id="{72F90193-545F-2424-A457-44CF2EF8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0"/>
            <a:ext cx="1008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2">
            <a:extLst>
              <a:ext uri="{FF2B5EF4-FFF2-40B4-BE49-F238E27FC236}">
                <a16:creationId xmlns:a16="http://schemas.microsoft.com/office/drawing/2014/main" id="{E3E6CD09-406A-9F24-2B00-E527D316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5580063"/>
            <a:ext cx="1368425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7C50DF6-7207-6A28-FAB0-856033F70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246188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Srov. oproti tomu angl. </a:t>
            </a:r>
            <a:r>
              <a:rPr lang="cs-CZ" altLang="de-DE" sz="2800" i="1">
                <a:latin typeface="Times New Roman" panose="02020603050405020304" pitchFamily="18" charset="0"/>
              </a:rPr>
              <a:t>John has seen Peter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Dále: něm. (a dost často česká) zjišťovací tázací věta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48131" name="Bild 1">
            <a:extLst>
              <a:ext uri="{FF2B5EF4-FFF2-40B4-BE49-F238E27FC236}">
                <a16:creationId xmlns:a16="http://schemas.microsoft.com/office/drawing/2014/main" id="{E7978266-946F-25B0-C51A-99E4153C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11413"/>
            <a:ext cx="10080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029E26D-3D95-645F-880B-D79CE917EFC0}"/>
              </a:ext>
            </a:extLst>
          </p:cNvPr>
          <p:cNvSpPr txBox="1"/>
          <p:nvPr/>
        </p:nvSpPr>
        <p:spPr>
          <a:xfrm>
            <a:off x="431800" y="6684735"/>
            <a:ext cx="24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,P.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tevírá dveře.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2BEBC3-E8E6-80E3-FBE2-557575C8CB72}"/>
              </a:ext>
            </a:extLst>
          </p:cNvPr>
          <p:cNvSpPr txBox="1"/>
          <p:nvPr/>
        </p:nvSpPr>
        <p:spPr>
          <a:xfrm>
            <a:off x="5328344" y="6684736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,Otevírá P. dveře?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5C6EC45-98D9-CF27-5999-700A0F7FE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217025" cy="1246188"/>
          </a:xfrm>
        </p:spPr>
        <p:txBody>
          <a:bodyPr/>
          <a:lstStyle/>
          <a:p>
            <a:pPr marL="457200" indent="-457200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>
                <a:latin typeface="Times New Roman" panose="02020603050405020304" pitchFamily="18" charset="0"/>
              </a:rPr>
              <a:t>Srov. oproti tomu angl. </a:t>
            </a:r>
            <a:r>
              <a:rPr lang="de-CH" altLang="de-DE" sz="2800" i="1">
                <a:latin typeface="Times New Roman" panose="02020603050405020304" pitchFamily="18" charset="0"/>
              </a:rPr>
              <a:t>John has seen Peter</a:t>
            </a:r>
            <a:br>
              <a:rPr lang="de-CH" altLang="de-DE" sz="2800" i="1">
                <a:latin typeface="Times New Roman" panose="02020603050405020304" pitchFamily="18" charset="0"/>
              </a:rPr>
            </a:br>
            <a:br>
              <a:rPr lang="de-CH" altLang="de-DE" sz="2800" i="1">
                <a:latin typeface="Times New Roman" panose="02020603050405020304" pitchFamily="18" charset="0"/>
              </a:rPr>
            </a:br>
            <a:r>
              <a:rPr lang="de-CH" altLang="de-DE" sz="2800">
                <a:latin typeface="Times New Roman" panose="02020603050405020304" pitchFamily="18" charset="0"/>
              </a:rPr>
              <a:t>Dále: něm. (a dost často česká) zjišťovací tázací věta</a:t>
            </a:r>
            <a:endParaRPr lang="de-CH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50179" name="Bild 1">
            <a:extLst>
              <a:ext uri="{FF2B5EF4-FFF2-40B4-BE49-F238E27FC236}">
                <a16:creationId xmlns:a16="http://schemas.microsoft.com/office/drawing/2014/main" id="{C2D14085-2913-DADE-EA80-003B7A9F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411413"/>
            <a:ext cx="100806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Oval 3">
            <a:extLst>
              <a:ext uri="{FF2B5EF4-FFF2-40B4-BE49-F238E27FC236}">
                <a16:creationId xmlns:a16="http://schemas.microsoft.com/office/drawing/2014/main" id="{5E55AED8-B665-A4CE-1210-E0BC4FDD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348038"/>
            <a:ext cx="1655762" cy="15843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8D6700-DCDA-FF37-2236-C2A7E5514BD9}"/>
              </a:ext>
            </a:extLst>
          </p:cNvPr>
          <p:cNvSpPr txBox="1"/>
          <p:nvPr/>
        </p:nvSpPr>
        <p:spPr>
          <a:xfrm>
            <a:off x="431800" y="6684735"/>
            <a:ext cx="242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,P. </a:t>
            </a:r>
            <a:r>
              <a:rPr lang="de-D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tevírá dveře.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74360C-1FD7-E5F2-0D3F-2CA5F4BF8BC4}"/>
              </a:ext>
            </a:extLst>
          </p:cNvPr>
          <p:cNvSpPr txBox="1"/>
          <p:nvPr/>
        </p:nvSpPr>
        <p:spPr>
          <a:xfrm>
            <a:off x="5328344" y="6684736"/>
            <a:ext cx="25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,Otevírá P. dveře?</a:t>
            </a:r>
            <a:r>
              <a:rPr lang="de-DE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ʻ</a:t>
            </a:r>
            <a:endParaRPr lang="de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BB7ACC80-ACBF-D96E-5702-0D5D7E0A02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504362" cy="7056438"/>
          </a:xfrm>
        </p:spPr>
        <p:txBody>
          <a:bodyPr tIns="28080" anchor="t"/>
          <a:lstStyle/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Jsou nutná další pravidla, která říkají víc než „X sestává z Y+Z“ </a:t>
            </a:r>
            <a:r>
              <a:rPr lang="de-CH" altLang="de-DE" sz="2800">
                <a:latin typeface="Times New Roman" panose="02020603050405020304" pitchFamily="18" charset="0"/>
              </a:rPr>
              <a:t>=&gt; </a:t>
            </a:r>
            <a:r>
              <a:rPr lang="cs-CZ" altLang="de-DE" sz="2800" b="1">
                <a:latin typeface="Times New Roman" panose="02020603050405020304" pitchFamily="18" charset="0"/>
              </a:rPr>
              <a:t>Transformace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Americký strukturalismus: kritický postoj vůči analýzám, které se opírají o sémantiku, analýza má proběhnout na základě distribuce  </a:t>
            </a:r>
            <a:r>
              <a:rPr lang="de-CH" altLang="de-DE" sz="2800">
                <a:latin typeface="Times New Roman" panose="02020603050405020304" pitchFamily="18" charset="0"/>
              </a:rPr>
              <a:t>=&gt;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b="1">
                <a:latin typeface="Times New Roman" panose="02020603050405020304" pitchFamily="18" charset="0"/>
              </a:rPr>
              <a:t>Distribucionalismus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(Z. Harris)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Oproti tomu </a:t>
            </a:r>
            <a:r>
              <a:rPr lang="cs-CZ" altLang="de-DE" sz="2800" b="1">
                <a:latin typeface="Times New Roman" panose="02020603050405020304" pitchFamily="18" charset="0"/>
              </a:rPr>
              <a:t>generativně-transformační gramatika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(N. Chomsky)</a:t>
            </a:r>
            <a:r>
              <a:rPr lang="cs-CZ" altLang="de-DE" sz="2800">
                <a:latin typeface="Times New Roman" panose="02020603050405020304" pitchFamily="18" charset="0"/>
              </a:rPr>
              <a:t>: základem analýzy je intuice rodilého mluvčího (posudky o gramatické přijatelnosti)</a:t>
            </a:r>
            <a:endParaRPr lang="cs-CZ" altLang="de-DE" sz="2800" i="1">
              <a:latin typeface="Times New Roman" panose="02020603050405020304" pitchFamily="18" charset="0"/>
            </a:endParaRP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Kompetence vs. performance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Hloubková struktura vs. povrchová struktura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Lat. </a:t>
            </a:r>
            <a:r>
              <a:rPr lang="cs-CZ" altLang="de-DE" sz="2800" i="1">
                <a:latin typeface="Times New Roman" panose="02020603050405020304" pitchFamily="18" charset="0"/>
              </a:rPr>
              <a:t>amor Dei</a:t>
            </a:r>
            <a:r>
              <a:rPr lang="cs-CZ" altLang="de-DE" sz="2800">
                <a:latin typeface="Times New Roman" panose="02020603050405020304" pitchFamily="18" charset="0"/>
              </a:rPr>
              <a:t> &lt;– </a:t>
            </a:r>
            <a:r>
              <a:rPr lang="cs-CZ" altLang="de-DE" sz="2800" i="1">
                <a:latin typeface="Times New Roman" panose="02020603050405020304" pitchFamily="18" charset="0"/>
              </a:rPr>
              <a:t>Deus amat hominem / Homo amat deum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en-US" altLang="de-DE" sz="2800" i="1">
                <a:latin typeface="Times New Roman" panose="02020603050405020304" pitchFamily="18" charset="0"/>
              </a:rPr>
              <a:t>Flying planes can be dangerous </a:t>
            </a:r>
            <a:r>
              <a:rPr lang="cs-CZ" altLang="de-DE" sz="2800" i="1">
                <a:latin typeface="Times New Roman" panose="02020603050405020304" pitchFamily="18" charset="0"/>
              </a:rPr>
              <a:t>&lt;– </a:t>
            </a:r>
            <a:r>
              <a:rPr lang="en-US" altLang="de-DE" sz="2800" i="1">
                <a:latin typeface="Times New Roman" panose="02020603050405020304" pitchFamily="18" charset="0"/>
              </a:rPr>
              <a:t>Planes are dangerous / Flying is dangerous</a:t>
            </a:r>
          </a:p>
          <a:p>
            <a:pPr marL="334963" indent="-3349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„Government and binding“ (teorie řízení a vázání)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018DF60-09EF-11ED-1E7E-6997FBF85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1FA0A0D-F4B1-B62E-4163-D50346C3F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b="1">
                <a:latin typeface="Times New Roman" panose="02020603050405020304" pitchFamily="18" charset="0"/>
              </a:rPr>
              <a:t>Syntax</a:t>
            </a:r>
            <a:r>
              <a:rPr lang="de-CH" altLang="de-DE" sz="2800">
                <a:latin typeface="Times New Roman" panose="02020603050405020304" pitchFamily="18" charset="0"/>
              </a:rPr>
              <a:t> – skladba – co se skládá?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>
            <a:extLst>
              <a:ext uri="{FF2B5EF4-FFF2-40B4-BE49-F238E27FC236}">
                <a16:creationId xmlns:a16="http://schemas.microsoft.com/office/drawing/2014/main" id="{F9FF51D4-72D5-0A6E-1362-4F7019E25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>
                <a:latin typeface="Times New Roman" panose="02020603050405020304" pitchFamily="18" charset="0"/>
              </a:rPr>
              <a:t>Základní pojmy 2: Dependenční gramatika</a:t>
            </a:r>
          </a:p>
        </p:txBody>
      </p:sp>
      <p:sp>
        <p:nvSpPr>
          <p:cNvPr id="54274" name="Inhaltsplatzhalter 2">
            <a:extLst>
              <a:ext uri="{FF2B5EF4-FFF2-40B4-BE49-F238E27FC236}">
                <a16:creationId xmlns:a16="http://schemas.microsoft.com/office/drawing/2014/main" id="{0670C240-6583-1BF0-3804-BBD44DAD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Konstituce vs. dependence: co sestává z čeho vs. co je závislé na čem?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Dependenční anebo valenční gramatika: „</a:t>
            </a:r>
            <a:r>
              <a:rPr lang="cs-CZ" altLang="de-DE" sz="2800">
                <a:latin typeface="Times New Roman" panose="02020603050405020304" pitchFamily="18" charset="0"/>
              </a:rPr>
              <a:t>Éléments de syntaxe structurale</a:t>
            </a:r>
            <a:r>
              <a:rPr lang="de-DE" altLang="de-DE" sz="2800">
                <a:latin typeface="Times New Roman" panose="02020603050405020304" pitchFamily="18" charset="0"/>
              </a:rPr>
              <a:t>“ 1959 </a:t>
            </a:r>
            <a:r>
              <a:rPr lang="de-DE" altLang="de-DE" sz="2800" i="1">
                <a:latin typeface="Times New Roman" panose="02020603050405020304" pitchFamily="18" charset="0"/>
              </a:rPr>
              <a:t>(L. Tesnière 1893-1954)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Valence: slovesa, předložky, některá adjektiva a (deverbální) substantiva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Srov. r. </a:t>
            </a:r>
            <a:r>
              <a:rPr lang="ru-RU" altLang="de-DE" sz="2800" i="1">
                <a:latin typeface="Times New Roman" panose="02020603050405020304" pitchFamily="18" charset="0"/>
              </a:rPr>
              <a:t>довольный (чем), благодарный (кому за что), памятник Пушкину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 č. </a:t>
            </a:r>
            <a:r>
              <a:rPr lang="cs-CZ" altLang="de-DE" sz="2800" i="1">
                <a:latin typeface="Times New Roman" panose="02020603050405020304" pitchFamily="18" charset="0"/>
              </a:rPr>
              <a:t>zvědav (na co), služba rytířů paním</a:t>
            </a:r>
          </a:p>
          <a:p>
            <a:pPr marL="457200" indent="-457200"/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39BDBE96-8E87-B81F-7CE8-5B1ED1117F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79388"/>
            <a:ext cx="9217025" cy="72009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Aktanty vs. </a:t>
            </a:r>
            <a:r>
              <a:rPr lang="cs-CZ" altLang="de-DE" sz="2800">
                <a:latin typeface="Times New Roman" panose="02020603050405020304" pitchFamily="18" charset="0"/>
              </a:rPr>
              <a:t>c</a:t>
            </a:r>
            <a:r>
              <a:rPr lang="de-DE" altLang="de-DE" sz="2800">
                <a:latin typeface="Times New Roman" panose="02020603050405020304" pitchFamily="18" charset="0"/>
              </a:rPr>
              <a:t>irkumstanty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Виктор читает книгу в ванной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Valence – sémanticky nutné pro uskutečnění děje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Cirkumstanty – volná doplnění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Obligatorní vs. fakultativní aktanty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 i="1">
                <a:latin typeface="Times New Roman" panose="02020603050405020304" pitchFamily="18" charset="0"/>
              </a:rPr>
              <a:t>Виктор читает книгу. Виктор читает. Виктор сказал: «Нет!». </a:t>
            </a:r>
            <a:r>
              <a:rPr lang="de-CH" altLang="de-DE" sz="2800" i="1">
                <a:latin typeface="Times New Roman" panose="02020603050405020304" pitchFamily="18" charset="0"/>
              </a:rPr>
              <a:t>*</a:t>
            </a:r>
            <a:r>
              <a:rPr lang="ru-RU" altLang="de-DE" sz="2800" i="1">
                <a:latin typeface="Times New Roman" panose="02020603050405020304" pitchFamily="18" charset="0"/>
              </a:rPr>
              <a:t>Виктор сказал. </a:t>
            </a:r>
            <a:r>
              <a:rPr lang="cs-CZ" altLang="de-DE" sz="2800" i="1">
                <a:latin typeface="Times New Roman" panose="02020603050405020304" pitchFamily="18" charset="0"/>
              </a:rPr>
              <a:t>Navštívil nás. *Navštívil.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>
                <a:latin typeface="Times New Roman" panose="02020603050405020304" pitchFamily="18" charset="0"/>
              </a:rPr>
              <a:t>b</a:t>
            </a:r>
            <a:r>
              <a:rPr lang="de-DE" altLang="de-DE" sz="2800">
                <a:latin typeface="Times New Roman" panose="02020603050405020304" pitchFamily="18" charset="0"/>
              </a:rPr>
              <a:t>ezvalenční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вечереет, </a:t>
            </a:r>
            <a:r>
              <a:rPr lang="cs-CZ" altLang="de-DE" sz="2800" i="1">
                <a:latin typeface="Times New Roman" panose="02020603050405020304" pitchFamily="18" charset="0"/>
              </a:rPr>
              <a:t>prší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jednovalenční slovesa</a:t>
            </a:r>
            <a:r>
              <a:rPr lang="cs-CZ" altLang="de-DE" sz="2800" i="1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спать, увядать, </a:t>
            </a:r>
            <a:r>
              <a:rPr lang="cs-CZ" altLang="de-DE" sz="2800" i="1">
                <a:latin typeface="Times New Roman" panose="02020603050405020304" pitchFamily="18" charset="0"/>
              </a:rPr>
              <a:t>spát, vadnout</a:t>
            </a:r>
            <a:br>
              <a:rPr lang="cs-CZ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dvojvalenční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видеть, читать, помогать, бояться,  руководить, </a:t>
            </a:r>
            <a:r>
              <a:rPr lang="cs-CZ" altLang="de-DE" sz="2800" i="1">
                <a:latin typeface="Times New Roman" panose="02020603050405020304" pitchFamily="18" charset="0"/>
              </a:rPr>
              <a:t>vidět, číst, pomáhat, bát se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trojvalenční slovesa: </a:t>
            </a:r>
            <a:r>
              <a:rPr lang="ru-RU" altLang="de-DE" sz="2800" i="1">
                <a:latin typeface="Times New Roman" panose="02020603050405020304" pitchFamily="18" charset="0"/>
              </a:rPr>
              <a:t>дать, сказать, обещать, заказать, </a:t>
            </a:r>
            <a:r>
              <a:rPr lang="cs-CZ" altLang="de-DE" sz="2800" i="1">
                <a:latin typeface="Times New Roman" panose="02020603050405020304" pitchFamily="18" charset="0"/>
              </a:rPr>
              <a:t>dát, slíbit, zakázat</a:t>
            </a:r>
            <a:br>
              <a:rPr lang="ru-RU" altLang="de-DE" sz="2800" i="1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čtyřvalenční slovesa</a:t>
            </a:r>
            <a:r>
              <a:rPr lang="cs-CZ" altLang="de-DE" sz="2800" i="1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переложить, перевести, </a:t>
            </a:r>
            <a:r>
              <a:rPr lang="cs-CZ" altLang="de-DE" sz="2800" i="1">
                <a:latin typeface="Times New Roman" panose="02020603050405020304" pitchFamily="18" charset="0"/>
              </a:rPr>
              <a:t>přeložit, přenést</a:t>
            </a:r>
            <a:endParaRPr lang="de-DE" altLang="de-DE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815BC35E-B0EF-E6BC-43EF-C4CF6677D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359900" cy="1008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Pěti- i šestivalenční slovesa? Srov. Apresjan (1995), Izbrannye trudy I, 135:</a:t>
            </a:r>
          </a:p>
        </p:txBody>
      </p:sp>
      <p:pic>
        <p:nvPicPr>
          <p:cNvPr id="56322" name="Bild 3">
            <a:extLst>
              <a:ext uri="{FF2B5EF4-FFF2-40B4-BE49-F238E27FC236}">
                <a16:creationId xmlns:a16="http://schemas.microsoft.com/office/drawing/2014/main" id="{4264D119-F49B-0479-E8DC-C917A40D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3350"/>
            <a:ext cx="82089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7E5ABF41-4AF6-91D6-9AD1-1DE5752F69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611188"/>
            <a:ext cx="9359900" cy="23764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 err="1">
                <a:latin typeface="Times New Roman" panose="02020603050405020304" pitchFamily="18" charset="0"/>
              </a:rPr>
              <a:t>Šestivalenční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Times New Roman" panose="02020603050405020304" pitchFamily="18" charset="0"/>
              </a:rPr>
              <a:t>sloveso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DE" sz="2800" dirty="0">
                <a:latin typeface="Times New Roman" panose="02020603050405020304" pitchFamily="18" charset="0"/>
              </a:rPr>
              <a:t>? «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DE" sz="2800" dirty="0">
                <a:latin typeface="Times New Roman" panose="02020603050405020304" pitchFamily="18" charset="0"/>
              </a:rPr>
              <a:t> (кто, кого, откуда, куда, с какой целью, на какой срок)»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Hranice mezi aktanty 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cirkumstanty</a:t>
            </a:r>
            <a:r>
              <a:rPr lang="cs-CZ" altLang="de-DE" sz="2800" dirty="0">
                <a:latin typeface="Times New Roman" panose="02020603050405020304" pitchFamily="18" charset="0"/>
              </a:rPr>
              <a:t> nejsou naprosto ostré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DE" sz="2800" dirty="0">
                <a:latin typeface="Times New Roman" panose="02020603050405020304" pitchFamily="18" charset="0"/>
              </a:rPr>
              <a:t>Dependenční gramatika: zaměřené relace</a:t>
            </a:r>
          </a:p>
        </p:txBody>
      </p:sp>
      <p:pic>
        <p:nvPicPr>
          <p:cNvPr id="57346" name="Bild 3">
            <a:extLst>
              <a:ext uri="{FF2B5EF4-FFF2-40B4-BE49-F238E27FC236}">
                <a16:creationId xmlns:a16="http://schemas.microsoft.com/office/drawing/2014/main" id="{A14EE0B9-41B5-30F5-0FEE-7119498B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771775"/>
            <a:ext cx="9302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D1133394-912F-11A3-9AE9-8A6431264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217025" cy="7191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Model’</a:t>
            </a:r>
            <a:r>
              <a:rPr lang="de-DE" altLang="ja-JP" sz="2800">
                <a:latin typeface="Times New Roman" panose="02020603050405020304" pitchFamily="18" charset="0"/>
              </a:rPr>
              <a:t> «Smysl </a:t>
            </a:r>
            <a:r>
              <a:rPr lang="de-DE" altLang="ja-JP" sz="2800">
                <a:latin typeface="Symbol" pitchFamily="2" charset="2"/>
              </a:rPr>
              <a:t>⇔</a:t>
            </a:r>
            <a:r>
              <a:rPr lang="de-DE" altLang="ja-JP" sz="2800">
                <a:latin typeface="Times New Roman" panose="02020603050405020304" pitchFamily="18" charset="0"/>
              </a:rPr>
              <a:t> Tekst» </a:t>
            </a:r>
            <a:r>
              <a:rPr lang="de-DE" altLang="ja-JP" sz="2800" i="1">
                <a:latin typeface="Times New Roman" panose="02020603050405020304" pitchFamily="18" charset="0"/>
              </a:rPr>
              <a:t>(I. A. Mel</a:t>
            </a:r>
            <a:r>
              <a:rPr lang="de-DE" altLang="de-DE" sz="2800" i="1">
                <a:latin typeface="Times New Roman" panose="02020603050405020304" pitchFamily="18" charset="0"/>
              </a:rPr>
              <a:t>’</a:t>
            </a:r>
            <a:r>
              <a:rPr lang="de-DE" altLang="ja-JP" sz="2800" i="1">
                <a:latin typeface="Times New Roman" panose="02020603050405020304" pitchFamily="18" charset="0"/>
              </a:rPr>
              <a:t>čuk)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pic>
        <p:nvPicPr>
          <p:cNvPr id="58370" name="Bild 3">
            <a:extLst>
              <a:ext uri="{FF2B5EF4-FFF2-40B4-BE49-F238E27FC236}">
                <a16:creationId xmlns:a16="http://schemas.microsoft.com/office/drawing/2014/main" id="{7B1F0A84-29FF-5354-B0E4-C940D859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331913"/>
            <a:ext cx="98536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3">
            <a:extLst>
              <a:ext uri="{FF2B5EF4-FFF2-40B4-BE49-F238E27FC236}">
                <a16:creationId xmlns:a16="http://schemas.microsoft.com/office/drawing/2014/main" id="{9D3CA669-6E73-8BC0-8EB8-4A78B5AA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6500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3">
            <a:extLst>
              <a:ext uri="{FF2B5EF4-FFF2-40B4-BE49-F238E27FC236}">
                <a16:creationId xmlns:a16="http://schemas.microsoft.com/office/drawing/2014/main" id="{602F43FD-DB6F-3886-19C5-6CE9B968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6500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Oval 1">
            <a:extLst>
              <a:ext uri="{FF2B5EF4-FFF2-40B4-BE49-F238E27FC236}">
                <a16:creationId xmlns:a16="http://schemas.microsoft.com/office/drawing/2014/main" id="{9E85E178-DAF2-405C-C965-C4150AC7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2124075"/>
            <a:ext cx="863600" cy="792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0419" name="Oval 4">
            <a:extLst>
              <a:ext uri="{FF2B5EF4-FFF2-40B4-BE49-F238E27FC236}">
                <a16:creationId xmlns:a16="http://schemas.microsoft.com/office/drawing/2014/main" id="{77D7A2BF-FFE4-B436-1B58-C7B2B4B02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6767513"/>
            <a:ext cx="863600" cy="792162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Inhaltsplatzhalter 2">
            <a:extLst>
              <a:ext uri="{FF2B5EF4-FFF2-40B4-BE49-F238E27FC236}">
                <a16:creationId xmlns:a16="http://schemas.microsoft.com/office/drawing/2014/main" id="{3BCCD12E-E280-3E57-F505-8496E4ADD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217025" cy="7191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>
                <a:latin typeface="Times New Roman" panose="02020603050405020304" pitchFamily="18" charset="0"/>
              </a:rPr>
              <a:t>Problém: koordinace</a:t>
            </a:r>
            <a:endParaRPr lang="de-DE" altLang="de-DE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sz="2800">
              <a:latin typeface="Times New Roman" panose="02020603050405020304" pitchFamily="18" charset="0"/>
            </a:endParaRPr>
          </a:p>
        </p:txBody>
      </p:sp>
      <p:pic>
        <p:nvPicPr>
          <p:cNvPr id="61442" name="Bild 1">
            <a:extLst>
              <a:ext uri="{FF2B5EF4-FFF2-40B4-BE49-F238E27FC236}">
                <a16:creationId xmlns:a16="http://schemas.microsoft.com/office/drawing/2014/main" id="{204CE15D-E01F-6D6A-EF13-0156814C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16013"/>
            <a:ext cx="97694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3">
            <a:extLst>
              <a:ext uri="{FF2B5EF4-FFF2-40B4-BE49-F238E27FC236}">
                <a16:creationId xmlns:a16="http://schemas.microsoft.com/office/drawing/2014/main" id="{226D9009-CFA9-6941-63EE-B6389F1F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0"/>
            <a:ext cx="56753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9A85F0B9-7A19-1325-767E-8FC224571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20BA349-765C-D00C-2900-DEE3E8934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 dirty="0">
                <a:latin typeface="Times New Roman" panose="02020603050405020304" pitchFamily="18" charset="0"/>
              </a:rPr>
              <a:t>Syntax</a:t>
            </a:r>
            <a:r>
              <a:rPr lang="cs-CZ" altLang="de-DE" sz="2800" dirty="0">
                <a:latin typeface="Times New Roman" panose="02020603050405020304" pitchFamily="18" charset="0"/>
              </a:rPr>
              <a:t> – skladba – co se skládá? =&gt; 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o „syntaxi slova“, tedy z čeho se skládá slovo, jaké jsou jeho části =&gt; lépe </a:t>
            </a:r>
            <a:r>
              <a:rPr lang="cs-CZ" altLang="de-DE" sz="2800" b="1" dirty="0">
                <a:latin typeface="Times New Roman" panose="02020603050405020304" pitchFamily="18" charset="0"/>
              </a:rPr>
              <a:t>slovotvorba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≠ </a:t>
            </a:r>
            <a:r>
              <a:rPr lang="cs-CZ" altLang="de-DE" sz="2800" b="1" dirty="0">
                <a:latin typeface="Times New Roman" panose="02020603050405020304" pitchFamily="18" charset="0"/>
              </a:rPr>
              <a:t>syntaktika</a:t>
            </a:r>
            <a:r>
              <a:rPr lang="cs-CZ" altLang="de-DE" sz="2800" dirty="0">
                <a:latin typeface="Times New Roman" panose="02020603050405020304" pitchFamily="18" charset="0"/>
              </a:rPr>
              <a:t> =&gt;  s jakými jinými elementy se jazykový znak spojuje a nespojuje (např. </a:t>
            </a:r>
            <a:r>
              <a:rPr lang="cs-CZ" altLang="de-DE" sz="2800" i="1" dirty="0">
                <a:latin typeface="Times New Roman" panose="02020603050405020304" pitchFamily="18" charset="0"/>
              </a:rPr>
              <a:t>*zástěra na uklízet, *</a:t>
            </a:r>
            <a:r>
              <a:rPr lang="ru-RU" altLang="de-DE" sz="2800" i="1" dirty="0">
                <a:latin typeface="Times New Roman" panose="02020603050405020304" pitchFamily="18" charset="0"/>
              </a:rPr>
              <a:t>для убедить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i o „syntaxi textu“ (principy stavby textu), totéž někdy „gramatika textu“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My se budeme zabývat větami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BE27E17C-BC61-07E3-AE30-C6CAFFB43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3200">
                <a:latin typeface="Times New Roman" panose="02020603050405020304" pitchFamily="18" charset="0"/>
              </a:rPr>
              <a:t>Základní pojmy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2295585-0587-CB89-C5A5-B749CEE58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b="1" dirty="0">
                <a:latin typeface="Times New Roman" panose="02020603050405020304" pitchFamily="18" charset="0"/>
              </a:rPr>
              <a:t>Syntax</a:t>
            </a:r>
            <a:r>
              <a:rPr lang="cs-CZ" altLang="de-DE" sz="2800" dirty="0">
                <a:latin typeface="Times New Roman" panose="02020603050405020304" pitchFamily="18" charset="0"/>
              </a:rPr>
              <a:t> – skladba – co se skládá? =&gt; 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o „syntaxi slova“, tedy z čeho se skládá slovo, jaké jsou jeho části =&gt; lépe </a:t>
            </a:r>
            <a:r>
              <a:rPr lang="cs-CZ" altLang="de-DE" sz="2800" b="1" dirty="0">
                <a:latin typeface="Times New Roman" panose="02020603050405020304" pitchFamily="18" charset="0"/>
              </a:rPr>
              <a:t>slovotvorba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≠ </a:t>
            </a:r>
            <a:r>
              <a:rPr lang="cs-CZ" altLang="de-DE" sz="2800" b="1" dirty="0">
                <a:latin typeface="Times New Roman" panose="02020603050405020304" pitchFamily="18" charset="0"/>
              </a:rPr>
              <a:t>syntaktika</a:t>
            </a:r>
            <a:r>
              <a:rPr lang="cs-CZ" altLang="de-DE" sz="2800" dirty="0">
                <a:latin typeface="Times New Roman" panose="02020603050405020304" pitchFamily="18" charset="0"/>
              </a:rPr>
              <a:t> =&gt;  s jakými jinými elementy se jazykový znak spojuje a nespojuje (např. </a:t>
            </a:r>
            <a:r>
              <a:rPr lang="cs-CZ" altLang="de-DE" sz="2800" i="1" dirty="0">
                <a:latin typeface="Times New Roman" panose="02020603050405020304" pitchFamily="18" charset="0"/>
              </a:rPr>
              <a:t>*zástěra na uklízet, *</a:t>
            </a:r>
            <a:r>
              <a:rPr lang="ru-RU" altLang="de-DE" sz="2800" i="1" dirty="0">
                <a:latin typeface="Times New Roman" panose="02020603050405020304" pitchFamily="18" charset="0"/>
              </a:rPr>
              <a:t>для убедить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Někdy se mluví i o „syntaxi textu“ (principy stavby textu), totéž někdy „gramatika textu“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My se budeme zabývat větami </a:t>
            </a:r>
            <a:r>
              <a:rPr lang="de-CH" altLang="de-DE" sz="2800" dirty="0">
                <a:latin typeface="Times New Roman" panose="02020603050405020304" pitchFamily="18" charset="0"/>
              </a:rPr>
              <a:t>=&gt;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co</a:t>
            </a:r>
            <a:r>
              <a:rPr lang="de-CH" altLang="de-DE" sz="2800" dirty="0">
                <a:latin typeface="Times New Roman" panose="02020603050405020304" pitchFamily="18" charset="0"/>
              </a:rPr>
              <a:t> je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to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věta</a:t>
            </a:r>
            <a:r>
              <a:rPr lang="de-CH" altLang="de-DE" sz="2800" dirty="0">
                <a:latin typeface="Times New Roman" panose="02020603050405020304" pitchFamily="18" charset="0"/>
              </a:rPr>
              <a:t>?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601E113-03AF-22EF-F2A1-CFAC772D4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23850"/>
            <a:ext cx="9359900" cy="6911975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Věta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Intuice vs. definice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Dlouho nejvyšší rovina popisu jazyka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dirty="0">
                <a:latin typeface="Times New Roman" panose="02020603050405020304" pitchFamily="18" charset="0"/>
              </a:rPr>
              <a:t>André Martinet: „Rien ne se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retrouve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DE" sz="2800" dirty="0">
                <a:latin typeface="Times New Roman" panose="02020603050405020304" pitchFamily="18" charset="0"/>
              </a:rPr>
              <a:t> le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discours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qui</a:t>
            </a:r>
            <a:r>
              <a:rPr lang="de-CH" altLang="de-DE" sz="2800" dirty="0">
                <a:latin typeface="Times New Roman" panose="02020603050405020304" pitchFamily="18" charset="0"/>
              </a:rPr>
              <a:t> ne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soit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déjà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DE" sz="2800" dirty="0">
                <a:latin typeface="Times New Roman" panose="02020603050405020304" pitchFamily="18" charset="0"/>
              </a:rPr>
              <a:t> la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phrase</a:t>
            </a:r>
            <a:r>
              <a:rPr lang="de-CH" altLang="de-DE" sz="2800" dirty="0">
                <a:latin typeface="Times New Roman" panose="02020603050405020304" pitchFamily="18" charset="0"/>
              </a:rPr>
              <a:t>.“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CH" altLang="de-DE" sz="2800" dirty="0">
                <a:latin typeface="Times New Roman" panose="02020603050405020304" pitchFamily="18" charset="0"/>
              </a:rPr>
              <a:t>Emile Benveniste: „</a:t>
            </a:r>
            <a:r>
              <a:rPr lang="de-CH" altLang="de-DE" sz="2800" dirty="0" err="1">
                <a:latin typeface="Times New Roman" panose="02020603050405020304" pitchFamily="18" charset="0"/>
              </a:rPr>
              <a:t>Les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phrases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n</a:t>
            </a:r>
            <a:r>
              <a:rPr lang="de-DE" altLang="de-DE" sz="2800" dirty="0">
                <a:latin typeface="Times New Roman" panose="02020603050405020304" pitchFamily="18" charset="0"/>
              </a:rPr>
              <a:t>’</a:t>
            </a:r>
            <a:r>
              <a:rPr lang="de-DE" altLang="ja-JP" sz="2800" dirty="0" err="1">
                <a:latin typeface="Times New Roman" panose="02020603050405020304" pitchFamily="18" charset="0"/>
              </a:rPr>
              <a:t>ont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distribution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emploi</a:t>
            </a:r>
            <a:r>
              <a:rPr lang="de-DE" altLang="ja-JP" sz="2800" dirty="0">
                <a:latin typeface="Times New Roman" panose="02020603050405020304" pitchFamily="18" charset="0"/>
              </a:rPr>
              <a:t>.</a:t>
            </a:r>
            <a:r>
              <a:rPr lang="de-DE" altLang="de-DE" sz="2800" dirty="0">
                <a:latin typeface="Times New Roman" panose="02020603050405020304" pitchFamily="18" charset="0"/>
              </a:rPr>
              <a:t>“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Ovšem: </a:t>
            </a:r>
            <a:r>
              <a:rPr lang="cs-CZ" altLang="de-DE" sz="2800" i="1" dirty="0">
                <a:latin typeface="Times New Roman" panose="02020603050405020304" pitchFamily="18" charset="0"/>
              </a:rPr>
              <a:t>Byl jednou jeden král. Měl tři dcery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>
                <a:latin typeface="Times New Roman" panose="02020603050405020304" pitchFamily="18" charset="0"/>
              </a:rPr>
              <a:t>Dovolte, abych Vám představil svou manželku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Elipsa: </a:t>
            </a:r>
            <a:r>
              <a:rPr lang="cs-CZ" altLang="de-DE" sz="2800" i="1" dirty="0">
                <a:latin typeface="Times New Roman" panose="02020603050405020304" pitchFamily="18" charset="0"/>
              </a:rPr>
              <a:t>Kde máš ty rukavice? Ve skříni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Fonetická (suprasegmentální) kritéria?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 dirty="0">
                <a:latin typeface="Times New Roman" panose="02020603050405020304" pitchFamily="18" charset="0"/>
              </a:rPr>
              <a:t>Už v roce 1930 lingvista </a:t>
            </a:r>
            <a:r>
              <a:rPr lang="cs-CZ" altLang="de-DE" sz="2800" dirty="0" err="1">
                <a:latin typeface="Times New Roman" panose="02020603050405020304" pitchFamily="18" charset="0"/>
              </a:rPr>
              <a:t>Ries</a:t>
            </a:r>
            <a:r>
              <a:rPr lang="cs-CZ" altLang="de-DE" sz="2800" dirty="0">
                <a:latin typeface="Times New Roman" panose="02020603050405020304" pitchFamily="18" charset="0"/>
              </a:rPr>
              <a:t> uvedl kolem 140 pokusů o definici věty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F5EC1E5-45A3-43E0-E17F-F6C677E20B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360363"/>
            <a:ext cx="9431338" cy="6624637"/>
          </a:xfrm>
        </p:spPr>
        <p:txBody>
          <a:bodyPr tIns="24840" anchor="t"/>
          <a:lstStyle/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Čermák: „Pro účely běžné textové analyzy postačí pracovně (...) vymezení jako elementární komunikativní (! – MG) jednotky textu, která je intonačně uzavřena a má také svou obvyklou strukturu (! – MG) (alternativně se tu u některých českých lingvistů užívá i termín výpověď (! – MG)“ 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Větné členy: podmět (subjekt, подлежащее), přísudek (predikát, сказуемое), předmět (objekt, дополнение), přívlastek (atribut, определение), příslovečné určení (adverbiále, обстоятельство), přístavek (apozice, приложение) atd. – Doplněk?!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Viz strukturu přednášky</a:t>
            </a: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DE" altLang="de-DE" sz="2800">
              <a:latin typeface="Times New Roman" panose="02020603050405020304" pitchFamily="18" charset="0"/>
            </a:endParaRPr>
          </a:p>
          <a:p>
            <a:pPr marL="466725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de-CH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0E66636-412C-4C17-0A34-EC0E641DA3A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9431337" cy="7199313"/>
          </a:xfrm>
        </p:spPr>
        <p:txBody>
          <a:bodyPr tIns="24840" anchor="t"/>
          <a:lstStyle/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Kongruence (shoda, согласование)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Мо</a:t>
            </a:r>
            <a:r>
              <a:rPr lang="ru-RU" altLang="de-DE" sz="2800" b="1" i="1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сестр</a:t>
            </a:r>
            <a:r>
              <a:rPr lang="ru-RU" altLang="de-DE" sz="2800" b="1" i="1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читает интересн</a:t>
            </a:r>
            <a:r>
              <a:rPr lang="ru-RU" altLang="de-DE" sz="2800" b="1" i="1">
                <a:latin typeface="Times New Roman" panose="02020603050405020304" pitchFamily="18" charset="0"/>
              </a:rPr>
              <a:t>ую</a:t>
            </a:r>
            <a:r>
              <a:rPr lang="ru-RU" altLang="de-DE" sz="2800" i="1">
                <a:latin typeface="Times New Roman" panose="02020603050405020304" pitchFamily="18" charset="0"/>
              </a:rPr>
              <a:t> книг</a:t>
            </a:r>
            <a:r>
              <a:rPr lang="ru-RU" altLang="de-DE" sz="2800" b="1" i="1">
                <a:latin typeface="Times New Roman" panose="02020603050405020304" pitchFamily="18" charset="0"/>
              </a:rPr>
              <a:t>у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„Projevuje se přítomností stejných kategorií u dvou členů věty“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(Čermák)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endParaRPr lang="cs-CZ" altLang="de-DE" sz="2800">
              <a:latin typeface="Times New Roman" panose="02020603050405020304" pitchFamily="18" charset="0"/>
            </a:endParaRP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Rekce (vazba nebo řízenost, управление) 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</a:rPr>
              <a:t>Петр владеет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русск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им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язык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ом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  <a:sym typeface="Wingdings" pitchFamily="2" charset="2"/>
              </a:rPr>
              <a:t>Petr ovládá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  <a:sym typeface="Wingdings" pitchFamily="2" charset="2"/>
              </a:rPr>
              <a:t>ruštin</a:t>
            </a:r>
            <a:r>
              <a:rPr lang="cs-CZ" altLang="de-DE" sz="2800" b="1" i="1">
                <a:latin typeface="Times New Roman" panose="02020603050405020304" pitchFamily="18" charset="0"/>
                <a:sym typeface="Wingdings" pitchFamily="2" charset="2"/>
              </a:rPr>
              <a:t>u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Дом стоит в </a:t>
            </a:r>
            <a:r>
              <a:rPr lang="ru-RU" altLang="de-DE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DE" sz="2800" i="1">
                <a:latin typeface="Times New Roman" panose="02020603050405020304" pitchFamily="18" charset="0"/>
                <a:sym typeface="Wingdings" pitchFamily="2" charset="2"/>
              </a:rPr>
              <a:t>лес</a:t>
            </a:r>
            <a:r>
              <a:rPr lang="ru-RU" altLang="de-DE" sz="2800" b="1" i="1">
                <a:latin typeface="Times New Roman" panose="02020603050405020304" pitchFamily="18" charset="0"/>
                <a:sym typeface="Wingdings" pitchFamily="2" charset="2"/>
              </a:rPr>
              <a:t>у</a:t>
            </a:r>
          </a:p>
          <a:p>
            <a:pPr marL="571500" indent="-457200" algn="l" eaLnBrk="1">
              <a:spcAft>
                <a:spcPts val="1425"/>
              </a:spcAft>
              <a:buClrTx/>
              <a:buFont typeface="Arial" panose="020B0604020202020204" pitchFamily="34" charset="0"/>
              <a:buChar char="•"/>
              <a:tabLst>
                <a:tab pos="425450" algn="l"/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Řídící element určuje tvar závislého elementu, přitom danou kategorii sám nevyjevuje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70234CC-87DA-D5A6-2235-0699291FF8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95275" y="271463"/>
            <a:ext cx="9496425" cy="7143750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Parataxe – hypotaxe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>
                <a:latin typeface="Times New Roman" panose="02020603050405020304" pitchFamily="18" charset="0"/>
              </a:rPr>
              <a:t>„Souřadnost, vztah větných členů, které mají stejnou platnost – podřadnost, vztah závislé klauze k hlavní, řídící větě“ (Čermák)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Musím být v osm doma, a proto teď jdu na vlak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Jdu teď na vlak, protože musím být v osm doma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cs-CZ" altLang="de-DE" sz="2800" i="1">
                <a:latin typeface="Times New Roman" panose="02020603050405020304" pitchFamily="18" charset="0"/>
              </a:rPr>
              <a:t>Slíbil mi pomoc – Slíbil, že mi pomůže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496E8EC-281A-B3A4-83F4-E040B80B6F8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575800" cy="7127875"/>
          </a:xfrm>
        </p:spPr>
        <p:txBody>
          <a:bodyPr tIns="28080" anchor="t"/>
          <a:lstStyle/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Strukturalistický přístup: substituce, komutace, vynechání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de-CH" altLang="de-DE" sz="2800" i="1">
              <a:latin typeface="Times New Roman" panose="02020603050405020304" pitchFamily="18" charset="0"/>
            </a:endParaRP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Vyčerpaní účastníci zájezdu spali dva dny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Dva dny spali vyčerpaní účastníci zájezdu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*dny dva, ??zájezdu vyčerpaní účastníci, ??účastníci vyčerpaní zájezdu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 i="1">
                <a:latin typeface="Times New Roman" panose="02020603050405020304" pitchFamily="18" charset="0"/>
              </a:rPr>
              <a:t>Oni spali dlouho, Spali dlouho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endParaRPr lang="de-CH" altLang="de-DE" sz="2800">
              <a:latin typeface="Times New Roman" panose="02020603050405020304" pitchFamily="18" charset="0"/>
            </a:endParaRP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CH" altLang="de-DE" sz="2800">
                <a:latin typeface="Times New Roman" panose="02020603050405020304" pitchFamily="18" charset="0"/>
              </a:rPr>
              <a:t>Bezprostřední složky, immediate constituents (phrases), </a:t>
            </a:r>
            <a:r>
              <a:rPr lang="cs-CZ" altLang="de-DE" sz="2800">
                <a:latin typeface="Times New Roman" panose="02020603050405020304" pitchFamily="18" charset="0"/>
              </a:rPr>
              <a:t>непосредственно составляющие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</a:p>
          <a:p>
            <a:pPr marL="331788" indent="-331788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  <a:defRPr/>
            </a:pPr>
            <a:r>
              <a:rPr lang="de-DE" altLang="de-DE" sz="2800">
                <a:latin typeface="Times New Roman" panose="02020603050405020304" pitchFamily="18" charset="0"/>
              </a:rPr>
              <a:t>Frázová gramatika, phrase grammar/</a:t>
            </a:r>
            <a:r>
              <a:rPr lang="cs-CZ" altLang="de-DE" sz="2800">
                <a:latin typeface="Times New Roman" panose="02020603050405020304" pitchFamily="18" charset="0"/>
              </a:rPr>
              <a:t>constituent structure grammar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Macintosh PowerPoint</Application>
  <PresentationFormat>Benutzerdefiniert</PresentationFormat>
  <Paragraphs>117</Paragraphs>
  <Slides>28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Symbol</vt:lpstr>
      <vt:lpstr>Times New Roman</vt:lpstr>
      <vt:lpstr>Wingdings</vt:lpstr>
      <vt:lpstr>Office-Design</vt:lpstr>
      <vt:lpstr>Syntax ruštiny</vt:lpstr>
      <vt:lpstr>Základní pojmy</vt:lpstr>
      <vt:lpstr>Základní pojmy</vt:lpstr>
      <vt:lpstr>Základní pojmy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Ambiguita: (старые) (бабы и мужики) – (старые бабы) (и мужики)  Мужу изменять нельзя</vt:lpstr>
      <vt:lpstr>Ambiguita: (старые) (бабы и мужики) – (старые бабы) (и мужики)  Мужу изменять нельзя</vt:lpstr>
      <vt:lpstr>PowerPoint-Präsentation</vt:lpstr>
      <vt:lpstr>PowerPoint-Präsentation</vt:lpstr>
      <vt:lpstr>PowerPoint-Präsentation</vt:lpstr>
      <vt:lpstr>PowerPoint-Präsentation</vt:lpstr>
      <vt:lpstr>Srov. oproti tomu angl. John has seen Peter  Dále: něm. (a dost často česká) zjišťovací tázací věta</vt:lpstr>
      <vt:lpstr>Srov. oproti tomu angl. John has seen Peter  Dále: něm. (a dost často česká) zjišťovací tázací věta</vt:lpstr>
      <vt:lpstr>PowerPoint-Präsentation</vt:lpstr>
      <vt:lpstr>Základní pojmy 2: Dependenční gramatika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181</cp:revision>
  <cp:lastPrinted>1601-01-01T00:00:00Z</cp:lastPrinted>
  <dcterms:created xsi:type="dcterms:W3CDTF">2012-10-11T18:59:19Z</dcterms:created>
  <dcterms:modified xsi:type="dcterms:W3CDTF">2023-10-02T18:24:44Z</dcterms:modified>
</cp:coreProperties>
</file>