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14" r:id="rId3"/>
    <p:sldId id="315" r:id="rId4"/>
    <p:sldId id="261" r:id="rId5"/>
    <p:sldId id="272" r:id="rId6"/>
    <p:sldId id="273" r:id="rId7"/>
    <p:sldId id="271" r:id="rId8"/>
    <p:sldId id="257" r:id="rId9"/>
    <p:sldId id="319" r:id="rId10"/>
    <p:sldId id="263" r:id="rId11"/>
    <p:sldId id="311" r:id="rId12"/>
    <p:sldId id="323" r:id="rId13"/>
    <p:sldId id="310" r:id="rId14"/>
    <p:sldId id="313" r:id="rId15"/>
    <p:sldId id="312" r:id="rId16"/>
    <p:sldId id="316" r:id="rId17"/>
    <p:sldId id="265" r:id="rId18"/>
    <p:sldId id="317" r:id="rId19"/>
    <p:sldId id="267" r:id="rId20"/>
    <p:sldId id="318" r:id="rId21"/>
    <p:sldId id="266" r:id="rId22"/>
    <p:sldId id="320" r:id="rId23"/>
    <p:sldId id="268" r:id="rId24"/>
    <p:sldId id="321" r:id="rId25"/>
    <p:sldId id="269" r:id="rId26"/>
    <p:sldId id="322" r:id="rId27"/>
    <p:sldId id="270" r:id="rId28"/>
    <p:sldId id="324" r:id="rId29"/>
    <p:sldId id="264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86"/>
  </p:normalViewPr>
  <p:slideViewPr>
    <p:cSldViewPr snapToGrid="0" snapToObjects="1">
      <p:cViewPr varScale="1">
        <p:scale>
          <a:sx n="90" d="100"/>
          <a:sy n="90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5FC05C-2144-A343-BF9D-3159613DA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13440A7-1119-7249-961E-A892C540EA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A08C62-24D1-1D4B-8A4E-7A6260D7D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B1F34-4FF4-0A47-A5A1-C42E6C9FA9B4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2914E7-4C36-C54A-B740-DD64D0185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1F4C7F-0798-7048-A4C1-08B73D984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21917-543E-6B42-93CD-3E80AEDB0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1469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DBFF4B-0903-4849-AA20-1DFF1BF36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A571677-1E91-1642-930B-429AC1C95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5FFF461-2E83-D94A-B33E-E3E4A5359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B1F34-4FF4-0A47-A5A1-C42E6C9FA9B4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4F5ECBB-AB7F-AA44-9528-0F7C2124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82DA0C-FB88-EB4D-A3A8-26728B209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21917-543E-6B42-93CD-3E80AEDB0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8676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A83F112-EF32-C34C-8305-188F09E39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7B65C92-7CB6-2640-A71B-8AB33C324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18D627-E289-B341-99D5-155D66BEC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B1F34-4FF4-0A47-A5A1-C42E6C9FA9B4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69CB8D-483F-9E4B-A259-CA6FF17B0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C92EA5C-5144-6140-B07D-5940FBB95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21917-543E-6B42-93CD-3E80AEDB0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8660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459BDC-B9EC-204F-8420-DC6B0B676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58D862-6607-A547-9A43-EE80FA194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073D96-C683-F044-9286-C709CFC59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B1F34-4FF4-0A47-A5A1-C42E6C9FA9B4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39FED2-6C53-2C4A-BC9A-6EE8FC467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82BB1AA-E20B-EF4D-88E4-862D1B631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21917-543E-6B42-93CD-3E80AEDB0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1693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7BC901-69F7-EF42-A2B6-36CF7693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0E06A2E-5A3F-0B43-AA86-B5944811D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998AFE-E0B1-C244-B70A-CF6ABA825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B1F34-4FF4-0A47-A5A1-C42E6C9FA9B4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68441F8-6FA5-A24F-BD34-CA6BD9538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4711F3D-619D-F448-A183-FCEDAA161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21917-543E-6B42-93CD-3E80AEDB0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263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62E806-9475-8C4F-A6D0-AD940B038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3BA11A-242A-D648-8494-68D03D4B31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A0918B7-E826-C244-A3C1-576D0B1F1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DB849F3-03E0-004C-BC5E-C386E930B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B1F34-4FF4-0A47-A5A1-C42E6C9FA9B4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1CF35CD-77A1-A14D-A44D-431C778AC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8AA1B5F-B127-9740-897F-F877EC38E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21917-543E-6B42-93CD-3E80AEDB0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3469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B4915A-49F9-0C48-856E-297D0ADC9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E762548-1B56-B842-9292-0E08AF2C4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8B895A6-E0AA-224B-9F59-8E1651B7D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32013C5-E450-514D-AE75-EEEF95ED2C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669A37A-D06F-E446-9E09-D17D1BE5AB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FC94181-7085-0443-A73E-23D3DF194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B1F34-4FF4-0A47-A5A1-C42E6C9FA9B4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E2FA3F7-C2CB-5B43-9AE3-34EBE92C1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FED140B-750E-664E-B395-41B070346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21917-543E-6B42-93CD-3E80AEDB0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4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D4598E-7E52-9342-A2D9-4FD31B124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8A29870-F6C0-6D42-A116-DDD365019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B1F34-4FF4-0A47-A5A1-C42E6C9FA9B4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5ADBA01-3E46-DA43-83F3-F7120F6AC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88EE8AE-3742-8C4E-828B-7DDDA14F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21917-543E-6B42-93CD-3E80AEDB0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2724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ED271EB-4109-744C-A8B7-0C0429DEF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B1F34-4FF4-0A47-A5A1-C42E6C9FA9B4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2A7D81C-77C5-974B-96BA-D253224F0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F265EEB-452B-8545-8D97-E1B018532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21917-543E-6B42-93CD-3E80AEDB0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9230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8F3BC0-712E-7A46-BAEF-6D89FE1A1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435B64-7BC6-2048-934B-DB02D8E77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1EE1F8-267A-1F4C-908C-E76B707B8D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2EDEB64-8CF0-F945-914E-AEE840FA5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B1F34-4FF4-0A47-A5A1-C42E6C9FA9B4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9DCA44B-2373-8A43-BAD8-80B607C3D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EBBC78B-6758-DB45-8EEB-1152218FF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21917-543E-6B42-93CD-3E80AEDB0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685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9F77B3-1612-E84A-94B5-867BD74DB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03E6082-5431-A346-9A2D-874F8B6B10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FE60182-FDCE-0344-82FA-686B9A179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44A2EC0-6772-364E-B235-88F27635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B1F34-4FF4-0A47-A5A1-C42E6C9FA9B4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689EAA6-0809-544E-8E62-1DE1732A3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30DFC1F-6DB5-F746-9BA2-17BDE7104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21917-543E-6B42-93CD-3E80AEDB0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0899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037B1D0-8861-4E47-A401-F58D75CF5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38D3521-BCC5-EF48-9E70-777EFFB14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22305D-8E7D-0243-80E1-B28DB50C7D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B1F34-4FF4-0A47-A5A1-C42E6C9FA9B4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E02F9B-F675-3148-B7F2-9CCD300117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0CDE97F-CD7C-8543-8403-6B587B21D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21917-543E-6B42-93CD-3E80AEDB0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1771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our-Coalition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lidovky.cz/tosovsky-nam-poslouzil-proto-je-kamarad-ff1-/ln_nazory.asp?c=a071009_105644_ln_nazory_vvr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youtube.com/watch?v=x7j_x-9Z-IU" TargetMode="Externa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3004A3-8CAD-E44D-B081-7BF5B69203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Politické instituce a modely vládnutí v ČR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B84EF50-63B1-5640-806D-2AB49CCB1F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Koalice II.</a:t>
            </a:r>
          </a:p>
        </p:txBody>
      </p:sp>
    </p:spTree>
    <p:extLst>
      <p:ext uri="{BB962C8B-B14F-4D97-AF65-F5344CB8AC3E}">
        <p14:creationId xmlns:p14="http://schemas.microsoft.com/office/powerpoint/2010/main" val="3826307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1">
            <a:extLst>
              <a:ext uri="{FF2B5EF4-FFF2-40B4-BE49-F238E27FC236}">
                <a16:creationId xmlns:a16="http://schemas.microsoft.com/office/drawing/2014/main" id="{81FB55E7-C1B5-B845-B0DA-5D0125BF7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222" y="643466"/>
            <a:ext cx="1061155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39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6">
            <a:extLst>
              <a:ext uri="{FF2B5EF4-FFF2-40B4-BE49-F238E27FC236}">
                <a16:creationId xmlns:a16="http://schemas.microsoft.com/office/drawing/2014/main" id="{39A06B2B-AB4B-BD4B-879B-01DAB0B857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9437" y="643466"/>
            <a:ext cx="577312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75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ABC75A-7AB7-C840-A001-D01011EC3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Formování koalic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4341EB3-A1D5-9B4A-BB73-B76DF0662F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1537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30D258-96F5-9642-BA06-CCCD5C004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Kompozice vládních koalic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FCABC40-B2CF-9A4F-8047-94B5CE3AC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5350" y="1962944"/>
            <a:ext cx="7861300" cy="4076700"/>
          </a:xfrm>
        </p:spPr>
      </p:pic>
    </p:spTree>
    <p:extLst>
      <p:ext uri="{BB962C8B-B14F-4D97-AF65-F5344CB8AC3E}">
        <p14:creationId xmlns:p14="http://schemas.microsoft.com/office/powerpoint/2010/main" val="902255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E1ECC9-54F4-CF48-867C-17467F698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Index shody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D04447CD-65C0-9247-A876-6EF9E0173C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cs-CZ" dirty="0"/>
                  <a:t>Koheze hlasování poslaneckých klubů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𝐴𝐼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cs-CZ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  <m:r>
                          <a:rPr lang="cs-CZ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cs-CZ" i="1">
                            <a:latin typeface="Cambria Math" panose="02040503050406030204" pitchFamily="18" charset="0"/>
                          </a:rPr>
                          <m:t>[</m:t>
                        </m:r>
                        <m:d>
                          <m:d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+ </m:t>
                            </m:r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cs-CZ" i="1">
                            <a:latin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cs-CZ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  <m:r>
                          <a:rPr lang="cs-CZ" i="1">
                            <a:latin typeface="Cambria Math" panose="02040503050406030204" pitchFamily="18" charset="0"/>
                          </a:rPr>
                          <m:t>]</m:t>
                        </m:r>
                      </m:num>
                      <m:den>
                        <m:d>
                          <m:d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+ </m:t>
                            </m:r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cs-CZ" dirty="0"/>
              </a:p>
              <a:p>
                <a:r>
                  <a:rPr lang="cs-CZ" dirty="0" err="1"/>
                  <a:t>Hix</a:t>
                </a:r>
                <a:r>
                  <a:rPr lang="cs-CZ" dirty="0"/>
                  <a:t>, Simon, Abdul </a:t>
                </a:r>
                <a:r>
                  <a:rPr lang="cs-CZ" dirty="0" err="1"/>
                  <a:t>Noury</a:t>
                </a:r>
                <a:r>
                  <a:rPr lang="cs-CZ" dirty="0"/>
                  <a:t>, a </a:t>
                </a:r>
                <a:r>
                  <a:rPr lang="cs-CZ" dirty="0" err="1"/>
                  <a:t>Gérard</a:t>
                </a:r>
                <a:r>
                  <a:rPr lang="cs-CZ" dirty="0"/>
                  <a:t> Roland. 2005. „</a:t>
                </a:r>
                <a:r>
                  <a:rPr lang="cs-CZ" dirty="0" err="1"/>
                  <a:t>Power</a:t>
                </a:r>
                <a:r>
                  <a:rPr lang="cs-CZ" dirty="0"/>
                  <a:t> to </a:t>
                </a:r>
                <a:r>
                  <a:rPr lang="cs-CZ" dirty="0" err="1"/>
                  <a:t>the</a:t>
                </a:r>
                <a:r>
                  <a:rPr lang="cs-CZ" dirty="0"/>
                  <a:t> </a:t>
                </a:r>
                <a:r>
                  <a:rPr lang="cs-CZ" dirty="0" err="1"/>
                  <a:t>Parties</a:t>
                </a:r>
                <a:r>
                  <a:rPr lang="cs-CZ" dirty="0"/>
                  <a:t>: </a:t>
                </a:r>
                <a:r>
                  <a:rPr lang="cs-CZ" dirty="0" err="1"/>
                  <a:t>Cohesion</a:t>
                </a:r>
                <a:r>
                  <a:rPr lang="cs-CZ" dirty="0"/>
                  <a:t> and </a:t>
                </a:r>
                <a:r>
                  <a:rPr lang="cs-CZ" dirty="0" err="1"/>
                  <a:t>Competition</a:t>
                </a:r>
                <a:r>
                  <a:rPr lang="cs-CZ" dirty="0"/>
                  <a:t> in </a:t>
                </a:r>
                <a:r>
                  <a:rPr lang="cs-CZ" dirty="0" err="1"/>
                  <a:t>the</a:t>
                </a:r>
                <a:r>
                  <a:rPr lang="cs-CZ" dirty="0"/>
                  <a:t> </a:t>
                </a:r>
                <a:r>
                  <a:rPr lang="cs-CZ" dirty="0" err="1"/>
                  <a:t>European</a:t>
                </a:r>
                <a:r>
                  <a:rPr lang="cs-CZ" dirty="0"/>
                  <a:t> </a:t>
                </a:r>
                <a:r>
                  <a:rPr lang="cs-CZ" dirty="0" err="1"/>
                  <a:t>Parliament</a:t>
                </a:r>
                <a:r>
                  <a:rPr lang="cs-CZ" dirty="0"/>
                  <a:t>, 1979–2001". </a:t>
                </a:r>
                <a:r>
                  <a:rPr lang="cs-CZ" i="1" dirty="0" err="1"/>
                  <a:t>British</a:t>
                </a:r>
                <a:r>
                  <a:rPr lang="cs-CZ" i="1" dirty="0"/>
                  <a:t> </a:t>
                </a:r>
                <a:r>
                  <a:rPr lang="cs-CZ" i="1" dirty="0" err="1"/>
                  <a:t>Journal</a:t>
                </a:r>
                <a:r>
                  <a:rPr lang="cs-CZ" i="1" dirty="0"/>
                  <a:t> </a:t>
                </a:r>
                <a:r>
                  <a:rPr lang="cs-CZ" i="1" dirty="0" err="1"/>
                  <a:t>of</a:t>
                </a:r>
                <a:r>
                  <a:rPr lang="cs-CZ" i="1" dirty="0"/>
                  <a:t> </a:t>
                </a:r>
                <a:r>
                  <a:rPr lang="cs-CZ" i="1" dirty="0" err="1"/>
                  <a:t>Political</a:t>
                </a:r>
                <a:r>
                  <a:rPr lang="cs-CZ" i="1" dirty="0"/>
                  <a:t> Science</a:t>
                </a:r>
                <a:r>
                  <a:rPr lang="cs-CZ" dirty="0"/>
                  <a:t> 35 (2): 209–34. https://</a:t>
                </a:r>
                <a:r>
                  <a:rPr lang="cs-CZ" dirty="0" err="1"/>
                  <a:t>doi.org</a:t>
                </a:r>
                <a:r>
                  <a:rPr lang="cs-CZ" dirty="0"/>
                  <a:t>/10.1017/S0007123405000128.</a:t>
                </a:r>
              </a:p>
              <a:p>
                <a:endParaRPr lang="cs-CZ" dirty="0"/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D04447CD-65C0-9247-A876-6EF9E0173C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 r="-108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8981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BF80E5-8CDB-7047-9425-CC2BF1D3B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Index shody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C25A265-9A3E-584E-8EEB-629EAC62164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504" y="1961002"/>
            <a:ext cx="5335530" cy="432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36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B19715-B043-294B-AB93-A54AE8634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1996 - 1998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AA576D-1E66-BB48-94DE-FB23E112A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Vznik menšinové koalice</a:t>
            </a:r>
          </a:p>
          <a:p>
            <a:r>
              <a:rPr lang="cs-CZ" dirty="0"/>
              <a:t>6 parlamentních stran</a:t>
            </a:r>
          </a:p>
          <a:p>
            <a:pPr lvl="1"/>
            <a:r>
              <a:rPr lang="cs-CZ" dirty="0"/>
              <a:t>Přítomnost dvou anti-systémových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7F5271D-F230-6E4D-8528-70BE347C0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944" y="3213100"/>
            <a:ext cx="4076700" cy="30988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EED9E89-55CC-1B4D-8BF5-5C156662F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356" y="3213100"/>
            <a:ext cx="40767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02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CC4D04-ADC5-694A-A274-2D66584BC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1996 - 1998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86DB9256-C88F-6A41-905D-ED4493FA76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91018" y="1925637"/>
            <a:ext cx="1302585" cy="4351338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626812C-816A-F344-984D-BE8A832B28F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50" y="1925637"/>
            <a:ext cx="5346700" cy="399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71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868821-A95C-A147-B2A5-A70928C95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1998 - 2002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173396-878B-5A40-8020-F78BE97DF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Opoziční smlouva</a:t>
            </a:r>
          </a:p>
          <a:p>
            <a:pPr lvl="1"/>
            <a:r>
              <a:rPr lang="cs-CZ" dirty="0"/>
              <a:t>Reforma volebního systému</a:t>
            </a:r>
          </a:p>
          <a:p>
            <a:pPr lvl="1"/>
            <a:r>
              <a:rPr lang="cs-CZ" dirty="0"/>
              <a:t>Předpoklad dlouhodobé spolupráce</a:t>
            </a:r>
          </a:p>
          <a:p>
            <a:pPr lvl="1"/>
            <a:r>
              <a:rPr lang="cs-CZ" dirty="0"/>
              <a:t>Menšinová vláda ČSSD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F0920FF-26D3-B04F-87E3-2149E26B1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179" y="3429000"/>
            <a:ext cx="4076700" cy="30988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D2B8998-A814-054F-9C99-4B1E77EF2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121" y="3429000"/>
            <a:ext cx="40767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78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246C0-5FD2-564D-A03C-FF385CA69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1998 - 2002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52FBF3CF-B7EC-D142-BF6E-9E98C8A135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814" y="1911350"/>
            <a:ext cx="1808222" cy="4351338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4727255-EAFB-FE4A-82C9-016718B5CC8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893" y="1911350"/>
            <a:ext cx="5764213" cy="4170363"/>
          </a:xfrm>
          <a:prstGeom prst="rect">
            <a:avLst/>
          </a:prstGeom>
        </p:spPr>
      </p:pic>
      <p:pic>
        <p:nvPicPr>
          <p:cNvPr id="5" name="Zástupný obsah 7">
            <a:extLst>
              <a:ext uri="{FF2B5EF4-FFF2-40B4-BE49-F238E27FC236}">
                <a16:creationId xmlns:a16="http://schemas.microsoft.com/office/drawing/2014/main" id="{D400D6D0-5A93-834A-9B7E-36FCC611E9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91018" y="1925637"/>
            <a:ext cx="130258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80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8F0667-DA7A-5743-871C-C1BF9A13D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Koaliční vládnutí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C6F76B-EE8E-244B-8DCC-722E06CF7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Volební koalice</a:t>
            </a:r>
          </a:p>
          <a:p>
            <a:r>
              <a:rPr lang="cs-CZ" dirty="0"/>
              <a:t>Vládní koalice</a:t>
            </a:r>
          </a:p>
          <a:p>
            <a:pPr lvl="1"/>
            <a:r>
              <a:rPr lang="cs-CZ" dirty="0"/>
              <a:t>Pověření sestavením vlády</a:t>
            </a:r>
          </a:p>
          <a:p>
            <a:pPr lvl="1"/>
            <a:r>
              <a:rPr lang="cs-CZ" dirty="0"/>
              <a:t>Koaliční vyjednávání</a:t>
            </a:r>
          </a:p>
          <a:p>
            <a:pPr lvl="2"/>
            <a:r>
              <a:rPr lang="cs-CZ" dirty="0"/>
              <a:t>Většinové X menšinové vlády</a:t>
            </a:r>
          </a:p>
          <a:p>
            <a:pPr lvl="2"/>
            <a:r>
              <a:rPr lang="cs-CZ" dirty="0"/>
              <a:t>Programová shoda</a:t>
            </a:r>
          </a:p>
          <a:p>
            <a:pPr lvl="2"/>
            <a:r>
              <a:rPr lang="cs-CZ" dirty="0"/>
              <a:t>Proporcionalita portfolií a jejich obsahové rozdělení</a:t>
            </a:r>
          </a:p>
          <a:p>
            <a:pPr lvl="2"/>
            <a:r>
              <a:rPr lang="cs-CZ" dirty="0"/>
              <a:t>Osobní vztahy</a:t>
            </a:r>
          </a:p>
          <a:p>
            <a:r>
              <a:rPr lang="cs-CZ" dirty="0"/>
              <a:t>Stabilita vládních koalic</a:t>
            </a:r>
          </a:p>
          <a:p>
            <a:pPr lvl="1"/>
            <a:r>
              <a:rPr lang="cs-CZ" dirty="0"/>
              <a:t>Koheze poslaneckých klubů</a:t>
            </a:r>
          </a:p>
          <a:p>
            <a:pPr lvl="1"/>
            <a:r>
              <a:rPr lang="cs-CZ" dirty="0"/>
              <a:t>Stabilita vzorců koaliční spolupráce</a:t>
            </a:r>
          </a:p>
          <a:p>
            <a:pPr lvl="1"/>
            <a:r>
              <a:rPr lang="cs-CZ" dirty="0"/>
              <a:t>Rozpad koalic</a:t>
            </a:r>
          </a:p>
          <a:p>
            <a:pPr lvl="2"/>
            <a:r>
              <a:rPr lang="cs-CZ" dirty="0"/>
              <a:t>Úřednické vlády</a:t>
            </a:r>
          </a:p>
        </p:txBody>
      </p:sp>
    </p:spTree>
    <p:extLst>
      <p:ext uri="{BB962C8B-B14F-4D97-AF65-F5344CB8AC3E}">
        <p14:creationId xmlns:p14="http://schemas.microsoft.com/office/powerpoint/2010/main" val="844509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1B0ADC-3FA7-D144-BD96-DF38340DF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2002 - 2006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00090C-DC17-AF4B-975D-40344ACCB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Většinová koalice</a:t>
            </a:r>
          </a:p>
          <a:p>
            <a:pPr lvl="1"/>
            <a:r>
              <a:rPr lang="cs-CZ" dirty="0"/>
              <a:t>101</a:t>
            </a:r>
          </a:p>
          <a:p>
            <a:pPr lvl="1"/>
            <a:r>
              <a:rPr lang="cs-CZ" dirty="0"/>
              <a:t>Špidla, Gross, Paroubek</a:t>
            </a:r>
          </a:p>
          <a:p>
            <a:pPr lvl="1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E2E39F5-C0D6-2345-A71C-CC430FFCD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927" y="3429000"/>
            <a:ext cx="4076700" cy="30988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FDD3C1F-7215-6A40-B622-2DBD1063C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363" y="3394075"/>
            <a:ext cx="40767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49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246C0-5FD2-564D-A03C-FF385CA69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2002 - 2006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52FBF3CF-B7EC-D142-BF6E-9E98C8A135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814" y="1911350"/>
            <a:ext cx="1808222" cy="4351338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697D82F-55AA-CE48-8EA9-CAFE8B88BD1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92" y="1911349"/>
            <a:ext cx="5781615" cy="4089401"/>
          </a:xfrm>
          <a:prstGeom prst="rect">
            <a:avLst/>
          </a:prstGeom>
        </p:spPr>
      </p:pic>
      <p:pic>
        <p:nvPicPr>
          <p:cNvPr id="5" name="Zástupný obsah 7">
            <a:extLst>
              <a:ext uri="{FF2B5EF4-FFF2-40B4-BE49-F238E27FC236}">
                <a16:creationId xmlns:a16="http://schemas.microsoft.com/office/drawing/2014/main" id="{613289BA-06E6-4D45-9A9D-60C7C5D9C7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91018" y="1925637"/>
            <a:ext cx="130258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0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A46E31-BD35-8E4E-8C1C-7C36D7DB7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2006 - 2010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14B30F-197E-7E48-8446-67F632A26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Nedostatek hlasů pro většinovou koalici</a:t>
            </a:r>
          </a:p>
          <a:p>
            <a:pPr lvl="1"/>
            <a:r>
              <a:rPr lang="cs-CZ" dirty="0"/>
              <a:t>Topolánek</a:t>
            </a:r>
          </a:p>
          <a:p>
            <a:pPr lvl="2"/>
            <a:r>
              <a:rPr lang="cs-CZ" dirty="0"/>
              <a:t>Neúspěšný pokus</a:t>
            </a:r>
          </a:p>
          <a:p>
            <a:pPr lvl="2"/>
            <a:r>
              <a:rPr lang="cs-CZ" dirty="0"/>
              <a:t>Přeběhlíci z ČSSD (</a:t>
            </a:r>
            <a:r>
              <a:rPr lang="cs-CZ" dirty="0" err="1"/>
              <a:t>Melčák</a:t>
            </a:r>
            <a:r>
              <a:rPr lang="cs-CZ" dirty="0"/>
              <a:t> a Pohanka)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4A8B3B8-171A-4D47-8228-F7142B7CD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94075"/>
            <a:ext cx="4076700" cy="30988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7CF9187-B7D6-6E43-9B25-413DBC3A4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100" y="3394075"/>
            <a:ext cx="40767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54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246C0-5FD2-564D-A03C-FF385CA69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2006 - 2010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52FBF3CF-B7EC-D142-BF6E-9E98C8A135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814" y="1911350"/>
            <a:ext cx="1808222" cy="4351338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65F7983-46A5-B642-A9D2-4313438FF3D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50" y="1911350"/>
            <a:ext cx="5778500" cy="4351338"/>
          </a:xfrm>
          <a:prstGeom prst="rect">
            <a:avLst/>
          </a:prstGeom>
        </p:spPr>
      </p:pic>
      <p:pic>
        <p:nvPicPr>
          <p:cNvPr id="5" name="Zástupný obsah 7">
            <a:extLst>
              <a:ext uri="{FF2B5EF4-FFF2-40B4-BE49-F238E27FC236}">
                <a16:creationId xmlns:a16="http://schemas.microsoft.com/office/drawing/2014/main" id="{085C18A8-4C80-7140-89D5-D52BD89D82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91018" y="1925637"/>
            <a:ext cx="130258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7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BCDF90-5D50-3F42-B733-12F6CEAFA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2010 - 2013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E7808C-1E72-054A-BCF8-857F63950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Úspěch nových stran</a:t>
            </a:r>
          </a:p>
          <a:p>
            <a:r>
              <a:rPr lang="cs-CZ" dirty="0"/>
              <a:t>Změna rovnováhy sil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F740357-1CDA-D246-BAE2-198ECF54F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13100"/>
            <a:ext cx="4076700" cy="30988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E903085-0B78-DB40-882A-521481F69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100" y="3213100"/>
            <a:ext cx="40767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733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246C0-5FD2-564D-A03C-FF385CA69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2010 - 2013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52FBF3CF-B7EC-D142-BF6E-9E98C8A135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814" y="1911350"/>
            <a:ext cx="1808222" cy="4351338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59E4D16-2B2C-7147-9FB2-75D7FF86298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50" y="1816100"/>
            <a:ext cx="5778500" cy="4351337"/>
          </a:xfrm>
          <a:prstGeom prst="rect">
            <a:avLst/>
          </a:prstGeom>
        </p:spPr>
      </p:pic>
      <p:pic>
        <p:nvPicPr>
          <p:cNvPr id="5" name="Zástupný obsah 7">
            <a:extLst>
              <a:ext uri="{FF2B5EF4-FFF2-40B4-BE49-F238E27FC236}">
                <a16:creationId xmlns:a16="http://schemas.microsoft.com/office/drawing/2014/main" id="{C96CE507-CDBD-754D-BF58-1D23389CE8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91018" y="1925637"/>
            <a:ext cx="130258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11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BB5D40-D3E3-B84D-A571-ADD1A2E9C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2013 - 2017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7BDAD5-4A31-6244-93C8-07DC01472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Propad volební podpory ODS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BC60F63-380E-BE42-BC50-1B2345C7A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57" y="2930634"/>
            <a:ext cx="4076700" cy="30988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EA3BC35-FC58-5048-B7D3-A29CCD9D5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243" y="2930634"/>
            <a:ext cx="40767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19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246C0-5FD2-564D-A03C-FF385CA69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2013 - 2017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52FBF3CF-B7EC-D142-BF6E-9E98C8A135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814" y="1911350"/>
            <a:ext cx="1808222" cy="4351338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85743D3-6B6F-354C-BBB3-3E8333F1CE4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632" y="1985169"/>
            <a:ext cx="5626735" cy="4203700"/>
          </a:xfrm>
          <a:prstGeom prst="rect">
            <a:avLst/>
          </a:prstGeom>
        </p:spPr>
      </p:pic>
      <p:pic>
        <p:nvPicPr>
          <p:cNvPr id="5" name="Zástupný obsah 7">
            <a:extLst>
              <a:ext uri="{FF2B5EF4-FFF2-40B4-BE49-F238E27FC236}">
                <a16:creationId xmlns:a16="http://schemas.microsoft.com/office/drawing/2014/main" id="{13EF0924-8B5E-AD41-9BF1-8BC02BCD1D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91018" y="1925637"/>
            <a:ext cx="130258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89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3B99C6-E7B8-7F4F-8B83-71E2E41A6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2017 - 2021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7AE9AD66-F1AC-4E45-8F3C-066F0CC809B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Výrazný nárůst fragmentace</a:t>
            </a:r>
          </a:p>
          <a:p>
            <a:r>
              <a:rPr lang="cs-CZ" dirty="0"/>
              <a:t>Dominance ANO</a:t>
            </a:r>
          </a:p>
          <a:p>
            <a:r>
              <a:rPr lang="cs-CZ" dirty="0"/>
              <a:t>Menšinová vláda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FBD26F4-72F6-D347-8F27-A8B914D77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0" y="2090974"/>
            <a:ext cx="4318000" cy="382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109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697146-E0D2-254A-A393-5C2DC3379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Institucionalizace stranického systému ČR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C63DD88-502E-674E-B285-0AF85C5A8A8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5" y="1690688"/>
            <a:ext cx="7258049" cy="493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55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64510A-FB37-7E4B-A714-243EEE049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Volební koalice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0F27C6-6543-584D-A551-C50E3B425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 ČR nejsou na celostátní úrovni kvůli institucionálním překážkám příliš časté</a:t>
            </a:r>
          </a:p>
          <a:p>
            <a:r>
              <a:rPr lang="cs-CZ" dirty="0"/>
              <a:t>Čtyřkoalice</a:t>
            </a:r>
          </a:p>
          <a:p>
            <a:pPr lvl="1"/>
            <a:r>
              <a:rPr lang="cs-CZ" dirty="0"/>
              <a:t>Září 1998</a:t>
            </a:r>
          </a:p>
          <a:p>
            <a:pPr lvl="1"/>
            <a:r>
              <a:rPr lang="cs-CZ" dirty="0"/>
              <a:t>Smlouva mezi KDU-ČSL, ODA, US a DEU</a:t>
            </a:r>
          </a:p>
          <a:p>
            <a:pPr lvl="1"/>
            <a:r>
              <a:rPr lang="cs-CZ" dirty="0"/>
              <a:t>Společný postup proti ODS a ČSSD</a:t>
            </a:r>
          </a:p>
          <a:p>
            <a:pPr lvl="2"/>
            <a:r>
              <a:rPr lang="cs-CZ" dirty="0"/>
              <a:t>Reakce na opoziční smlouvu</a:t>
            </a:r>
          </a:p>
          <a:p>
            <a:pPr lvl="1"/>
            <a:r>
              <a:rPr lang="cs-CZ" dirty="0"/>
              <a:t>Spolupráce v senátních a komunálních volbách</a:t>
            </a:r>
          </a:p>
          <a:p>
            <a:pPr lvl="1"/>
            <a:r>
              <a:rPr lang="cs-CZ" dirty="0"/>
              <a:t>Změna volebního zákona 2000</a:t>
            </a:r>
          </a:p>
          <a:p>
            <a:pPr lvl="2"/>
            <a:r>
              <a:rPr lang="cs-CZ" dirty="0"/>
              <a:t>Sloučení US a DEU</a:t>
            </a:r>
          </a:p>
          <a:p>
            <a:pPr lvl="1"/>
            <a:r>
              <a:rPr lang="cs-CZ" dirty="0"/>
              <a:t>Sněmovní volby 2002</a:t>
            </a:r>
          </a:p>
          <a:p>
            <a:pPr lvl="2"/>
            <a:r>
              <a:rPr lang="cs-CZ" dirty="0"/>
              <a:t>Vyloučení ODA, kandidatura KDU-ČSL a US-DEU jako Koalice (14,27 %)</a:t>
            </a:r>
          </a:p>
        </p:txBody>
      </p:sp>
      <p:pic>
        <p:nvPicPr>
          <p:cNvPr id="5" name="Obrázek 4" descr="Obsah obrázku kreslení&#10;&#10;Popis byl vytvořen automaticky">
            <a:extLst>
              <a:ext uri="{FF2B5EF4-FFF2-40B4-BE49-F238E27FC236}">
                <a16:creationId xmlns:a16="http://schemas.microsoft.com/office/drawing/2014/main" id="{4D69BB1E-4A4D-9F4A-9288-AB52E59CD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39075" y="3086894"/>
            <a:ext cx="41148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4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4FF33A-8D00-E945-ABAE-F710DFACB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Proces sestavování vlády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2F1113-64CF-4248-90A6-5955D7732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Předsedu vlády jmenuje prezident</a:t>
            </a:r>
          </a:p>
          <a:p>
            <a:r>
              <a:rPr lang="cs-CZ" dirty="0"/>
              <a:t>Vláda musí do 30 dnů požádat PSP o vyslovení důvěry vládě</a:t>
            </a:r>
          </a:p>
          <a:p>
            <a:pPr lvl="1"/>
            <a:r>
              <a:rPr lang="cs-CZ" dirty="0"/>
              <a:t>Nadpoloviční většina přítomných poslanců</a:t>
            </a:r>
          </a:p>
          <a:p>
            <a:r>
              <a:rPr lang="cs-CZ" dirty="0"/>
              <a:t>Prezident má dva pokusy pro jmenování předsedy vlády</a:t>
            </a:r>
          </a:p>
          <a:p>
            <a:r>
              <a:rPr lang="cs-CZ" dirty="0"/>
              <a:t>Pokud oba selžou, přechází pravomoc na předsedu PSP</a:t>
            </a:r>
          </a:p>
          <a:p>
            <a:r>
              <a:rPr lang="cs-CZ" dirty="0"/>
              <a:t>Poté může být PSP rozpuštěna</a:t>
            </a:r>
          </a:p>
          <a:p>
            <a:r>
              <a:rPr lang="cs-CZ" dirty="0"/>
              <a:t>Vyslovení nedůvěry vládě</a:t>
            </a:r>
          </a:p>
          <a:p>
            <a:pPr lvl="1"/>
            <a:r>
              <a:rPr lang="cs-CZ" dirty="0"/>
              <a:t>Nadpoloviční většina všech poslanců</a:t>
            </a:r>
          </a:p>
        </p:txBody>
      </p:sp>
    </p:spTree>
    <p:extLst>
      <p:ext uri="{BB962C8B-B14F-4D97-AF65-F5344CB8AC3E}">
        <p14:creationId xmlns:p14="http://schemas.microsoft.com/office/powerpoint/2010/main" val="1920122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4BC50C-7834-8749-98FA-45DD5566B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Neformální aspekty sestavování vlády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A3013A-FF1A-414D-B127-0234741EF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Konzultace s prezidentem</a:t>
            </a:r>
          </a:p>
          <a:p>
            <a:pPr lvl="1"/>
            <a:r>
              <a:rPr lang="cs-CZ" dirty="0"/>
              <a:t>Možnost neformálního pověření o koaličním vyjednávání</a:t>
            </a:r>
          </a:p>
          <a:p>
            <a:pPr lvl="2"/>
            <a:r>
              <a:rPr lang="cs-CZ" dirty="0"/>
              <a:t>Požadavek dodání podpisů zákonodárců</a:t>
            </a:r>
          </a:p>
          <a:p>
            <a:pPr lvl="3"/>
            <a:r>
              <a:rPr lang="cs-CZ" dirty="0"/>
              <a:t>V. Klaus, M. Zeman</a:t>
            </a:r>
          </a:p>
          <a:p>
            <a:pPr lvl="1"/>
            <a:r>
              <a:rPr lang="cs-CZ" dirty="0"/>
              <a:t>Možnost jmenování premiéra bez předchozí dohody</a:t>
            </a:r>
          </a:p>
          <a:p>
            <a:r>
              <a:rPr lang="cs-CZ" dirty="0"/>
              <a:t>Vláda v demisi</a:t>
            </a:r>
          </a:p>
          <a:p>
            <a:pPr lvl="1"/>
            <a:r>
              <a:rPr lang="cs-CZ" dirty="0"/>
              <a:t>Většinou mezi 1. a 2. pokusem</a:t>
            </a:r>
          </a:p>
          <a:p>
            <a:pPr lvl="2"/>
            <a:r>
              <a:rPr lang="cs-CZ" dirty="0"/>
              <a:t>Prezident otálí se jmenováním nového premiéra</a:t>
            </a:r>
          </a:p>
          <a:p>
            <a:pPr lvl="2"/>
            <a:r>
              <a:rPr lang="cs-CZ" dirty="0"/>
              <a:t>Vládne bez důvěry PSP</a:t>
            </a:r>
          </a:p>
        </p:txBody>
      </p:sp>
    </p:spTree>
    <p:extLst>
      <p:ext uri="{BB962C8B-B14F-4D97-AF65-F5344CB8AC3E}">
        <p14:creationId xmlns:p14="http://schemas.microsoft.com/office/powerpoint/2010/main" val="3483270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60955052-4815-4645-A1DB-60F6808F3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6981" y="82617"/>
            <a:ext cx="7158038" cy="669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65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05BE87-3798-DC4E-BC5E-30C512A61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Úřednické vlády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8A9466-7E83-3E44-92AC-5792AC0DA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Často vysoká míra popularity</a:t>
            </a:r>
          </a:p>
          <a:p>
            <a:r>
              <a:rPr lang="cs-CZ" dirty="0"/>
              <a:t>Josef Tošovský</a:t>
            </a:r>
          </a:p>
          <a:p>
            <a:pPr lvl="1"/>
            <a:r>
              <a:rPr lang="cs-CZ" dirty="0"/>
              <a:t>1998</a:t>
            </a:r>
          </a:p>
          <a:p>
            <a:r>
              <a:rPr lang="cs-CZ" dirty="0"/>
              <a:t>Jan Fischer</a:t>
            </a:r>
          </a:p>
          <a:p>
            <a:pPr lvl="1"/>
            <a:r>
              <a:rPr lang="cs-CZ" dirty="0"/>
              <a:t>2009 – 2010</a:t>
            </a:r>
          </a:p>
          <a:p>
            <a:r>
              <a:rPr lang="cs-CZ" dirty="0"/>
              <a:t>Jiří Rusnok</a:t>
            </a:r>
          </a:p>
          <a:p>
            <a:pPr lvl="1"/>
            <a:r>
              <a:rPr lang="cs-CZ" dirty="0"/>
              <a:t>2013 - 2014</a:t>
            </a:r>
          </a:p>
        </p:txBody>
      </p:sp>
      <p:pic>
        <p:nvPicPr>
          <p:cNvPr id="7" name="Obrázek 6" descr="Obsah obrázku zeď, osoba, interiér, muž&#10;&#10;Popis byl vytvořen automaticky">
            <a:extLst>
              <a:ext uri="{FF2B5EF4-FFF2-40B4-BE49-F238E27FC236}">
                <a16:creationId xmlns:a16="http://schemas.microsoft.com/office/drawing/2014/main" id="{3CB92072-CBFE-C14F-A247-0C8062D3B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16950" y="1027906"/>
            <a:ext cx="3073400" cy="3810000"/>
          </a:xfrm>
          <a:prstGeom prst="rect">
            <a:avLst/>
          </a:prstGeom>
        </p:spPr>
      </p:pic>
      <p:pic>
        <p:nvPicPr>
          <p:cNvPr id="9" name="Obrázek 8" descr="Obsah obrázku osoba, muž, interiér, vázanka&#10;&#10;Popis byl vytvořen automaticky">
            <a:extLst>
              <a:ext uri="{FF2B5EF4-FFF2-40B4-BE49-F238E27FC236}">
                <a16:creationId xmlns:a16="http://schemas.microsoft.com/office/drawing/2014/main" id="{7A532D2F-71D8-BC4B-AFE5-525DF363C0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821113" y="4010025"/>
            <a:ext cx="4459287" cy="250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34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E36733-8311-F64E-992B-D5FD00467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Počty mandátů</a:t>
            </a:r>
          </a:p>
        </p:txBody>
      </p:sp>
      <p:pic>
        <p:nvPicPr>
          <p:cNvPr id="5" name="Zástupný obsah 4" descr="Obsah obrázku monitor, displej, různé, telefon&#10;&#10;Popis byl vytvořen automaticky">
            <a:extLst>
              <a:ext uri="{FF2B5EF4-FFF2-40B4-BE49-F238E27FC236}">
                <a16:creationId xmlns:a16="http://schemas.microsoft.com/office/drawing/2014/main" id="{F164CC6D-BBC8-714C-9B26-59C2F54F6E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4795" y="1825625"/>
            <a:ext cx="10202409" cy="4351338"/>
          </a:xfrm>
        </p:spPr>
      </p:pic>
    </p:spTree>
    <p:extLst>
      <p:ext uri="{BB962C8B-B14F-4D97-AF65-F5344CB8AC3E}">
        <p14:creationId xmlns:p14="http://schemas.microsoft.com/office/powerpoint/2010/main" val="2354008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22395B-F2E3-1044-AED7-91EEF69E7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Role ideologie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9C3BF60-D876-304A-AC52-D6A2E6C7BA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993328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1386</TotalTime>
  <Words>408</Words>
  <Application>Microsoft Macintosh PowerPoint</Application>
  <PresentationFormat>Širokoúhlá obrazovka</PresentationFormat>
  <Paragraphs>98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Motiv Office</vt:lpstr>
      <vt:lpstr>Politické instituce a modely vládnutí v ČR</vt:lpstr>
      <vt:lpstr>Koaliční vládnutí</vt:lpstr>
      <vt:lpstr>Volební koalice</vt:lpstr>
      <vt:lpstr>Proces sestavování vlády</vt:lpstr>
      <vt:lpstr>Neformální aspekty sestavování vlády</vt:lpstr>
      <vt:lpstr>Prezentace aplikace PowerPoint</vt:lpstr>
      <vt:lpstr>Úřednické vlády</vt:lpstr>
      <vt:lpstr>Počty mandátů</vt:lpstr>
      <vt:lpstr>Role ideologie</vt:lpstr>
      <vt:lpstr>Prezentace aplikace PowerPoint</vt:lpstr>
      <vt:lpstr>Prezentace aplikace PowerPoint</vt:lpstr>
      <vt:lpstr>Formování koalic</vt:lpstr>
      <vt:lpstr>Kompozice vládních koalic</vt:lpstr>
      <vt:lpstr>Index shody</vt:lpstr>
      <vt:lpstr>Index shody</vt:lpstr>
      <vt:lpstr>1996 - 1998</vt:lpstr>
      <vt:lpstr>1996 - 1998</vt:lpstr>
      <vt:lpstr>1998 - 2002</vt:lpstr>
      <vt:lpstr>1998 - 2002</vt:lpstr>
      <vt:lpstr>2002 - 2006</vt:lpstr>
      <vt:lpstr>2002 - 2006</vt:lpstr>
      <vt:lpstr>2006 - 2010</vt:lpstr>
      <vt:lpstr>2006 - 2010</vt:lpstr>
      <vt:lpstr>2010 - 2013</vt:lpstr>
      <vt:lpstr>2010 - 2013</vt:lpstr>
      <vt:lpstr>2013 - 2017</vt:lpstr>
      <vt:lpstr>2013 - 2017</vt:lpstr>
      <vt:lpstr>2017 - 2021</vt:lpstr>
      <vt:lpstr>Institucionalizace stranického systému ČR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Politické instituce a modely vládnutí v ČR</dc:title>
  <dc:creator>Jakub Stauber</dc:creator>
  <cp:lastModifiedBy>Jakub Stauber</cp:lastModifiedBy>
  <cp:revision>19</cp:revision>
  <cp:lastPrinted>2019-11-26T13:56:04Z</cp:lastPrinted>
  <dcterms:created xsi:type="dcterms:W3CDTF">2019-11-26T13:03:55Z</dcterms:created>
  <dcterms:modified xsi:type="dcterms:W3CDTF">2022-12-08T06:57:30Z</dcterms:modified>
</cp:coreProperties>
</file>