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ld Standard TT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663fd9cae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663fd9cae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6ab2342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6ab2342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663fd9cae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663fd9cae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6ab2342d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6ab2342d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6ab2342d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6ab2342d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ab2342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ab2342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6ab2342d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6ab2342d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63fd9cae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63fd9cae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6ab2342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6ab2342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6ab2342d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6ab2342d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663fd9cae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663fd9cae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6ab2342d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6ab2342d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663fd9cae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663fd9cae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663fd9cae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663fd9cae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663fd9cae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663fd9cae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663fd9cae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663fd9cae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27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inbaze.cz/wp-content/uploads/2020/01/interculturni_prace_web.pdf" TargetMode="External"/><Relationship Id="rId4" Type="http://schemas.openxmlformats.org/officeDocument/2006/relationships/hyperlink" Target="https://inbaze.cz/wp-content/uploads/2020/01/metodika-pro-ucitele-zs_web.pdf" TargetMode="External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hyperlink" Target="https://inbaze.cz/publikace-a-metodicke-materialy/#IKnaskolach-publikac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inkluzivniskola.cz/deti-zaci-s-omj" TargetMode="External"/><Relationship Id="rId4" Type="http://schemas.openxmlformats.org/officeDocument/2006/relationships/hyperlink" Target="https://inbaze.cz/" TargetMode="External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33575" y="294850"/>
            <a:ext cx="8118600" cy="12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Děti s OMJ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Práce s dětmi s OMJ na příkladě francouzské třídy</a:t>
            </a:r>
            <a:endParaRPr/>
          </a:p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258500" y="1867475"/>
            <a:ext cx="8656800" cy="30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Byla to specifická situace - většina dětí s OMJ (aby se samo dítě s OMJ necítilo pod tlakem)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Obecně: </a:t>
            </a:r>
            <a:endParaRPr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Dát najevo, že dítě s OMJ není hloupější / méně schopné</a:t>
            </a:r>
            <a:endParaRPr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Probudit zájem o kulturu dítěte s OMJ (pokud to není citlivé)</a:t>
            </a:r>
            <a:endParaRPr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Být si vědom kulturních rozdílů (zdvořilostní rozdíly apod.)</a:t>
            </a:r>
            <a:endParaRPr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Brát to jako výhodu, ne zdržování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InBáze</a:t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884" y="766775"/>
            <a:ext cx="2903792" cy="41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525" y="393950"/>
            <a:ext cx="3071101" cy="40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InBáze</a:t>
            </a:r>
            <a:endParaRPr/>
          </a:p>
        </p:txBody>
      </p:sp>
      <p:sp>
        <p:nvSpPr>
          <p:cNvPr id="125" name="Google Shape;125;p24"/>
          <p:cNvSpPr txBox="1"/>
          <p:nvPr>
            <p:ph idx="1" type="subTitle"/>
          </p:nvPr>
        </p:nvSpPr>
        <p:spPr>
          <a:xfrm>
            <a:off x="216450" y="1784525"/>
            <a:ext cx="8711100" cy="30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79">
                <a:solidFill>
                  <a:schemeClr val="lt1"/>
                </a:solidFill>
              </a:rPr>
              <a:t>SOCIÁLNÍ SLUŽBY, INTERKULTURNÍ PRÁCE, PRACOVNÍ A KARIÉROVÉ PORADENSTVÍ, KOMUNITNÍ AKTIVITY</a:t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79">
                <a:solidFill>
                  <a:schemeClr val="lt1"/>
                </a:solidFill>
              </a:rPr>
              <a:t>VOLNOČASOVÉ PROGRAMY PRO DĚTI A MLÁDEŽ, VZDĚLÁVACÍ AKTIVITY PRO ŽÁKY, UČITELE A PEDAGOGICKÉ PRACOVNÍKY</a:t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580">
                <a:solidFill>
                  <a:schemeClr val="lt1"/>
                </a:solidFill>
              </a:rPr>
              <a:t>~ Výuka češtiny jako cizího jazyka pro děti s OMJ</a:t>
            </a:r>
            <a:endParaRPr sz="15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580">
                <a:solidFill>
                  <a:schemeClr val="lt1"/>
                </a:solidFill>
              </a:rPr>
              <a:t>~ Interkulturní klub při ZŠ, </a:t>
            </a:r>
            <a:r>
              <a:rPr lang="cs" sz="1580">
                <a:solidFill>
                  <a:schemeClr val="lt1"/>
                </a:solidFill>
              </a:rPr>
              <a:t>Multikulturní akce na MŠ a ZŠ</a:t>
            </a:r>
            <a:endParaRPr sz="15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580">
                <a:solidFill>
                  <a:schemeClr val="lt1"/>
                </a:solidFill>
              </a:rPr>
              <a:t>~ Semináře pro pedagogy pracující s dětmi s OMJ</a:t>
            </a:r>
            <a:endParaRPr sz="15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580">
                <a:solidFill>
                  <a:schemeClr val="lt1"/>
                </a:solidFill>
              </a:rPr>
              <a:t>~ Vzdělávací a výukové programy pro různé věkové skupiny a diskuze</a:t>
            </a:r>
            <a:endParaRPr sz="15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cs" sz="1580">
                <a:solidFill>
                  <a:schemeClr val="lt1"/>
                </a:solidFill>
              </a:rPr>
              <a:t>~ Kurzy výuky češtiny jako cizího jazyka, Tandemové doučování češtiny dobrovolníky InBáze (přímo v rodinách, komunitním centru či městské knihovně a dalších veřejných prostorách)</a:t>
            </a:r>
            <a:endParaRPr sz="158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InBáze - moje zkušenost</a:t>
            </a:r>
            <a:endParaRPr/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44025" y="1784525"/>
            <a:ext cx="8711100" cy="30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679">
              <a:solidFill>
                <a:schemeClr val="lt1"/>
              </a:solidFill>
            </a:endParaRPr>
          </a:p>
          <a:p>
            <a:pPr indent="-3352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-"/>
            </a:pPr>
            <a:r>
              <a:rPr lang="cs" sz="1679">
                <a:solidFill>
                  <a:schemeClr val="lt1"/>
                </a:solidFill>
                <a:highlight>
                  <a:schemeClr val="accent5"/>
                </a:highlight>
              </a:rPr>
              <a:t>Tandemové doučování češtiny dobrovolníky InBáze</a:t>
            </a:r>
            <a:r>
              <a:rPr lang="cs" sz="1679">
                <a:solidFill>
                  <a:schemeClr val="lt1"/>
                </a:solidFill>
              </a:rPr>
              <a:t> - desetiletá holčička ze Saudské Arábie, přímo v rodině, sociální porucha, pomoc s učením, čeština zhruba na úrovni B2 </a:t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solidFill>
                <a:schemeClr val="lt1"/>
              </a:solidFill>
            </a:endParaRPr>
          </a:p>
          <a:p>
            <a:pPr indent="-3352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-"/>
            </a:pPr>
            <a:r>
              <a:rPr lang="cs" sz="1679">
                <a:solidFill>
                  <a:schemeClr val="lt1"/>
                </a:solidFill>
                <a:highlight>
                  <a:schemeClr val="accent5"/>
                </a:highlight>
              </a:rPr>
              <a:t>Krátký online seminář pro pracující s dětmi s OMJ</a:t>
            </a:r>
            <a:r>
              <a:rPr lang="cs" sz="1679">
                <a:solidFill>
                  <a:schemeClr val="lt1"/>
                </a:solidFill>
              </a:rPr>
              <a:t> na sdílení dojmů</a:t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solidFill>
                <a:schemeClr val="lt1"/>
              </a:solidFill>
            </a:endParaRPr>
          </a:p>
          <a:p>
            <a:pPr indent="-3352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-"/>
            </a:pPr>
            <a:r>
              <a:rPr lang="cs" sz="1679">
                <a:solidFill>
                  <a:schemeClr val="lt1"/>
                </a:solidFill>
                <a:highlight>
                  <a:schemeClr val="accent5"/>
                </a:highlight>
              </a:rPr>
              <a:t>Interkulturní dobrovolnický klub</a:t>
            </a:r>
            <a:r>
              <a:rPr lang="cs" sz="1679">
                <a:solidFill>
                  <a:schemeClr val="lt1"/>
                </a:solidFill>
              </a:rPr>
              <a:t> - vždy skupina cca 15 dětí ve věku 11-18 let, národnosti např. Vietnam, Rusko, Bělorusko, Ukrajina, Izrael</a:t>
            </a:r>
            <a:endParaRPr sz="167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79">
              <a:solidFill>
                <a:schemeClr val="lt1"/>
              </a:solidFill>
            </a:endParaRPr>
          </a:p>
          <a:p>
            <a:pPr indent="-3352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-"/>
            </a:pPr>
            <a:r>
              <a:rPr lang="cs" sz="1679">
                <a:solidFill>
                  <a:schemeClr val="lt1"/>
                </a:solidFill>
                <a:highlight>
                  <a:schemeClr val="accent5"/>
                </a:highlight>
              </a:rPr>
              <a:t>Výtvarný ateliér</a:t>
            </a:r>
            <a:r>
              <a:rPr lang="cs" sz="1679">
                <a:solidFill>
                  <a:schemeClr val="lt1"/>
                </a:solidFill>
              </a:rPr>
              <a:t>, později i online, dobrovolnictví - skupina cca 15 dětí ve věku 3-6 let</a:t>
            </a:r>
            <a:endParaRPr sz="167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InBáze - moje zkušenost</a:t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275" y="1929425"/>
            <a:ext cx="374417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18450" y="1723713"/>
            <a:ext cx="3005481" cy="32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PUBLIKACE A METODICKÉ MATERIÁLY</a:t>
            </a:r>
            <a:endParaRPr/>
          </a:p>
        </p:txBody>
      </p:sp>
      <p:sp>
        <p:nvSpPr>
          <p:cNvPr id="144" name="Google Shape;144;p27"/>
          <p:cNvSpPr txBox="1"/>
          <p:nvPr>
            <p:ph idx="1" type="subTitle"/>
          </p:nvPr>
        </p:nvSpPr>
        <p:spPr>
          <a:xfrm>
            <a:off x="5127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https://inbaze.cz/wp-content/uploads/2020/01/interculturni_prace_web.pdf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https://inbaze.cz/wp-content/uploads/2020/01/metodika-pro-ucitele-zs_web.pdf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5">
            <a:alphaModFix amt="28000"/>
          </a:blip>
          <a:srcRect b="0" l="4729" r="6877" t="0"/>
          <a:stretch/>
        </p:blipFill>
        <p:spPr>
          <a:xfrm>
            <a:off x="0" y="1718850"/>
            <a:ext cx="9144000" cy="33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 amt="28000"/>
          </a:blip>
          <a:srcRect b="0" l="4729" r="6877" t="0"/>
          <a:stretch/>
        </p:blipFill>
        <p:spPr>
          <a:xfrm>
            <a:off x="0" y="1718850"/>
            <a:ext cx="9144000" cy="33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PUBLIKACE A METODICKÉ MATERIÁLY </a:t>
            </a:r>
            <a:endParaRPr/>
          </a:p>
        </p:txBody>
      </p:sp>
      <p:sp>
        <p:nvSpPr>
          <p:cNvPr id="152" name="Google Shape;152;p28"/>
          <p:cNvSpPr txBox="1"/>
          <p:nvPr>
            <p:ph idx="1" type="subTitle"/>
          </p:nvPr>
        </p:nvSpPr>
        <p:spPr>
          <a:xfrm>
            <a:off x="9395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https://inbaze.cz/publikace-a-metodicke-materialy/#IKnaskolach-publikace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cs"/>
              <a:t>VIDEO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Literatura a internetové zdroje</a:t>
            </a:r>
            <a:endParaRPr/>
          </a:p>
        </p:txBody>
      </p:sp>
      <p:sp>
        <p:nvSpPr>
          <p:cNvPr id="158" name="Google Shape;158;p29"/>
          <p:cNvSpPr txBox="1"/>
          <p:nvPr>
            <p:ph idx="1" type="subTitle"/>
          </p:nvPr>
        </p:nvSpPr>
        <p:spPr>
          <a:xfrm>
            <a:off x="5127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https://inkluzivniskola.cz/deti-zaci-s-omj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https://inbaze.cz/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9775" y="2852650"/>
            <a:ext cx="3967424" cy="2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42900" y="105525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Děti s OMJ</a:t>
            </a:r>
            <a:endParaRPr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578375" y="1976150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</a:pPr>
            <a:r>
              <a:rPr lang="cs" sz="1900">
                <a:solidFill>
                  <a:schemeClr val="lt1"/>
                </a:solidFill>
              </a:rPr>
              <a:t>Dětí, které přicházejí do České republiky ze zahraničí z kulturně a jazykově odlišného prostředí, v posledních letech přibývá. 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</a:pPr>
            <a:r>
              <a:rPr lang="cs" sz="1900">
                <a:solidFill>
                  <a:schemeClr val="lt1"/>
                </a:solidFill>
              </a:rPr>
              <a:t>Na českých základních školách se v současné době vzdělává kolem 30 tisíc žáků s odlišným mateřským jazykem (dále OMJ) a jejich počet se stále zvyšuje. Nejvíce, přes 40% jich žije a studuje v Praze.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</a:pPr>
            <a:r>
              <a:rPr lang="cs" sz="1900">
                <a:solidFill>
                  <a:schemeClr val="lt1"/>
                </a:solidFill>
              </a:rPr>
              <a:t>Mezi nejčastější země původu patří Ukrajina, Slovensko, Vietnam, Rusko a Mongolsko.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42900" y="105525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Děti s OMJ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578375" y="1932375"/>
            <a:ext cx="5900400" cy="25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cs" sz="2200">
                <a:solidFill>
                  <a:schemeClr val="lt1"/>
                </a:solidFill>
              </a:rPr>
              <a:t>Při vzdělávání tedy dochází k situaci, kdy se dítě současně učí nový (druhý) jazyk a zároveň se prostřednictvím tohoto jazyka učí. Jazyková bariéra je tedy při vzdělávání zásadní překážkou, která může výrazně limitovat studijní úspěchy žáků.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700" y="1879325"/>
            <a:ext cx="2070625" cy="29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70250" y="184075"/>
            <a:ext cx="81186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Výzvy a překážky pro učitele ve škole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5127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-"/>
            </a:pPr>
            <a:r>
              <a:rPr lang="cs" sz="2100">
                <a:solidFill>
                  <a:srgbClr val="FFFFFF"/>
                </a:solidFill>
              </a:rPr>
              <a:t>skloubení jazykové vzdělávání a obsah učiva jednotlivých předmětů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-"/>
            </a:pPr>
            <a:r>
              <a:rPr lang="cs" sz="2100">
                <a:solidFill>
                  <a:srgbClr val="FFFFFF"/>
                </a:solidFill>
              </a:rPr>
              <a:t>práce s možným odlišným přístupem rodičů k instituci školy a vzdělávání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-"/>
            </a:pPr>
            <a:r>
              <a:rPr lang="cs" sz="2100">
                <a:solidFill>
                  <a:srgbClr val="FFFFFF"/>
                </a:solidFill>
              </a:rPr>
              <a:t>předání pravidel, způsobu a organizování činností, pomoc při socializaci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70250" y="184075"/>
            <a:ext cx="81186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Výzvy pro učitele ve škole</a:t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5127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Zohledňujeme a zajímáme se o tyto skutečnosti:</a:t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Jak dobře umí česky?</a:t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Jak se mateřský jazyk liší od češtiny?</a:t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Kolik bylo dítěti let, kdy přišlo do ČR?</a:t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Jak dlouho pobývá v ČR?</a:t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Jaké jsou jeho předchozí školní zkušenosti a úspěchy?</a:t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Jaké má předchozí zkušenosti se vzdělávacím systémem?</a:t>
            </a:r>
            <a:endParaRPr sz="21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FFFFFF"/>
                </a:solidFill>
              </a:rPr>
              <a:t>Na co je dítě zvyklé?</a:t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6149" l="19094" r="17385" t="16004"/>
          <a:stretch/>
        </p:blipFill>
        <p:spPr>
          <a:xfrm>
            <a:off x="990400" y="102687"/>
            <a:ext cx="7163198" cy="493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s dětmi s OMJ na příkladě francouzské třídy</a:t>
            </a:r>
            <a:endParaRPr/>
          </a:p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512700" y="1867475"/>
            <a:ext cx="8118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b="1" lang="cs">
                <a:solidFill>
                  <a:srgbClr val="FFFFFF"/>
                </a:solidFill>
              </a:rPr>
              <a:t>OMJ jako výhoda, zajímavost </a:t>
            </a:r>
            <a:r>
              <a:rPr lang="cs">
                <a:solidFill>
                  <a:srgbClr val="B7B7B7"/>
                </a:solidFill>
              </a:rPr>
              <a:t>(Why don't we believe non-native speakers? The influence of accent on credibility)</a:t>
            </a:r>
            <a:endParaRPr>
              <a:solidFill>
                <a:srgbClr val="B7B7B7"/>
              </a:solidFill>
            </a:endParaRPr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cs">
                <a:solidFill>
                  <a:srgbClr val="FFFFFF"/>
                </a:solidFill>
              </a:rPr>
              <a:t>Představování jednotlivých kultur a zemí - Cesta kolem světa)</a:t>
            </a:r>
            <a:endParaRPr>
              <a:solidFill>
                <a:srgbClr val="FFFFFF"/>
              </a:solidFill>
            </a:endParaRPr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cs">
                <a:solidFill>
                  <a:srgbClr val="FFFFFF"/>
                </a:solidFill>
              </a:rPr>
              <a:t>U nás - multikulturní výchova jako průřezové téma (děti s OMJ?)</a:t>
            </a:r>
            <a:endParaRPr>
              <a:solidFill>
                <a:srgbClr val="FFFFFF"/>
              </a:solidFill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b="1" lang="cs">
                <a:solidFill>
                  <a:srgbClr val="FFFFFF"/>
                </a:solidFill>
              </a:rPr>
              <a:t>Naučit se jazyk, ale i představit svůj mateřský jazyk</a:t>
            </a:r>
            <a:endParaRPr b="1">
              <a:solidFill>
                <a:srgbClr val="FFFFFF"/>
              </a:solidFill>
            </a:endParaRPr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cs">
                <a:solidFill>
                  <a:srgbClr val="FFFFFF"/>
                </a:solidFill>
              </a:rPr>
              <a:t>Slovníček základních slov ve třídě</a:t>
            </a:r>
            <a:endParaRPr>
              <a:solidFill>
                <a:srgbClr val="FFFFFF"/>
              </a:solidFill>
            </a:endParaRPr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cs">
                <a:solidFill>
                  <a:srgbClr val="FFFFFF"/>
                </a:solidFill>
              </a:rPr>
              <a:t>U nás - děti s OMJ nejsou hloupí, jen ta slova vědí v jiném jazyce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s dětmi s OMJ na příkladě francouzské třídy</a:t>
            </a:r>
            <a:endParaRPr/>
          </a:p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5127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b="1" lang="cs">
                <a:solidFill>
                  <a:srgbClr val="FFFFFF"/>
                </a:solidFill>
              </a:rPr>
              <a:t>Zahrnutí dětí s OMJ do různých předmětů</a:t>
            </a:r>
            <a:endParaRPr b="1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zeměpis, hudební výchova, dějepis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b="1" lang="cs">
                <a:solidFill>
                  <a:srgbClr val="FFFFFF"/>
                </a:solidFill>
              </a:rPr>
              <a:t>Jména jako součást kultury, pozitivní jinakost</a:t>
            </a:r>
            <a:endParaRPr b="1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Správné vyslovování jmen spolužáků</a:t>
            </a:r>
            <a:endParaRPr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U nás - ne Anička, Eva, když to jsou Vietnamky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ctrTitle"/>
          </p:nvPr>
        </p:nvSpPr>
        <p:spPr>
          <a:xfrm>
            <a:off x="353850" y="946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s dětmi s OMJ na příkladě francouzské třídy</a:t>
            </a:r>
            <a:endParaRPr/>
          </a:p>
        </p:txBody>
      </p:sp>
      <p:sp>
        <p:nvSpPr>
          <p:cNvPr id="106" name="Google Shape;106;p21"/>
          <p:cNvSpPr txBox="1"/>
          <p:nvPr>
            <p:ph idx="1" type="subTitle"/>
          </p:nvPr>
        </p:nvSpPr>
        <p:spPr>
          <a:xfrm>
            <a:off x="512700" y="2019925"/>
            <a:ext cx="81186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b="1" lang="cs">
                <a:solidFill>
                  <a:srgbClr val="FFFFFF"/>
                </a:solidFill>
              </a:rPr>
              <a:t>Interaktivní ukázky, kultura (nejenom jazyk)</a:t>
            </a:r>
            <a:endParaRPr b="1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tanec, zpěv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b="1" lang="cs">
                <a:solidFill>
                  <a:srgbClr val="FFFFFF"/>
                </a:solidFill>
              </a:rPr>
              <a:t>Nejenom děti (žáci) s OMJ, ale i jiné intervence</a:t>
            </a:r>
            <a:endParaRPr b="1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Studenti z Erasmu apod.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b="1" lang="cs">
                <a:solidFill>
                  <a:srgbClr val="FFFFFF"/>
                </a:solidFill>
              </a:rPr>
              <a:t>Svátky</a:t>
            </a:r>
            <a:endParaRPr b="1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Kalendář s důležitými svátky jednotlivých kultur (navázané na náboženství, zvyky)</a:t>
            </a:r>
            <a:endParaRPr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cs">
                <a:solidFill>
                  <a:srgbClr val="FFFFFF"/>
                </a:solidFill>
              </a:rPr>
              <a:t>U nás: každodenní věc, která může ozvláštnit den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