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2/22/2014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2/22/2014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2/22/2014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2/22/2014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2/22/2014</a:t>
            </a:fld>
            <a:endParaRPr 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2/22/2014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2/22/2014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2/22/2014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DIDAKTIKA BIOLOGIE I</a:t>
            </a:r>
            <a:r>
              <a:rPr lang="cs-CZ" sz="3200" b="0" i="1" dirty="0">
                <a:solidFill>
                  <a:schemeClr val="tx1"/>
                </a:solidFill>
              </a:rPr>
              <a:t> </a:t>
            </a:r>
            <a:br>
              <a:rPr lang="cs-CZ" sz="3200" b="0" i="1" dirty="0">
                <a:solidFill>
                  <a:schemeClr val="tx1"/>
                </a:solidFill>
              </a:rPr>
            </a:br>
            <a:r>
              <a:rPr lang="cs-CZ" sz="3200" b="0" i="1" dirty="0" smtClean="0">
                <a:solidFill>
                  <a:schemeClr val="tx1"/>
                </a:solidFill>
              </a:rPr>
              <a:t>METODY </a:t>
            </a:r>
            <a:r>
              <a:rPr lang="cs-CZ" sz="3200" b="0" i="1" dirty="0">
                <a:solidFill>
                  <a:schemeClr val="tx1"/>
                </a:solidFill>
              </a:rPr>
              <a:t>VÝUKY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461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Pokus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100" dirty="0"/>
              <a:t>Pokus slouží k praktickému ověření teoretických pouček. </a:t>
            </a:r>
            <a:endParaRPr lang="cs-CZ" sz="3100" dirty="0" smtClean="0"/>
          </a:p>
          <a:p>
            <a:r>
              <a:rPr lang="cs-CZ" sz="3100" dirty="0" smtClean="0"/>
              <a:t>Provádí </a:t>
            </a:r>
            <a:r>
              <a:rPr lang="cs-CZ" sz="3100" dirty="0"/>
              <a:t>ho buď učitel a žáci ho pozorují nebo žáci sami</a:t>
            </a:r>
            <a:r>
              <a:rPr lang="cs-CZ" sz="3100" dirty="0" smtClean="0"/>
              <a:t>.</a:t>
            </a:r>
          </a:p>
          <a:p>
            <a:r>
              <a:rPr lang="cs-CZ" sz="3100" dirty="0"/>
              <a:t>Ve vyučovací hodině provádíme jednodušší pokusy, složitější zařazujeme do laboratorních prací. </a:t>
            </a:r>
            <a:endParaRPr lang="cs-CZ" sz="3100" dirty="0" smtClean="0"/>
          </a:p>
          <a:p>
            <a:r>
              <a:rPr lang="cs-CZ" sz="3100" dirty="0" smtClean="0"/>
              <a:t>Pokusy </a:t>
            </a:r>
            <a:r>
              <a:rPr lang="cs-CZ" sz="3100" dirty="0"/>
              <a:t>mohou trvat několik minut (důkaz uhličitanů kyselinou chlorovodíkovou, důkaz škrobu v hlízách bramboru), ale i několik dní (klíčení semen jednoděložných a dvouděložných rostlin, pohyby rostlin za světlem) a potom je vyhodnocujeme až v následujících hodinách.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807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Rozhovor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Dialog </a:t>
            </a:r>
            <a:r>
              <a:rPr lang="cs-CZ" sz="2400" dirty="0"/>
              <a:t>mezi učitelem a </a:t>
            </a:r>
            <a:r>
              <a:rPr lang="cs-CZ" sz="2400" dirty="0" smtClean="0"/>
              <a:t>žáky.</a:t>
            </a:r>
          </a:p>
          <a:p>
            <a:r>
              <a:rPr lang="cs-CZ" sz="2400" dirty="0" smtClean="0"/>
              <a:t>Nečastější využití při výkladu nebo zkoušení. </a:t>
            </a:r>
          </a:p>
          <a:p>
            <a:r>
              <a:rPr lang="cs-CZ" sz="2400" dirty="0" smtClean="0"/>
              <a:t>Otázky je nutno </a:t>
            </a:r>
            <a:r>
              <a:rPr lang="cs-CZ" sz="2400" dirty="0"/>
              <a:t>připravit a promyslet, aby podněcovaly žáky k přemýšlení (musí být stručné, správně formulované, </a:t>
            </a:r>
            <a:r>
              <a:rPr lang="cs-CZ" sz="2400" dirty="0" err="1"/>
              <a:t>nepřehlcené</a:t>
            </a:r>
            <a:r>
              <a:rPr lang="cs-CZ" sz="2400" dirty="0"/>
              <a:t> problémy</a:t>
            </a:r>
            <a:r>
              <a:rPr lang="cs-CZ" sz="2400" dirty="0" smtClean="0"/>
              <a:t>).</a:t>
            </a:r>
          </a:p>
          <a:p>
            <a:r>
              <a:rPr lang="cs-CZ" sz="2400" dirty="0" smtClean="0"/>
              <a:t>Používáme více typů otázek: </a:t>
            </a:r>
            <a:r>
              <a:rPr lang="cs-CZ" sz="2400" dirty="0"/>
              <a:t>zjišťovací, zaměřené na vybavení faktů, </a:t>
            </a:r>
            <a:r>
              <a:rPr lang="cs-CZ" sz="2400" dirty="0" smtClean="0"/>
              <a:t>otevřené</a:t>
            </a:r>
            <a:r>
              <a:rPr lang="cs-CZ" sz="2400" dirty="0"/>
              <a:t>, uzavřené, otázky na pozorování, otázky na posouzení situace, otázky </a:t>
            </a:r>
            <a:r>
              <a:rPr lang="cs-CZ" sz="2400" dirty="0" smtClean="0"/>
              <a:t>rozhodovací.</a:t>
            </a:r>
          </a:p>
          <a:p>
            <a:r>
              <a:rPr lang="cs-CZ" sz="2400" dirty="0" smtClean="0"/>
              <a:t>Dostatek času na odpověď.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810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Diskuse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Žáci kultivují svoje komunikační kompetence.</a:t>
            </a:r>
          </a:p>
          <a:p>
            <a:r>
              <a:rPr lang="cs-CZ" sz="2400" dirty="0"/>
              <a:t>Použitelné pro tematické oblasti, kde vznikají rozpory v názorech žáků.</a:t>
            </a:r>
          </a:p>
          <a:p>
            <a:r>
              <a:rPr lang="cs-CZ" sz="2400" dirty="0"/>
              <a:t>Téma by mělo být současné a atraktivní.</a:t>
            </a:r>
          </a:p>
          <a:p>
            <a:r>
              <a:rPr lang="cs-CZ" sz="2400" dirty="0"/>
              <a:t>Diskuse řízená (učitelem, ve vyšších ročnících i schopným žákem) nebo neřízená (volná).</a:t>
            </a:r>
          </a:p>
          <a:p>
            <a:r>
              <a:rPr lang="cs-CZ" sz="2400" dirty="0" smtClean="0"/>
              <a:t>Před začátkem je dobré připomenout pravidla diskuse, v</a:t>
            </a:r>
            <a:r>
              <a:rPr lang="cs-CZ" sz="2400" dirty="0"/>
              <a:t> </a:t>
            </a:r>
            <a:r>
              <a:rPr lang="cs-CZ" sz="2400" dirty="0" smtClean="0"/>
              <a:t>závěru </a:t>
            </a:r>
            <a:r>
              <a:rPr lang="cs-CZ" sz="2400" dirty="0"/>
              <a:t>shrnout její výsledky a závěry.</a:t>
            </a:r>
          </a:p>
          <a:p>
            <a:r>
              <a:rPr lang="cs-CZ" sz="2400" i="1" dirty="0"/>
              <a:t>Řetězová diskuse</a:t>
            </a:r>
            <a:r>
              <a:rPr lang="cs-CZ" sz="2400" i="1" dirty="0" smtClean="0"/>
              <a:t>.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553758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Panelová diskuse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Průběh</a:t>
            </a:r>
            <a:r>
              <a:rPr lang="cs-CZ" sz="2400" b="1" dirty="0"/>
              <a:t> </a:t>
            </a:r>
            <a:r>
              <a:rPr lang="cs-CZ" sz="2400" dirty="0" smtClean="0"/>
              <a:t>připomíná konferenci (žákovská konference).</a:t>
            </a:r>
          </a:p>
          <a:p>
            <a:r>
              <a:rPr lang="cs-CZ" sz="2400" dirty="0" smtClean="0"/>
              <a:t>Část </a:t>
            </a:r>
            <a:r>
              <a:rPr lang="cs-CZ" sz="2400" dirty="0"/>
              <a:t>žáků tvoří předsednictvo (tzv. „odborníci“, kteří se tématem zabývají a nastudovali ho). </a:t>
            </a:r>
            <a:endParaRPr lang="cs-CZ" sz="2400" dirty="0" smtClean="0"/>
          </a:p>
          <a:p>
            <a:r>
              <a:rPr lang="cs-CZ" sz="2400" dirty="0" smtClean="0"/>
              <a:t>K</a:t>
            </a:r>
            <a:r>
              <a:rPr lang="cs-CZ" sz="2400" dirty="0"/>
              <a:t> problému se nejprve vyjadřují „odborníci“, poté se zapojují i členové pléna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r>
              <a:rPr lang="cs-CZ" sz="2400" dirty="0" smtClean="0"/>
              <a:t>Může mít i variantu „</a:t>
            </a:r>
            <a:r>
              <a:rPr lang="cs-CZ" sz="2400" dirty="0" err="1" smtClean="0"/>
              <a:t>posterové</a:t>
            </a:r>
            <a:r>
              <a:rPr lang="cs-CZ" sz="2400" dirty="0" smtClean="0"/>
              <a:t> sekce“, kdy diskuse probíhá u jednotlivých posterů, které jsou předtím autory představeny.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603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Debata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Žáci jsou </a:t>
            </a:r>
            <a:r>
              <a:rPr lang="cs-CZ" sz="2400" dirty="0"/>
              <a:t>rozděleni do dvou táborů s rozdílnými názory, které obhajují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Rozdělení do skupin – náhodné nebo v souladu s žákovým názorem. </a:t>
            </a:r>
          </a:p>
          <a:p>
            <a:r>
              <a:rPr lang="cs-CZ" sz="2400" dirty="0" smtClean="0"/>
              <a:t>Obě skupiny by měly být početně vyrovnané (v</a:t>
            </a:r>
            <a:r>
              <a:rPr lang="cs-CZ" sz="2400" dirty="0"/>
              <a:t> žádném případě nedopustíme, aby se celá třída postavila proti jednomu nebo dvěma </a:t>
            </a:r>
            <a:r>
              <a:rPr lang="cs-CZ" sz="2400" dirty="0" smtClean="0"/>
              <a:t>žákům).</a:t>
            </a:r>
          </a:p>
          <a:p>
            <a:r>
              <a:rPr lang="cs-CZ" sz="2400" dirty="0" smtClean="0"/>
              <a:t>Na </a:t>
            </a:r>
            <a:r>
              <a:rPr lang="cs-CZ" sz="2400" dirty="0"/>
              <a:t>debatu by měli být předem připraveni, aby byli vybaveni </a:t>
            </a:r>
            <a:r>
              <a:rPr lang="cs-CZ" sz="2400" dirty="0" smtClean="0"/>
              <a:t>argumenty.</a:t>
            </a:r>
          </a:p>
          <a:p>
            <a:r>
              <a:rPr lang="cs-CZ" sz="2400" dirty="0" smtClean="0"/>
              <a:t>Jejich </a:t>
            </a:r>
            <a:r>
              <a:rPr lang="cs-CZ" sz="2400" dirty="0"/>
              <a:t>příprava může vycházet z četby textů, článků, úryvků z knih, které učitel </a:t>
            </a:r>
            <a:r>
              <a:rPr lang="cs-CZ" sz="2400" dirty="0" smtClean="0"/>
              <a:t>rozdá apod.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0013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Práce s textem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Předčítání textu z učebnice </a:t>
            </a:r>
            <a:r>
              <a:rPr lang="cs-CZ" sz="2400" dirty="0" smtClean="0"/>
              <a:t>žáky.</a:t>
            </a:r>
            <a:endParaRPr lang="cs-CZ" sz="2400" dirty="0"/>
          </a:p>
          <a:p>
            <a:r>
              <a:rPr lang="cs-CZ" sz="2400" dirty="0"/>
              <a:t>Reprodukce informací z textu.</a:t>
            </a:r>
          </a:p>
          <a:p>
            <a:r>
              <a:rPr lang="cs-CZ" sz="2400" dirty="0"/>
              <a:t>Vyhledávání informací v </a:t>
            </a:r>
            <a:r>
              <a:rPr lang="cs-CZ" sz="2400" dirty="0" smtClean="0"/>
              <a:t>textu. </a:t>
            </a:r>
          </a:p>
          <a:p>
            <a:r>
              <a:rPr lang="cs-CZ" sz="2400" dirty="0" smtClean="0"/>
              <a:t>Oprava </a:t>
            </a:r>
            <a:r>
              <a:rPr lang="cs-CZ" sz="2400" dirty="0"/>
              <a:t>chybně napsaného textu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Doplňování slov do textu.</a:t>
            </a:r>
          </a:p>
          <a:p>
            <a:r>
              <a:rPr lang="cs-CZ" sz="2400" dirty="0" smtClean="0"/>
              <a:t>Uspořádání úryvků textu.</a:t>
            </a:r>
          </a:p>
          <a:p>
            <a:r>
              <a:rPr lang="cs-CZ" sz="2400" dirty="0" smtClean="0"/>
              <a:t>Vlastní produkce textu.</a:t>
            </a:r>
          </a:p>
          <a:p>
            <a:r>
              <a:rPr lang="cs-CZ" sz="2400" dirty="0" smtClean="0"/>
              <a:t>I.N.S.E.R.T.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Práce </a:t>
            </a:r>
            <a:r>
              <a:rPr lang="cs-CZ" sz="2400" dirty="0"/>
              <a:t>s odbornou literaturou – atlasy přírodnin, určovacími klíči, geologickou mapou.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8596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Metody práce s IT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V</a:t>
            </a:r>
            <a:r>
              <a:rPr lang="cs-CZ" sz="2400" dirty="0" smtClean="0"/>
              <a:t>šechny </a:t>
            </a:r>
            <a:r>
              <a:rPr lang="cs-CZ" sz="2400" dirty="0"/>
              <a:t>druhy činností, kdy žáci nebo </a:t>
            </a:r>
            <a:r>
              <a:rPr lang="cs-CZ" sz="2400" dirty="0" smtClean="0"/>
              <a:t>učitel používají </a:t>
            </a:r>
            <a:r>
              <a:rPr lang="cs-CZ" sz="2400" dirty="0"/>
              <a:t>ve výuce informační technologie (IT</a:t>
            </a:r>
            <a:r>
              <a:rPr lang="cs-CZ" sz="2400" dirty="0" smtClean="0"/>
              <a:t>).</a:t>
            </a:r>
          </a:p>
          <a:p>
            <a:r>
              <a:rPr lang="cs-CZ" sz="2400" dirty="0" smtClean="0"/>
              <a:t>Učitel: </a:t>
            </a:r>
            <a:r>
              <a:rPr lang="cs-CZ" sz="2400" dirty="0"/>
              <a:t>vyhledávání informací ke kmenovému, doplňujícímu nebo rozšiřujícímu učivu, </a:t>
            </a:r>
            <a:r>
              <a:rPr lang="cs-CZ" sz="2400" dirty="0" smtClean="0"/>
              <a:t>výuka </a:t>
            </a:r>
            <a:r>
              <a:rPr lang="cs-CZ" sz="2400" dirty="0"/>
              <a:t>s podporou prezentací v PowerPointu</a:t>
            </a:r>
            <a:r>
              <a:rPr lang="cs-CZ" sz="2400" dirty="0" smtClean="0"/>
              <a:t>, </a:t>
            </a:r>
            <a:r>
              <a:rPr lang="cs-CZ" sz="2400" dirty="0"/>
              <a:t>multimediální výukové programy pro práci v počítačové </a:t>
            </a:r>
            <a:r>
              <a:rPr lang="cs-CZ" sz="2400" dirty="0" smtClean="0"/>
              <a:t>učebně, ukládání výukových materiálů do úložišť, kontrola domácích úkolů zaslaných mailem, konzultace. </a:t>
            </a:r>
          </a:p>
          <a:p>
            <a:r>
              <a:rPr lang="cs-CZ" sz="2400" dirty="0" smtClean="0"/>
              <a:t>Žáci:</a:t>
            </a:r>
            <a:r>
              <a:rPr lang="cs-CZ" sz="2400" dirty="0"/>
              <a:t> </a:t>
            </a:r>
            <a:r>
              <a:rPr lang="cs-CZ" sz="2400" dirty="0" smtClean="0"/>
              <a:t>tvorba </a:t>
            </a:r>
            <a:r>
              <a:rPr lang="cs-CZ" sz="2400" dirty="0"/>
              <a:t>žákovských prací (referátů, protokolů, prezentací, fotografických dokumentací, seminárních prací, ročníkových prací) a jejich </a:t>
            </a:r>
            <a:r>
              <a:rPr lang="cs-CZ" sz="2400" dirty="0" smtClean="0"/>
              <a:t>prezentace, odevzdávání domácích úkolů.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64811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Prezentace žákovských prací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Referáty, seminární práce, závěrečné práce.</a:t>
            </a:r>
          </a:p>
          <a:p>
            <a:r>
              <a:rPr lang="cs-CZ" sz="2400" dirty="0" smtClean="0"/>
              <a:t>Problémy: původnost, nekritické přejímání informací.</a:t>
            </a:r>
          </a:p>
          <a:p>
            <a:r>
              <a:rPr lang="cs-CZ" sz="2400" dirty="0" smtClean="0"/>
              <a:t>Řešení: namátkově kontrolovat informační zdroje, </a:t>
            </a:r>
            <a:r>
              <a:rPr lang="cs-CZ" sz="2400" dirty="0"/>
              <a:t>trvat na použití více zdrojů informací a jejich řádné citaci (včetně citace obrázků, tabulek, schémat, grafů), na zhodnocení a vzájemném porovnání informací a na zaujetí vlastního názoru k </a:t>
            </a:r>
            <a:r>
              <a:rPr lang="cs-CZ" sz="2400" dirty="0" smtClean="0"/>
              <a:t>problému, zadat závaznou strukturu práce, při prezentaci pokládat kontrolní otázky a úroveň odpovědí zahrnout do klasifikace, vracet práce k přepracování.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52545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Didaktické hry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Využití: </a:t>
            </a:r>
            <a:r>
              <a:rPr lang="cs-CZ" sz="2400" dirty="0"/>
              <a:t>k zábavnému zopakování probraného učiva, jako odpočinková vsuvka do výuky, nebo jako odměna pro ty, co jsou </a:t>
            </a:r>
            <a:r>
              <a:rPr lang="cs-CZ" sz="2400" dirty="0" smtClean="0"/>
              <a:t>brzy </a:t>
            </a:r>
            <a:r>
              <a:rPr lang="cs-CZ" sz="2400" dirty="0"/>
              <a:t>hotoví se zadanou prací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Jako </a:t>
            </a:r>
            <a:r>
              <a:rPr lang="cs-CZ" sz="2400" dirty="0"/>
              <a:t>každá výuková metoda i ony by měly vždy sledovat konkrétní výukový cíl a měly by se týkat učiva biologie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Soutěže, křížovky, šibenice, pexeso (přiřazování, hledání dvojic), kvarteto, </a:t>
            </a:r>
            <a:r>
              <a:rPr lang="cs-CZ" sz="2400" dirty="0" err="1" smtClean="0"/>
              <a:t>osmisměrky</a:t>
            </a:r>
            <a:r>
              <a:rPr lang="cs-CZ" sz="2400" dirty="0" smtClean="0"/>
              <a:t>, výuka hraním rolí.</a:t>
            </a:r>
          </a:p>
          <a:p>
            <a:r>
              <a:rPr lang="cs-CZ" sz="2400" dirty="0" smtClean="0"/>
              <a:t>Křížovky, </a:t>
            </a:r>
            <a:r>
              <a:rPr lang="cs-CZ" sz="2400" dirty="0" err="1" smtClean="0"/>
              <a:t>osmisměrky</a:t>
            </a:r>
            <a:r>
              <a:rPr lang="cs-CZ" sz="2400" dirty="0" smtClean="0"/>
              <a:t> – softwary.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52897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Vytváření portfolií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Žákovské portfolio je soubor samostatných žákovských prací, které žáci shromažďují do zvláštní složky po určitou dobu. </a:t>
            </a:r>
            <a:endParaRPr lang="cs-CZ" sz="2400" dirty="0" smtClean="0"/>
          </a:p>
          <a:p>
            <a:r>
              <a:rPr lang="cs-CZ" sz="2400" dirty="0" smtClean="0"/>
              <a:t>Může </a:t>
            </a:r>
            <a:r>
              <a:rPr lang="cs-CZ" sz="2400" dirty="0"/>
              <a:t>obsahovat různý materiál, který se týká výuky, domácí úkoly, zajímavosti, testy, pracovní listy, obrázky, mapky </a:t>
            </a:r>
            <a:r>
              <a:rPr lang="cs-CZ" sz="2400" dirty="0" smtClean="0"/>
              <a:t>apod.</a:t>
            </a:r>
          </a:p>
          <a:p>
            <a:r>
              <a:rPr lang="cs-CZ" sz="2400" dirty="0" smtClean="0"/>
              <a:t>Žákům </a:t>
            </a:r>
            <a:r>
              <a:rPr lang="cs-CZ" sz="2400" dirty="0"/>
              <a:t>slouží jako zdroj informací k opakování učiva a sebehodnocení, učitelé ho mohou využít jako jeden z podkladů pro závěrečné </a:t>
            </a:r>
            <a:r>
              <a:rPr lang="cs-CZ" sz="2400" dirty="0" smtClean="0"/>
              <a:t>hodnocení.</a:t>
            </a:r>
          </a:p>
          <a:p>
            <a:r>
              <a:rPr lang="cs-CZ" sz="2400" dirty="0" smtClean="0"/>
              <a:t>Povinné x nepovinné.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18538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Skalková (1999): „Vyučovací metoda jsou způsoby záměrného uspořádání činností učitele a žáků, které směřují ke stanoveným cílům“.</a:t>
            </a:r>
          </a:p>
          <a:p>
            <a:r>
              <a:rPr lang="cs-CZ" sz="2400" dirty="0"/>
              <a:t>Volba výukové metody – důležité rozhodnutí při přípravě na vyučování.</a:t>
            </a:r>
          </a:p>
          <a:p>
            <a:r>
              <a:rPr lang="cs-CZ" sz="2400" dirty="0"/>
              <a:t>„Vyučovací metody se uplatňují souběžně a ve vzájemném propojení</a:t>
            </a:r>
            <a:r>
              <a:rPr lang="cs-CZ" sz="2400" dirty="0" smtClean="0"/>
              <a:t>“.</a:t>
            </a:r>
          </a:p>
          <a:p>
            <a:r>
              <a:rPr lang="cs-CZ" sz="2400" dirty="0" smtClean="0"/>
              <a:t>Dělení výukových metod podle různých hledisek – viz díla různých autorů.</a:t>
            </a:r>
          </a:p>
          <a:p>
            <a:r>
              <a:rPr lang="cs-CZ" sz="2400" dirty="0"/>
              <a:t>E</a:t>
            </a:r>
            <a:r>
              <a:rPr lang="cs-CZ" sz="2400" dirty="0" smtClean="0"/>
              <a:t>fektivita </a:t>
            </a:r>
            <a:r>
              <a:rPr lang="cs-CZ" sz="2400" dirty="0"/>
              <a:t>výukové metody stoupá s podílem </a:t>
            </a:r>
            <a:r>
              <a:rPr lang="cs-CZ" sz="2400" u="sng" dirty="0"/>
              <a:t>aktivního zapojení </a:t>
            </a:r>
            <a:r>
              <a:rPr lang="cs-CZ" sz="2400" dirty="0" smtClean="0"/>
              <a:t>žáků.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9892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Brainstorming – burza nápadů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Používá </a:t>
            </a:r>
            <a:r>
              <a:rPr lang="cs-CZ" sz="2400" dirty="0"/>
              <a:t>se zejména </a:t>
            </a:r>
            <a:r>
              <a:rPr lang="cs-CZ" sz="2400" dirty="0" smtClean="0"/>
              <a:t>ke zjištění </a:t>
            </a:r>
            <a:r>
              <a:rPr lang="cs-CZ" sz="2400" dirty="0" err="1" smtClean="0"/>
              <a:t>prekonceptu</a:t>
            </a:r>
            <a:r>
              <a:rPr lang="cs-CZ" sz="2400" dirty="0"/>
              <a:t> </a:t>
            </a:r>
            <a:r>
              <a:rPr lang="cs-CZ" sz="2400" dirty="0" smtClean="0"/>
              <a:t>a stanovení způsobů řešení projektů.</a:t>
            </a:r>
            <a:endParaRPr lang="cs-CZ" sz="2400" dirty="0"/>
          </a:p>
          <a:p>
            <a:r>
              <a:rPr lang="cs-CZ" sz="2400" dirty="0" smtClean="0"/>
              <a:t>Doprostřed </a:t>
            </a:r>
            <a:r>
              <a:rPr lang="cs-CZ" sz="2400" dirty="0"/>
              <a:t>tabule napíšeme </a:t>
            </a:r>
            <a:r>
              <a:rPr lang="cs-CZ" sz="2400" dirty="0" smtClean="0"/>
              <a:t>určitý </a:t>
            </a:r>
            <a:r>
              <a:rPr lang="cs-CZ" sz="2400" dirty="0"/>
              <a:t>POJEM a úkolem žáků je uvádět další pojmy, které se k zadanému vztahují bez jakéhokoliv </a:t>
            </a:r>
            <a:r>
              <a:rPr lang="cs-CZ" sz="2400" dirty="0" smtClean="0"/>
              <a:t>přemýšlení.</a:t>
            </a:r>
            <a:endParaRPr lang="cs-CZ" sz="2400" dirty="0"/>
          </a:p>
          <a:p>
            <a:r>
              <a:rPr lang="cs-CZ" sz="2400" dirty="0" smtClean="0"/>
              <a:t>Pojmy </a:t>
            </a:r>
            <a:r>
              <a:rPr lang="cs-CZ" sz="2400" dirty="0"/>
              <a:t>se </a:t>
            </a:r>
            <a:r>
              <a:rPr lang="cs-CZ" sz="2400" dirty="0" smtClean="0"/>
              <a:t>zapisují, žádný </a:t>
            </a:r>
            <a:r>
              <a:rPr lang="cs-CZ" sz="2400" dirty="0"/>
              <a:t>nápad není </a:t>
            </a:r>
            <a:r>
              <a:rPr lang="cs-CZ" sz="2400" dirty="0" smtClean="0"/>
              <a:t>„hloupý“ </a:t>
            </a:r>
            <a:r>
              <a:rPr lang="cs-CZ" sz="2400" dirty="0"/>
              <a:t>a musí se </a:t>
            </a:r>
            <a:r>
              <a:rPr lang="cs-CZ" sz="2400" dirty="0" smtClean="0"/>
              <a:t>zapsat.</a:t>
            </a:r>
          </a:p>
          <a:p>
            <a:r>
              <a:rPr lang="cs-CZ" sz="2400" dirty="0" smtClean="0"/>
              <a:t>Možné činnosti navazující na brainstorming.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254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Skupinová práce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Žáci pracují ve skupinkách, rozvíjí se sociální a komunikační kompetence.</a:t>
            </a:r>
          </a:p>
          <a:p>
            <a:r>
              <a:rPr lang="cs-CZ" sz="2400" dirty="0"/>
              <a:t>Na úkolu pracují společně (každý dělá všechno) nebo si rozdělí zadaný úkol na několik dílčích, které potom zpracuje každý žák zvlášť.</a:t>
            </a:r>
          </a:p>
          <a:p>
            <a:r>
              <a:rPr lang="cs-CZ" sz="2400" dirty="0"/>
              <a:t>Skupina je hodnocena jako celek.</a:t>
            </a:r>
          </a:p>
          <a:p>
            <a:r>
              <a:rPr lang="cs-CZ" sz="2400" dirty="0"/>
              <a:t>Úspěch skupiny záleží na kvalitě práce každého jejího člena. K dosažení dobrého výsledku je nutný jistý stupeň týmové práce</a:t>
            </a:r>
            <a:r>
              <a:rPr lang="cs-CZ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0065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Skupinová práce - problémy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Rozdělování do skupin: </a:t>
            </a:r>
            <a:r>
              <a:rPr lang="cs-CZ" sz="2400" i="1" dirty="0"/>
              <a:t>losováním</a:t>
            </a:r>
            <a:r>
              <a:rPr lang="cs-CZ" sz="2400" dirty="0"/>
              <a:t> nebo jiným náhodným výběrem  -  podle </a:t>
            </a:r>
            <a:r>
              <a:rPr lang="cs-CZ" sz="2400" i="1" dirty="0"/>
              <a:t>výkonnosti </a:t>
            </a:r>
            <a:r>
              <a:rPr lang="cs-CZ" sz="2400" dirty="0"/>
              <a:t>žáků  -  </a:t>
            </a:r>
          </a:p>
          <a:p>
            <a:pPr>
              <a:buNone/>
            </a:pPr>
            <a:r>
              <a:rPr lang="cs-CZ" sz="2400" dirty="0"/>
              <a:t>     podle </a:t>
            </a:r>
            <a:r>
              <a:rPr lang="cs-CZ" sz="2400" i="1" dirty="0"/>
              <a:t>sociálních vztahů.</a:t>
            </a:r>
            <a:r>
              <a:rPr lang="cs-CZ" sz="2400" dirty="0"/>
              <a:t> </a:t>
            </a:r>
          </a:p>
          <a:p>
            <a:r>
              <a:rPr lang="cs-CZ" sz="2400" dirty="0"/>
              <a:t>Zadání problému (úkolu) – musí být jasné, srozumitelné, zřetelné, nejlépe s písemnou oporou. </a:t>
            </a:r>
          </a:p>
          <a:p>
            <a:r>
              <a:rPr lang="cs-CZ" sz="2400" dirty="0"/>
              <a:t>Je nutné určit maximální čas na řešení problému.</a:t>
            </a:r>
          </a:p>
          <a:p>
            <a:r>
              <a:rPr lang="cs-CZ" sz="2400" dirty="0"/>
              <a:t>Prezentace výsledků – kdo bude prezentovat? </a:t>
            </a:r>
          </a:p>
        </p:txBody>
      </p:sp>
    </p:spTree>
    <p:extLst>
      <p:ext uri="{BB962C8B-B14F-4D97-AF65-F5344CB8AC3E}">
        <p14:creationId xmlns:p14="http://schemas.microsoft.com/office/powerpoint/2010/main" val="2829289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Pojmové mapy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Pojmové mapy slouží k schematickému znázorňování znalostí.</a:t>
            </a:r>
          </a:p>
          <a:p>
            <a:r>
              <a:rPr lang="cs-CZ" sz="2400" dirty="0" smtClean="0"/>
              <a:t>Pojmová mapa může mít různé podoby.</a:t>
            </a:r>
          </a:p>
          <a:p>
            <a:r>
              <a:rPr lang="cs-CZ" sz="2400" dirty="0" smtClean="0"/>
              <a:t>Poznáme z ní, s kolika pojmy žák operuje a jestli chápe vztahy mezi nimi.</a:t>
            </a:r>
          </a:p>
          <a:p>
            <a:r>
              <a:rPr lang="cs-CZ" sz="2400" dirty="0" smtClean="0"/>
              <a:t>Využití: žák (opakování nového učiva, domácí úkoly, výstup projektu, psaní poznámek při výkladu, zkoušení), učitel (opora výkladu).  </a:t>
            </a:r>
          </a:p>
        </p:txBody>
      </p:sp>
    </p:spTree>
    <p:extLst>
      <p:ext uri="{BB962C8B-B14F-4D97-AF65-F5344CB8AC3E}">
        <p14:creationId xmlns:p14="http://schemas.microsoft.com/office/powerpoint/2010/main" val="3503597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Pojmové mapy – možnosti zadání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Zadáme pouze centrální </a:t>
            </a:r>
            <a:r>
              <a:rPr lang="cs-CZ" sz="2400" dirty="0" smtClean="0"/>
              <a:t>pojem</a:t>
            </a:r>
          </a:p>
          <a:p>
            <a:r>
              <a:rPr lang="cs-CZ" sz="2400" dirty="0"/>
              <a:t>Zadáme úryvek </a:t>
            </a:r>
            <a:r>
              <a:rPr lang="cs-CZ" sz="2400" dirty="0" smtClean="0"/>
              <a:t>textu</a:t>
            </a:r>
          </a:p>
          <a:p>
            <a:r>
              <a:rPr lang="cs-CZ" sz="2400" dirty="0"/>
              <a:t>Zadáme úryvek textu se zvýrazněnými </a:t>
            </a:r>
            <a:r>
              <a:rPr lang="cs-CZ" sz="2400" dirty="0" smtClean="0"/>
              <a:t>pojmy</a:t>
            </a:r>
          </a:p>
          <a:p>
            <a:r>
              <a:rPr lang="cs-CZ" sz="2400" dirty="0"/>
              <a:t>Zadáme všechny </a:t>
            </a:r>
            <a:r>
              <a:rPr lang="cs-CZ" sz="2400" dirty="0" smtClean="0"/>
              <a:t>pojmy</a:t>
            </a:r>
          </a:p>
          <a:p>
            <a:r>
              <a:rPr lang="cs-CZ" sz="2400" dirty="0"/>
              <a:t>Zadáme slepou mapu a všechny pojmy</a:t>
            </a:r>
          </a:p>
        </p:txBody>
      </p:sp>
    </p:spTree>
    <p:extLst>
      <p:ext uri="{BB962C8B-B14F-4D97-AF65-F5344CB8AC3E}">
        <p14:creationId xmlns:p14="http://schemas.microsoft.com/office/powerpoint/2010/main" val="32389561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Další metody výuky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Metoda kritického myšlení (evokace – uvědomění si významu – reflexe).</a:t>
            </a:r>
          </a:p>
          <a:p>
            <a:r>
              <a:rPr lang="cs-CZ" sz="2400" dirty="0" smtClean="0"/>
              <a:t>Učení vyučováním (učíme se navzájem).</a:t>
            </a:r>
          </a:p>
          <a:p>
            <a:r>
              <a:rPr lang="cs-CZ" sz="2400" dirty="0" smtClean="0"/>
              <a:t>Beseda s odborníkem.</a:t>
            </a:r>
          </a:p>
          <a:p>
            <a:r>
              <a:rPr lang="cs-CZ" sz="2400" dirty="0" smtClean="0"/>
              <a:t>Problémová výuka.</a:t>
            </a:r>
          </a:p>
          <a:p>
            <a:r>
              <a:rPr lang="cs-CZ" sz="2400" dirty="0" smtClean="0"/>
              <a:t>Individuální výzkum žáků. </a:t>
            </a:r>
          </a:p>
          <a:p>
            <a:r>
              <a:rPr lang="cs-CZ" sz="2400" dirty="0" smtClean="0"/>
              <a:t>Volné psaní.</a:t>
            </a:r>
          </a:p>
          <a:p>
            <a:r>
              <a:rPr lang="cs-CZ" sz="2400" dirty="0" smtClean="0"/>
              <a:t>Sněhová koule.</a:t>
            </a:r>
          </a:p>
          <a:p>
            <a:r>
              <a:rPr lang="cs-CZ" sz="2400" dirty="0" smtClean="0"/>
              <a:t>T-graf (výhody x nevýhody).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04529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Celkové pojetí výuky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Badatelsky orientovaná výuka.</a:t>
            </a:r>
          </a:p>
          <a:p>
            <a:r>
              <a:rPr lang="cs-CZ" sz="2400" dirty="0" smtClean="0"/>
              <a:t>Činnostní výuka.</a:t>
            </a:r>
          </a:p>
          <a:p>
            <a:r>
              <a:rPr lang="cs-CZ" sz="2400" dirty="0" smtClean="0"/>
              <a:t>Zkušenostní výuka.</a:t>
            </a:r>
          </a:p>
          <a:p>
            <a:r>
              <a:rPr lang="cs-CZ" sz="2400" dirty="0" smtClean="0"/>
              <a:t>Výuka s využitím zážitků (zážitková pedagogika).</a:t>
            </a:r>
          </a:p>
          <a:p>
            <a:r>
              <a:rPr lang="cs-CZ" sz="2400" dirty="0" smtClean="0"/>
              <a:t>Integrované pojetí </a:t>
            </a:r>
            <a:endParaRPr lang="cs-CZ" sz="2400" dirty="0" smtClean="0"/>
          </a:p>
          <a:p>
            <a:r>
              <a:rPr lang="cs-CZ" sz="2400" dirty="0" smtClean="0"/>
              <a:t>Induktivní x deduktivní výuka jednotlivých témat.</a:t>
            </a:r>
          </a:p>
          <a:p>
            <a:r>
              <a:rPr lang="cs-CZ" sz="2400" dirty="0" smtClean="0"/>
              <a:t>Řazení biologických témat v průběhu vzdělávání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Možnosti a meze jednotlivých pojetí </a:t>
            </a:r>
            <a:r>
              <a:rPr lang="cs-CZ" sz="2400" smtClean="0"/>
              <a:t>výuky – úvaha pro studenty</a:t>
            </a: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1850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Výklad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Slovní monolog, </a:t>
            </a:r>
            <a:r>
              <a:rPr lang="cs-CZ" sz="2400" dirty="0"/>
              <a:t>komunikace je jednosměrná od učitele k žákům a bez přímé účasti žáků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Vhodný pro použití, </a:t>
            </a:r>
            <a:r>
              <a:rPr lang="cs-CZ" sz="2400" dirty="0"/>
              <a:t>zejména pokud uvádíme žáky do nové </a:t>
            </a:r>
            <a:r>
              <a:rPr lang="cs-CZ" sz="2400" dirty="0" smtClean="0"/>
              <a:t>problematiky.</a:t>
            </a:r>
          </a:p>
          <a:p>
            <a:endParaRPr lang="cs-CZ" sz="2400" dirty="0" smtClean="0"/>
          </a:p>
          <a:p>
            <a:r>
              <a:rPr lang="cs-CZ" sz="2400" dirty="0" smtClean="0"/>
              <a:t>Specifickou formou výkladu je </a:t>
            </a:r>
            <a:r>
              <a:rPr lang="cs-CZ" sz="2400" u="sng" dirty="0" smtClean="0"/>
              <a:t>vysvětlování</a:t>
            </a:r>
            <a:r>
              <a:rPr lang="cs-CZ" sz="2400" dirty="0"/>
              <a:t> </a:t>
            </a:r>
            <a:r>
              <a:rPr lang="cs-CZ" sz="2400" dirty="0" smtClean="0"/>
              <a:t>– sdělování žákům, jak věci fungují. Žáci mohou tuto metodu použít během párového vyučování, kdy vysvětlují nějaký jev spolužákovi.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3640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Požadavky na správný výklad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učivo má být logicky uspořádané </a:t>
            </a:r>
          </a:p>
          <a:p>
            <a:r>
              <a:rPr lang="cs-CZ" sz="2400" dirty="0"/>
              <a:t>má být přiměřené aktuálnímu stavu žáků co do pojmové náročnosti i časové délky</a:t>
            </a:r>
          </a:p>
          <a:p>
            <a:r>
              <a:rPr lang="cs-CZ" sz="2400" dirty="0"/>
              <a:t>je nutné dodržovat všechny didaktické zásady</a:t>
            </a:r>
          </a:p>
          <a:p>
            <a:r>
              <a:rPr lang="cs-CZ" sz="2400" dirty="0"/>
              <a:t>ověřování, zda žáci danou část výkladu pochopili</a:t>
            </a:r>
          </a:p>
          <a:p>
            <a:r>
              <a:rPr lang="cs-CZ" sz="2400" dirty="0"/>
              <a:t>prostor na případné dotazy (kdykoliv)</a:t>
            </a:r>
          </a:p>
          <a:p>
            <a:r>
              <a:rPr lang="cs-CZ" sz="2400" dirty="0"/>
              <a:t>používání „klíčových vět“</a:t>
            </a:r>
          </a:p>
          <a:p>
            <a:r>
              <a:rPr lang="cs-CZ" sz="2400" dirty="0"/>
              <a:t>Dynamika hlasu! Oční kontakt! Netlumit aktivitu žáků! Nástěnné obrazy a jiné pomůcky si nemohou z lavic prohlédnout všichni</a:t>
            </a:r>
            <a:r>
              <a:rPr lang="cs-CZ" sz="2400" dirty="0" smtClean="0"/>
              <a:t>!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10979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Výklad – nevýhody, omezení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Pamatují si žáci vykládané učivo i po čase?</a:t>
            </a:r>
          </a:p>
          <a:p>
            <a:r>
              <a:rPr lang="cs-CZ" sz="2400" dirty="0"/>
              <a:t>Pochopí učivo? </a:t>
            </a:r>
          </a:p>
          <a:p>
            <a:r>
              <a:rPr lang="cs-CZ" sz="2400" dirty="0"/>
              <a:t>Předáváme </a:t>
            </a:r>
            <a:r>
              <a:rPr lang="cs-CZ" sz="2400" dirty="0" smtClean="0"/>
              <a:t>komplexní učivo </a:t>
            </a:r>
            <a:r>
              <a:rPr lang="cs-CZ" sz="2400" dirty="0"/>
              <a:t>nebo jenom poznatky?</a:t>
            </a:r>
          </a:p>
          <a:p>
            <a:r>
              <a:rPr lang="cs-CZ" sz="2400" dirty="0"/>
              <a:t>Jak dlouho žáci udrží pozornost?</a:t>
            </a:r>
          </a:p>
          <a:p>
            <a:r>
              <a:rPr lang="cs-CZ" sz="2400" dirty="0"/>
              <a:t>Má stejný účinek na všechny žáky?</a:t>
            </a:r>
          </a:p>
          <a:p>
            <a:r>
              <a:rPr lang="cs-CZ" sz="2400" dirty="0"/>
              <a:t>Poznám, že mě žáci nesledují?</a:t>
            </a:r>
          </a:p>
          <a:p>
            <a:r>
              <a:rPr lang="cs-CZ" sz="2400" dirty="0"/>
              <a:t>Poznám, že je </a:t>
            </a:r>
            <a:r>
              <a:rPr lang="cs-CZ" sz="2400" dirty="0" smtClean="0"/>
              <a:t>výklad přehlcen </a:t>
            </a:r>
            <a:r>
              <a:rPr lang="cs-CZ" sz="2400" dirty="0"/>
              <a:t>pojmy?</a:t>
            </a:r>
          </a:p>
          <a:p>
            <a:r>
              <a:rPr lang="cs-CZ" sz="2400" dirty="0"/>
              <a:t>Dokážu po vyrušení otázkou srozumitelně navázat?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49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Přednáška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náročná na pozornost</a:t>
            </a:r>
          </a:p>
          <a:p>
            <a:r>
              <a:rPr lang="cs-CZ" sz="2400" dirty="0"/>
              <a:t>žák/student si musí sám dělat poznámky</a:t>
            </a:r>
          </a:p>
          <a:p>
            <a:r>
              <a:rPr lang="cs-CZ" sz="2400" dirty="0"/>
              <a:t>využití ve vyšších ročnících v rámci volitelných předmětů (pro odborná témata)</a:t>
            </a:r>
          </a:p>
          <a:p>
            <a:r>
              <a:rPr lang="cs-CZ" sz="2400" dirty="0"/>
              <a:t>nutno vkládat oddechové chvilky</a:t>
            </a:r>
          </a:p>
          <a:p>
            <a:r>
              <a:rPr lang="cs-CZ" sz="2400" dirty="0"/>
              <a:t>dotazy až na konci (tím se liší od výkladu)</a:t>
            </a:r>
          </a:p>
          <a:p>
            <a:pPr marL="3657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045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Vyprávění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má motivační potenciál</a:t>
            </a:r>
          </a:p>
          <a:p>
            <a:r>
              <a:rPr lang="cs-CZ" sz="2400" dirty="0"/>
              <a:t>může být vloženo do předchozích metod pro odlehčení</a:t>
            </a:r>
          </a:p>
          <a:p>
            <a:r>
              <a:rPr lang="cs-CZ" sz="2400" dirty="0"/>
              <a:t>didakticky pojaté vyprávění musí být </a:t>
            </a:r>
            <a:r>
              <a:rPr lang="cs-CZ" sz="2400" dirty="0" smtClean="0"/>
              <a:t>promyšlené (přispívá k dosažení kognitivních i afektivních cílů)</a:t>
            </a:r>
            <a:endParaRPr lang="cs-CZ" sz="2400" dirty="0"/>
          </a:p>
          <a:p>
            <a:r>
              <a:rPr lang="cs-CZ" sz="2400" dirty="0"/>
              <a:t>ž</a:t>
            </a:r>
            <a:r>
              <a:rPr lang="cs-CZ" sz="2400" dirty="0" smtClean="0"/>
              <a:t>ákovské vyprávění – jednotlivci i skupiny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202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Popis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Popis se využívá zejména při výkladu anatomie a morfologie, jeho oporou jsou vhodně volené výukové pomůcky (přírodniny, nástěnné obrazy, vycpaniny, video, obrázky v učebnici, fotografie, schémata, náčrty</a:t>
            </a:r>
            <a:r>
              <a:rPr lang="cs-CZ" sz="2400" dirty="0" smtClean="0"/>
              <a:t>).</a:t>
            </a:r>
          </a:p>
          <a:p>
            <a:r>
              <a:rPr lang="cs-CZ" sz="2400" dirty="0" smtClean="0"/>
              <a:t>Často </a:t>
            </a:r>
            <a:r>
              <a:rPr lang="cs-CZ" sz="2400" dirty="0"/>
              <a:t>se využívá při ústním i písemném zkoušení.</a:t>
            </a:r>
            <a:endParaRPr lang="cs-CZ" sz="2400" dirty="0" smtClean="0"/>
          </a:p>
          <a:p>
            <a:r>
              <a:rPr lang="cs-CZ" sz="2400" dirty="0" smtClean="0"/>
              <a:t>Žáci </a:t>
            </a:r>
            <a:r>
              <a:rPr lang="cs-CZ" sz="2400" dirty="0"/>
              <a:t>popis používají při opakování (učení se). 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Varianty zadání úlohy s využitím popisu:</a:t>
            </a:r>
            <a:endParaRPr lang="cs-CZ" sz="2400" dirty="0"/>
          </a:p>
          <a:p>
            <a:pPr marL="36576" indent="0">
              <a:buNone/>
            </a:pPr>
            <a:r>
              <a:rPr lang="cs-CZ" sz="2400" dirty="0"/>
              <a:t>Popiš  -  nakresli a popiš  -  popiš a uveď funkci  -  nakresli, popiš a uveď funkci.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51401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1"/>
                </a:solidFill>
              </a:rPr>
              <a:t>Pozorování a předvádění (demonstrace)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</a:t>
            </a:r>
            <a:r>
              <a:rPr lang="cs-CZ" sz="2400" dirty="0" smtClean="0"/>
              <a:t>ozorování </a:t>
            </a:r>
            <a:r>
              <a:rPr lang="cs-CZ" sz="2400" dirty="0"/>
              <a:t>předmětů a jevů žáky a jejich předvádění </a:t>
            </a:r>
            <a:r>
              <a:rPr lang="cs-CZ" sz="2400" dirty="0" smtClean="0"/>
              <a:t>učitelem.</a:t>
            </a:r>
          </a:p>
          <a:p>
            <a:r>
              <a:rPr lang="cs-CZ" sz="2400" dirty="0" smtClean="0"/>
              <a:t>Žáci nezasahují do průběhu jevů.</a:t>
            </a:r>
          </a:p>
          <a:p>
            <a:r>
              <a:rPr lang="cs-CZ" sz="2400" dirty="0"/>
              <a:t>Cílem těchto aktivit je nejen popis </a:t>
            </a:r>
            <a:r>
              <a:rPr lang="cs-CZ" sz="2400" dirty="0" smtClean="0"/>
              <a:t>předmětů a skutečností</a:t>
            </a:r>
            <a:r>
              <a:rPr lang="cs-CZ" sz="2400" dirty="0"/>
              <a:t>, ale i vypozorování a rozumové vysvětlení pozorovaných </a:t>
            </a:r>
            <a:r>
              <a:rPr lang="cs-CZ" sz="2400" dirty="0" smtClean="0"/>
              <a:t>jevů.</a:t>
            </a:r>
          </a:p>
          <a:p>
            <a:r>
              <a:rPr lang="cs-CZ" sz="2400" dirty="0" smtClean="0"/>
              <a:t>Pozorování prosté x komparativní (porovnávání rozdílů).</a:t>
            </a:r>
          </a:p>
          <a:p>
            <a:r>
              <a:rPr lang="cs-CZ" sz="2400" dirty="0" smtClean="0"/>
              <a:t>Možnosti demonstrace. </a:t>
            </a:r>
          </a:p>
          <a:p>
            <a:r>
              <a:rPr lang="cs-CZ" sz="2400" dirty="0" smtClean="0"/>
              <a:t>Volba výukových pomůcek.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15556132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425</TotalTime>
  <Words>992</Words>
  <Application>Microsoft Office PowerPoint</Application>
  <PresentationFormat>Předvádění na obrazovce (4:3)</PresentationFormat>
  <Paragraphs>157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Technický</vt:lpstr>
      <vt:lpstr>DIDAKTIKA BIOLOGIE I  METODY VÝUKY</vt:lpstr>
      <vt:lpstr>Prezentace aplikace PowerPoint</vt:lpstr>
      <vt:lpstr>Výklad</vt:lpstr>
      <vt:lpstr>Požadavky na správný výklad</vt:lpstr>
      <vt:lpstr>Výklad – nevýhody, omezení</vt:lpstr>
      <vt:lpstr>Přednáška</vt:lpstr>
      <vt:lpstr>Vyprávění</vt:lpstr>
      <vt:lpstr>Popis</vt:lpstr>
      <vt:lpstr>Pozorování a předvádění (demonstrace)</vt:lpstr>
      <vt:lpstr>Pokus</vt:lpstr>
      <vt:lpstr>Rozhovor</vt:lpstr>
      <vt:lpstr>Diskuse</vt:lpstr>
      <vt:lpstr>Panelová diskuse</vt:lpstr>
      <vt:lpstr>Debata</vt:lpstr>
      <vt:lpstr>Práce s textem</vt:lpstr>
      <vt:lpstr>Metody práce s IT</vt:lpstr>
      <vt:lpstr>Prezentace žákovských prací</vt:lpstr>
      <vt:lpstr>Didaktické hry</vt:lpstr>
      <vt:lpstr>Vytváření portfolií</vt:lpstr>
      <vt:lpstr>Brainstorming – burza nápadů</vt:lpstr>
      <vt:lpstr>Skupinová práce</vt:lpstr>
      <vt:lpstr>Skupinová práce - problémy</vt:lpstr>
      <vt:lpstr>Pojmové mapy</vt:lpstr>
      <vt:lpstr>Pojmové mapy – možnosti zadání</vt:lpstr>
      <vt:lpstr>Další metody výuky</vt:lpstr>
      <vt:lpstr>Celkové pojetí výuky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uzivatel</cp:lastModifiedBy>
  <cp:revision>23</cp:revision>
  <dcterms:created xsi:type="dcterms:W3CDTF">2013-04-02T18:02:20Z</dcterms:created>
  <dcterms:modified xsi:type="dcterms:W3CDTF">2014-02-22T19:17:53Z</dcterms:modified>
</cp:coreProperties>
</file>