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29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C41DC592-63E2-406E-93A1-18D432E01117}" type="datetimeFigureOut">
              <a:rPr lang="cs-CZ" smtClean="0"/>
              <a:t>14.12.2017</a:t>
            </a:fld>
            <a:endParaRPr lang="cs-CZ"/>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cs-CZ"/>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BA2D47B-AB7A-4E90-8E41-C87AABF9CC42}" type="slidenum">
              <a:rPr lang="cs-CZ" smtClean="0"/>
              <a:t>‹#›</a:t>
            </a:fld>
            <a:endParaRPr lang="cs-CZ"/>
          </a:p>
        </p:txBody>
      </p:sp>
    </p:spTree>
    <p:extLst>
      <p:ext uri="{BB962C8B-B14F-4D97-AF65-F5344CB8AC3E}">
        <p14:creationId xmlns:p14="http://schemas.microsoft.com/office/powerpoint/2010/main" val="267227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41DC592-63E2-406E-93A1-18D432E01117}" type="datetimeFigureOut">
              <a:rPr lang="cs-CZ" smtClean="0"/>
              <a:t>14.12.2017</a:t>
            </a:fld>
            <a:endParaRPr lang="cs-CZ"/>
          </a:p>
        </p:txBody>
      </p:sp>
      <p:sp>
        <p:nvSpPr>
          <p:cNvPr id="6" name="Footer Placeholder 5"/>
          <p:cNvSpPr>
            <a:spLocks noGrp="1"/>
          </p:cNvSpPr>
          <p:nvPr>
            <p:ph type="ftr" sz="quarter" idx="11"/>
          </p:nvPr>
        </p:nvSpPr>
        <p:spPr/>
        <p:txBody>
          <a:bodyPr/>
          <a:lstStyle/>
          <a:p>
            <a:endParaRPr lang="cs-CZ"/>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BA2D47B-AB7A-4E90-8E41-C87AABF9CC42}" type="slidenum">
              <a:rPr lang="cs-CZ" smtClean="0"/>
              <a:t>‹#›</a:t>
            </a:fld>
            <a:endParaRPr lang="cs-CZ"/>
          </a:p>
        </p:txBody>
      </p:sp>
    </p:spTree>
    <p:extLst>
      <p:ext uri="{BB962C8B-B14F-4D97-AF65-F5344CB8AC3E}">
        <p14:creationId xmlns:p14="http://schemas.microsoft.com/office/powerpoint/2010/main" val="1381499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ázev a popisek">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cs-CZ" smtClean="0"/>
              <a:t>Kliknutím lze upravit styl.</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C41DC592-63E2-406E-93A1-18D432E01117}" type="datetimeFigureOut">
              <a:rPr lang="cs-CZ" smtClean="0"/>
              <a:t>14.12.2017</a:t>
            </a:fld>
            <a:endParaRPr lang="cs-CZ"/>
          </a:p>
        </p:txBody>
      </p:sp>
      <p:sp>
        <p:nvSpPr>
          <p:cNvPr id="5" name="Footer Placeholder 4"/>
          <p:cNvSpPr>
            <a:spLocks noGrp="1"/>
          </p:cNvSpPr>
          <p:nvPr>
            <p:ph type="ftr" sz="quarter" idx="11"/>
          </p:nvPr>
        </p:nvSpPr>
        <p:spPr/>
        <p:txBody>
          <a:bodyPr/>
          <a:lstStyle/>
          <a:p>
            <a:endParaRPr lang="cs-CZ"/>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BA2D47B-AB7A-4E90-8E41-C87AABF9CC42}" type="slidenum">
              <a:rPr lang="cs-CZ" smtClean="0"/>
              <a:t>‹#›</a:t>
            </a:fld>
            <a:endParaRPr lang="cs-CZ"/>
          </a:p>
        </p:txBody>
      </p:sp>
    </p:spTree>
    <p:extLst>
      <p:ext uri="{BB962C8B-B14F-4D97-AF65-F5344CB8AC3E}">
        <p14:creationId xmlns:p14="http://schemas.microsoft.com/office/powerpoint/2010/main" val="26939464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cs-CZ" smtClean="0"/>
              <a:t>Kliknutím lze upravit styl.</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C41DC592-63E2-406E-93A1-18D432E01117}" type="datetimeFigureOut">
              <a:rPr lang="cs-CZ" smtClean="0"/>
              <a:t>14.12.2017</a:t>
            </a:fld>
            <a:endParaRPr lang="cs-CZ"/>
          </a:p>
        </p:txBody>
      </p:sp>
      <p:sp>
        <p:nvSpPr>
          <p:cNvPr id="5" name="Footer Placeholder 4"/>
          <p:cNvSpPr>
            <a:spLocks noGrp="1"/>
          </p:cNvSpPr>
          <p:nvPr>
            <p:ph type="ftr" sz="quarter" idx="11"/>
          </p:nvPr>
        </p:nvSpPr>
        <p:spPr/>
        <p:txBody>
          <a:bodyPr/>
          <a:lstStyle/>
          <a:p>
            <a:endParaRPr lang="cs-CZ"/>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BA2D47B-AB7A-4E90-8E41-C87AABF9CC42}" type="slidenum">
              <a:rPr lang="cs-CZ" smtClean="0"/>
              <a:t>‹#›</a:t>
            </a:fld>
            <a:endParaRPr lang="cs-CZ"/>
          </a:p>
        </p:txBody>
      </p:sp>
    </p:spTree>
    <p:extLst>
      <p:ext uri="{BB962C8B-B14F-4D97-AF65-F5344CB8AC3E}">
        <p14:creationId xmlns:p14="http://schemas.microsoft.com/office/powerpoint/2010/main" val="4236037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C41DC592-63E2-406E-93A1-18D432E01117}" type="datetimeFigureOut">
              <a:rPr lang="cs-CZ" smtClean="0"/>
              <a:t>14.12.2017</a:t>
            </a:fld>
            <a:endParaRPr lang="cs-CZ"/>
          </a:p>
        </p:txBody>
      </p:sp>
      <p:sp>
        <p:nvSpPr>
          <p:cNvPr id="5" name="Footer Placeholder 4"/>
          <p:cNvSpPr>
            <a:spLocks noGrp="1"/>
          </p:cNvSpPr>
          <p:nvPr>
            <p:ph type="ftr" sz="quarter" idx="11"/>
          </p:nvPr>
        </p:nvSpPr>
        <p:spPr/>
        <p:txBody>
          <a:bodyPr/>
          <a:lstStyle/>
          <a:p>
            <a:endParaRPr lang="cs-CZ"/>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BA2D47B-AB7A-4E90-8E41-C87AABF9CC42}" type="slidenum">
              <a:rPr lang="cs-CZ" smtClean="0"/>
              <a:t>‹#›</a:t>
            </a:fld>
            <a:endParaRPr lang="cs-CZ"/>
          </a:p>
        </p:txBody>
      </p:sp>
    </p:spTree>
    <p:extLst>
      <p:ext uri="{BB962C8B-B14F-4D97-AF65-F5344CB8AC3E}">
        <p14:creationId xmlns:p14="http://schemas.microsoft.com/office/powerpoint/2010/main" val="4916120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41DC592-63E2-406E-93A1-18D432E01117}" type="datetimeFigureOut">
              <a:rPr lang="cs-CZ" smtClean="0"/>
              <a:t>14.12.2017</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DBA2D47B-AB7A-4E90-8E41-C87AABF9CC42}" type="slidenum">
              <a:rPr lang="cs-CZ" smtClean="0"/>
              <a:t>‹#›</a:t>
            </a:fld>
            <a:endParaRPr lang="cs-CZ"/>
          </a:p>
        </p:txBody>
      </p:sp>
    </p:spTree>
    <p:extLst>
      <p:ext uri="{BB962C8B-B14F-4D97-AF65-F5344CB8AC3E}">
        <p14:creationId xmlns:p14="http://schemas.microsoft.com/office/powerpoint/2010/main" val="6217616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41DC592-63E2-406E-93A1-18D432E01117}" type="datetimeFigureOut">
              <a:rPr lang="cs-CZ" smtClean="0"/>
              <a:t>14.12.2017</a:t>
            </a:fld>
            <a:endParaRPr lang="cs-CZ"/>
          </a:p>
        </p:txBody>
      </p:sp>
      <p:sp>
        <p:nvSpPr>
          <p:cNvPr id="8" name="Footer Placeholder 7"/>
          <p:cNvSpPr>
            <a:spLocks noGrp="1"/>
          </p:cNvSpPr>
          <p:nvPr>
            <p:ph type="ftr" sz="quarter" idx="11"/>
          </p:nvPr>
        </p:nvSpPr>
        <p:spPr>
          <a:xfrm>
            <a:off x="561111" y="6391838"/>
            <a:ext cx="3644282" cy="304801"/>
          </a:xfrm>
        </p:spPr>
        <p:txBody>
          <a:bodyPr/>
          <a:lstStyle/>
          <a:p>
            <a:endParaRPr lang="cs-CZ"/>
          </a:p>
        </p:txBody>
      </p:sp>
      <p:sp>
        <p:nvSpPr>
          <p:cNvPr id="9" name="Slide Number Placeholder 8"/>
          <p:cNvSpPr>
            <a:spLocks noGrp="1"/>
          </p:cNvSpPr>
          <p:nvPr>
            <p:ph type="sldNum" sz="quarter" idx="12"/>
          </p:nvPr>
        </p:nvSpPr>
        <p:spPr/>
        <p:txBody>
          <a:bodyPr/>
          <a:lstStyle/>
          <a:p>
            <a:fld id="{DBA2D47B-AB7A-4E90-8E41-C87AABF9CC42}" type="slidenum">
              <a:rPr lang="cs-CZ" smtClean="0"/>
              <a:t>‹#›</a:t>
            </a:fld>
            <a:endParaRPr lang="cs-CZ"/>
          </a:p>
        </p:txBody>
      </p:sp>
    </p:spTree>
    <p:extLst>
      <p:ext uri="{BB962C8B-B14F-4D97-AF65-F5344CB8AC3E}">
        <p14:creationId xmlns:p14="http://schemas.microsoft.com/office/powerpoint/2010/main" val="29641773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C41DC592-63E2-406E-93A1-18D432E01117}" type="datetimeFigureOut">
              <a:rPr lang="cs-CZ" smtClean="0"/>
              <a:t>14.12.2017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BA2D47B-AB7A-4E90-8E41-C87AABF9CC42}" type="slidenum">
              <a:rPr lang="cs-CZ" smtClean="0"/>
              <a:t>‹#›</a:t>
            </a:fld>
            <a:endParaRPr lang="cs-CZ"/>
          </a:p>
        </p:txBody>
      </p:sp>
    </p:spTree>
    <p:extLst>
      <p:ext uri="{BB962C8B-B14F-4D97-AF65-F5344CB8AC3E}">
        <p14:creationId xmlns:p14="http://schemas.microsoft.com/office/powerpoint/2010/main" val="26509659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cs-CZ" smtClean="0"/>
              <a:t>Kliknutím lze upravit styl.</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41DC592-63E2-406E-93A1-18D432E01117}" type="datetimeFigureOut">
              <a:rPr lang="cs-CZ" smtClean="0"/>
              <a:t>14.12.2017</a:t>
            </a:fld>
            <a:endParaRPr lang="cs-CZ"/>
          </a:p>
        </p:txBody>
      </p:sp>
      <p:sp>
        <p:nvSpPr>
          <p:cNvPr id="5" name="Footer Placeholder 4"/>
          <p:cNvSpPr>
            <a:spLocks noGrp="1"/>
          </p:cNvSpPr>
          <p:nvPr>
            <p:ph type="ftr" sz="quarter" idx="11"/>
          </p:nvPr>
        </p:nvSpPr>
        <p:spPr/>
        <p:txBody>
          <a:bodyPr/>
          <a:lstStyle/>
          <a:p>
            <a:endParaRPr lang="cs-CZ"/>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BA2D47B-AB7A-4E90-8E41-C87AABF9CC42}" type="slidenum">
              <a:rPr lang="cs-CZ" smtClean="0"/>
              <a:t>‹#›</a:t>
            </a:fld>
            <a:endParaRPr lang="cs-CZ"/>
          </a:p>
        </p:txBody>
      </p:sp>
    </p:spTree>
    <p:extLst>
      <p:ext uri="{BB962C8B-B14F-4D97-AF65-F5344CB8AC3E}">
        <p14:creationId xmlns:p14="http://schemas.microsoft.com/office/powerpoint/2010/main" val="3396324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41DC592-63E2-406E-93A1-18D432E01117}" type="datetimeFigureOut">
              <a:rPr lang="cs-CZ" smtClean="0"/>
              <a:t>14.12.2017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BA2D47B-AB7A-4E90-8E41-C87AABF9CC42}" type="slidenum">
              <a:rPr lang="cs-CZ" smtClean="0"/>
              <a:t>‹#›</a:t>
            </a:fld>
            <a:endParaRPr lang="cs-CZ"/>
          </a:p>
        </p:txBody>
      </p:sp>
    </p:spTree>
    <p:extLst>
      <p:ext uri="{BB962C8B-B14F-4D97-AF65-F5344CB8AC3E}">
        <p14:creationId xmlns:p14="http://schemas.microsoft.com/office/powerpoint/2010/main" val="2599308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C41DC592-63E2-406E-93A1-18D432E01117}" type="datetimeFigureOut">
              <a:rPr lang="cs-CZ" smtClean="0"/>
              <a:t>14.12.2017</a:t>
            </a:fld>
            <a:endParaRPr lang="cs-CZ"/>
          </a:p>
        </p:txBody>
      </p:sp>
      <p:sp>
        <p:nvSpPr>
          <p:cNvPr id="5" name="Footer Placeholder 4"/>
          <p:cNvSpPr>
            <a:spLocks noGrp="1"/>
          </p:cNvSpPr>
          <p:nvPr>
            <p:ph type="ftr" sz="quarter" idx="11"/>
          </p:nvPr>
        </p:nvSpPr>
        <p:spPr/>
        <p:txBody>
          <a:bodyPr/>
          <a:lstStyle/>
          <a:p>
            <a:endParaRPr lang="cs-CZ"/>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BA2D47B-AB7A-4E90-8E41-C87AABF9CC42}" type="slidenum">
              <a:rPr lang="cs-CZ" smtClean="0"/>
              <a:t>‹#›</a:t>
            </a:fld>
            <a:endParaRPr lang="cs-CZ"/>
          </a:p>
        </p:txBody>
      </p:sp>
    </p:spTree>
    <p:extLst>
      <p:ext uri="{BB962C8B-B14F-4D97-AF65-F5344CB8AC3E}">
        <p14:creationId xmlns:p14="http://schemas.microsoft.com/office/powerpoint/2010/main" val="1082323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C41DC592-63E2-406E-93A1-18D432E01117}" type="datetimeFigureOut">
              <a:rPr lang="cs-CZ" smtClean="0"/>
              <a:t>14.12.2017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BA2D47B-AB7A-4E90-8E41-C87AABF9CC42}" type="slidenum">
              <a:rPr lang="cs-CZ" smtClean="0"/>
              <a:t>‹#›</a:t>
            </a:fld>
            <a:endParaRPr lang="cs-CZ"/>
          </a:p>
        </p:txBody>
      </p:sp>
    </p:spTree>
    <p:extLst>
      <p:ext uri="{BB962C8B-B14F-4D97-AF65-F5344CB8AC3E}">
        <p14:creationId xmlns:p14="http://schemas.microsoft.com/office/powerpoint/2010/main" val="855332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C41DC592-63E2-406E-93A1-18D432E01117}" type="datetimeFigureOut">
              <a:rPr lang="cs-CZ" smtClean="0"/>
              <a:t>14.12.2017</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DBA2D47B-AB7A-4E90-8E41-C87AABF9CC42}" type="slidenum">
              <a:rPr lang="cs-CZ" smtClean="0"/>
              <a:t>‹#›</a:t>
            </a:fld>
            <a:endParaRPr lang="cs-CZ"/>
          </a:p>
        </p:txBody>
      </p:sp>
    </p:spTree>
    <p:extLst>
      <p:ext uri="{BB962C8B-B14F-4D97-AF65-F5344CB8AC3E}">
        <p14:creationId xmlns:p14="http://schemas.microsoft.com/office/powerpoint/2010/main" val="1931792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C41DC592-63E2-406E-93A1-18D432E01117}" type="datetimeFigureOut">
              <a:rPr lang="cs-CZ" smtClean="0"/>
              <a:t>14.12.2017</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DBA2D47B-AB7A-4E90-8E41-C87AABF9CC42}" type="slidenum">
              <a:rPr lang="cs-CZ" smtClean="0"/>
              <a:t>‹#›</a:t>
            </a:fld>
            <a:endParaRPr lang="cs-CZ"/>
          </a:p>
        </p:txBody>
      </p:sp>
    </p:spTree>
    <p:extLst>
      <p:ext uri="{BB962C8B-B14F-4D97-AF65-F5344CB8AC3E}">
        <p14:creationId xmlns:p14="http://schemas.microsoft.com/office/powerpoint/2010/main" val="1306779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1DC592-63E2-406E-93A1-18D432E01117}" type="datetimeFigureOut">
              <a:rPr lang="cs-CZ" smtClean="0"/>
              <a:t>14.12.2017</a:t>
            </a:fld>
            <a:endParaRPr lang="cs-CZ"/>
          </a:p>
        </p:txBody>
      </p:sp>
      <p:sp>
        <p:nvSpPr>
          <p:cNvPr id="3" name="Footer Placeholder 2"/>
          <p:cNvSpPr>
            <a:spLocks noGrp="1"/>
          </p:cNvSpPr>
          <p:nvPr>
            <p:ph type="ftr" sz="quarter" idx="11"/>
          </p:nvPr>
        </p:nvSpPr>
        <p:spPr/>
        <p:txBody>
          <a:bodyPr/>
          <a:lstStyle/>
          <a:p>
            <a:endParaRPr lang="cs-CZ"/>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BA2D47B-AB7A-4E90-8E41-C87AABF9CC42}" type="slidenum">
              <a:rPr lang="cs-CZ" smtClean="0"/>
              <a:t>‹#›</a:t>
            </a:fld>
            <a:endParaRPr lang="cs-CZ"/>
          </a:p>
        </p:txBody>
      </p:sp>
    </p:spTree>
    <p:extLst>
      <p:ext uri="{BB962C8B-B14F-4D97-AF65-F5344CB8AC3E}">
        <p14:creationId xmlns:p14="http://schemas.microsoft.com/office/powerpoint/2010/main" val="1541024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cs-CZ" smtClean="0"/>
              <a:t>Kliknutím lze upravit styl.</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41DC592-63E2-406E-93A1-18D432E01117}" type="datetimeFigureOut">
              <a:rPr lang="cs-CZ" smtClean="0"/>
              <a:t>14.12.2017</a:t>
            </a:fld>
            <a:endParaRPr lang="cs-CZ"/>
          </a:p>
        </p:txBody>
      </p:sp>
      <p:sp>
        <p:nvSpPr>
          <p:cNvPr id="6" name="Footer Placeholder 5"/>
          <p:cNvSpPr>
            <a:spLocks noGrp="1"/>
          </p:cNvSpPr>
          <p:nvPr>
            <p:ph type="ftr" sz="quarter" idx="11"/>
          </p:nvPr>
        </p:nvSpPr>
        <p:spPr/>
        <p:txBody>
          <a:bodyPr/>
          <a:lstStyle/>
          <a:p>
            <a:endParaRPr lang="cs-CZ"/>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BA2D47B-AB7A-4E90-8E41-C87AABF9CC42}" type="slidenum">
              <a:rPr lang="cs-CZ" smtClean="0"/>
              <a:t>‹#›</a:t>
            </a:fld>
            <a:endParaRPr lang="cs-CZ"/>
          </a:p>
        </p:txBody>
      </p:sp>
    </p:spTree>
    <p:extLst>
      <p:ext uri="{BB962C8B-B14F-4D97-AF65-F5344CB8AC3E}">
        <p14:creationId xmlns:p14="http://schemas.microsoft.com/office/powerpoint/2010/main" val="1971659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cs-CZ" smtClean="0"/>
              <a:t>Kliknutím na ikonu přidáte obrázek.</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41DC592-63E2-406E-93A1-18D432E01117}" type="datetimeFigureOut">
              <a:rPr lang="cs-CZ" smtClean="0"/>
              <a:t>14.12.2017</a:t>
            </a:fld>
            <a:endParaRPr lang="cs-CZ"/>
          </a:p>
        </p:txBody>
      </p:sp>
      <p:sp>
        <p:nvSpPr>
          <p:cNvPr id="6" name="Footer Placeholder 5"/>
          <p:cNvSpPr>
            <a:spLocks noGrp="1"/>
          </p:cNvSpPr>
          <p:nvPr>
            <p:ph type="ftr" sz="quarter" idx="11"/>
          </p:nvPr>
        </p:nvSpPr>
        <p:spPr/>
        <p:txBody>
          <a:bodyPr/>
          <a:lstStyle/>
          <a:p>
            <a:endParaRPr lang="cs-CZ"/>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BA2D47B-AB7A-4E90-8E41-C87AABF9CC42}" type="slidenum">
              <a:rPr lang="cs-CZ" smtClean="0"/>
              <a:t>‹#›</a:t>
            </a:fld>
            <a:endParaRPr lang="cs-CZ"/>
          </a:p>
        </p:txBody>
      </p:sp>
    </p:spTree>
    <p:extLst>
      <p:ext uri="{BB962C8B-B14F-4D97-AF65-F5344CB8AC3E}">
        <p14:creationId xmlns:p14="http://schemas.microsoft.com/office/powerpoint/2010/main" val="2185585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cs-CZ" smtClean="0"/>
              <a:t>Kliknutím lze upravit styl.</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C41DC592-63E2-406E-93A1-18D432E01117}" type="datetimeFigureOut">
              <a:rPr lang="cs-CZ" smtClean="0"/>
              <a:t>14.12.2017</a:t>
            </a:fld>
            <a:endParaRPr lang="cs-CZ"/>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cs-CZ"/>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BA2D47B-AB7A-4E90-8E41-C87AABF9CC42}" type="slidenum">
              <a:rPr lang="cs-CZ" smtClean="0"/>
              <a:t>‹#›</a:t>
            </a:fld>
            <a:endParaRPr lang="cs-CZ"/>
          </a:p>
        </p:txBody>
      </p:sp>
    </p:spTree>
    <p:extLst>
      <p:ext uri="{BB962C8B-B14F-4D97-AF65-F5344CB8AC3E}">
        <p14:creationId xmlns:p14="http://schemas.microsoft.com/office/powerpoint/2010/main" val="25108373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54955" y="1733267"/>
            <a:ext cx="8825658" cy="1924334"/>
          </a:xfrm>
        </p:spPr>
        <p:txBody>
          <a:bodyPr/>
          <a:lstStyle/>
          <a:p>
            <a:r>
              <a:rPr lang="cs-CZ" dirty="0" smtClean="0"/>
              <a:t>Chybová analýza, určení úrovně (C1/C2)</a:t>
            </a:r>
            <a:endParaRPr lang="cs-CZ" dirty="0"/>
          </a:p>
        </p:txBody>
      </p:sp>
      <p:sp>
        <p:nvSpPr>
          <p:cNvPr id="3" name="Podnadpis 2"/>
          <p:cNvSpPr>
            <a:spLocks noGrp="1"/>
          </p:cNvSpPr>
          <p:nvPr>
            <p:ph type="subTitle" idx="1"/>
          </p:nvPr>
        </p:nvSpPr>
        <p:spPr/>
        <p:txBody>
          <a:bodyPr/>
          <a:lstStyle/>
          <a:p>
            <a:r>
              <a:rPr lang="cs-CZ" dirty="0" smtClean="0"/>
              <a:t>A. Hrubá, předmět: čeština nerodilých </a:t>
            </a:r>
            <a:r>
              <a:rPr lang="cs-CZ" dirty="0" smtClean="0"/>
              <a:t>mluvčích</a:t>
            </a:r>
            <a:endParaRPr lang="cs-CZ" dirty="0"/>
          </a:p>
        </p:txBody>
      </p:sp>
    </p:spTree>
    <p:extLst>
      <p:ext uri="{BB962C8B-B14F-4D97-AF65-F5344CB8AC3E}">
        <p14:creationId xmlns:p14="http://schemas.microsoft.com/office/powerpoint/2010/main" val="33243741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Moje hodnocení</a:t>
            </a:r>
            <a:endParaRPr lang="cs-CZ" dirty="0"/>
          </a:p>
        </p:txBody>
      </p:sp>
      <p:sp>
        <p:nvSpPr>
          <p:cNvPr id="3" name="Zástupný symbol pro obsah 2"/>
          <p:cNvSpPr>
            <a:spLocks noGrp="1"/>
          </p:cNvSpPr>
          <p:nvPr>
            <p:ph idx="1"/>
          </p:nvPr>
        </p:nvSpPr>
        <p:spPr/>
        <p:txBody>
          <a:bodyPr>
            <a:normAutofit/>
          </a:bodyPr>
          <a:lstStyle/>
          <a:p>
            <a:r>
              <a:rPr lang="cs-CZ" sz="2000" dirty="0" smtClean="0"/>
              <a:t>Původně jsem myslela, že kamarádka je na úrovni C1/C2, takže jsem docela překvapená</a:t>
            </a:r>
          </a:p>
          <a:p>
            <a:r>
              <a:rPr lang="cs-CZ" sz="2000" dirty="0" smtClean="0"/>
              <a:t>Vzorek je ale malý, chtělo by to více textů (žádala jsem jich pět)</a:t>
            </a:r>
          </a:p>
          <a:p>
            <a:r>
              <a:rPr lang="cs-CZ" sz="2000" dirty="0" smtClean="0"/>
              <a:t>Chyb v kvantitě je více, než bych u úrovně C1/C2 čekala</a:t>
            </a:r>
          </a:p>
          <a:p>
            <a:r>
              <a:rPr lang="cs-CZ" sz="2000" dirty="0" smtClean="0"/>
              <a:t>Texty nepůsobí tak koherentně a místy „drhnou“</a:t>
            </a:r>
          </a:p>
          <a:p>
            <a:r>
              <a:rPr lang="cs-CZ" sz="2000" dirty="0" smtClean="0"/>
              <a:t>Pozitivně hodnotím, že se tam neobjevují žádné gramatické chyby</a:t>
            </a:r>
          </a:p>
          <a:p>
            <a:r>
              <a:rPr lang="cs-CZ" sz="2000" dirty="0" smtClean="0"/>
              <a:t>Dobrá slovní zásoba, řekla bych srovnatelná s rodilým mluvčím</a:t>
            </a:r>
            <a:endParaRPr lang="cs-CZ" sz="2000" dirty="0"/>
          </a:p>
        </p:txBody>
      </p:sp>
    </p:spTree>
    <p:extLst>
      <p:ext uri="{BB962C8B-B14F-4D97-AF65-F5344CB8AC3E}">
        <p14:creationId xmlns:p14="http://schemas.microsoft.com/office/powerpoint/2010/main" val="17171327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Moje hodnocení II.</a:t>
            </a:r>
            <a:endParaRPr lang="cs-CZ" dirty="0"/>
          </a:p>
        </p:txBody>
      </p:sp>
      <p:sp>
        <p:nvSpPr>
          <p:cNvPr id="3" name="Zástupný symbol pro obsah 2"/>
          <p:cNvSpPr>
            <a:spLocks noGrp="1"/>
          </p:cNvSpPr>
          <p:nvPr>
            <p:ph idx="1"/>
          </p:nvPr>
        </p:nvSpPr>
        <p:spPr/>
        <p:txBody>
          <a:bodyPr>
            <a:normAutofit/>
          </a:bodyPr>
          <a:lstStyle/>
          <a:p>
            <a:r>
              <a:rPr lang="cs-CZ" sz="2400" dirty="0" smtClean="0"/>
              <a:t>Gramatická správnost: C1</a:t>
            </a:r>
          </a:p>
          <a:p>
            <a:r>
              <a:rPr lang="cs-CZ" sz="2400" dirty="0" smtClean="0"/>
              <a:t>Pravopis: B2</a:t>
            </a:r>
          </a:p>
          <a:p>
            <a:r>
              <a:rPr lang="cs-CZ" sz="2400" dirty="0" smtClean="0"/>
              <a:t>Slovní zásoba – rozsah: C1</a:t>
            </a:r>
          </a:p>
          <a:p>
            <a:r>
              <a:rPr lang="cs-CZ" sz="2400" dirty="0" smtClean="0"/>
              <a:t>Slovní zásoba – ovládání: C1</a:t>
            </a:r>
          </a:p>
          <a:p>
            <a:r>
              <a:rPr lang="cs-CZ" sz="2400" dirty="0" smtClean="0"/>
              <a:t>Koherence/koheze: B2</a:t>
            </a:r>
          </a:p>
          <a:p>
            <a:r>
              <a:rPr lang="cs-CZ" sz="2400" dirty="0" smtClean="0"/>
              <a:t>Sociolingvistická přiměřenost: 0</a:t>
            </a:r>
          </a:p>
          <a:p>
            <a:r>
              <a:rPr lang="cs-CZ" sz="2400" dirty="0" smtClean="0"/>
              <a:t>Celkem: C1</a:t>
            </a:r>
            <a:endParaRPr lang="cs-CZ" sz="2400" dirty="0"/>
          </a:p>
        </p:txBody>
      </p:sp>
    </p:spTree>
    <p:extLst>
      <p:ext uri="{BB962C8B-B14F-4D97-AF65-F5344CB8AC3E}">
        <p14:creationId xmlns:p14="http://schemas.microsoft.com/office/powerpoint/2010/main" val="10898325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Porovnání s </a:t>
            </a:r>
            <a:r>
              <a:rPr lang="cs-CZ" dirty="0" err="1" smtClean="0"/>
              <a:t>Merlinem</a:t>
            </a:r>
            <a:r>
              <a:rPr lang="cs-CZ" dirty="0" smtClean="0"/>
              <a:t>, B2+</a:t>
            </a:r>
            <a:endParaRPr lang="cs-CZ" dirty="0"/>
          </a:p>
        </p:txBody>
      </p:sp>
      <p:sp>
        <p:nvSpPr>
          <p:cNvPr id="3" name="Zástupný symbol pro obsah 2"/>
          <p:cNvSpPr>
            <a:spLocks noGrp="1"/>
          </p:cNvSpPr>
          <p:nvPr>
            <p:ph idx="1"/>
          </p:nvPr>
        </p:nvSpPr>
        <p:spPr>
          <a:xfrm>
            <a:off x="750628" y="2306472"/>
            <a:ext cx="10768082" cy="4551528"/>
          </a:xfrm>
        </p:spPr>
        <p:txBody>
          <a:bodyPr>
            <a:normAutofit lnSpcReduction="10000"/>
          </a:bodyPr>
          <a:lstStyle/>
          <a:p>
            <a:pPr marL="0" indent="0">
              <a:buNone/>
            </a:pPr>
            <a:r>
              <a:rPr lang="cs-CZ" dirty="0"/>
              <a:t>Bez práce nejsou koláče je </a:t>
            </a:r>
            <a:r>
              <a:rPr lang="cs-CZ" dirty="0" err="1">
                <a:solidFill>
                  <a:srgbClr val="FF0000"/>
                </a:solidFill>
              </a:rPr>
              <a:t>jedným</a:t>
            </a:r>
            <a:r>
              <a:rPr lang="cs-CZ" dirty="0"/>
              <a:t> z mých nejoblíbenějších přísloví. Ve chvíli, když se začnu lenošit, vzpomínám si na tuto větu, kterou dost často </a:t>
            </a:r>
            <a:r>
              <a:rPr lang="cs-CZ" dirty="0" err="1">
                <a:solidFill>
                  <a:srgbClr val="FF0000"/>
                </a:solidFill>
              </a:rPr>
              <a:t>říkavali</a:t>
            </a:r>
            <a:r>
              <a:rPr lang="cs-CZ" dirty="0"/>
              <a:t> </a:t>
            </a:r>
            <a:r>
              <a:rPr lang="cs-CZ" dirty="0">
                <a:solidFill>
                  <a:srgbClr val="00B0F0"/>
                </a:solidFill>
              </a:rPr>
              <a:t>mi</a:t>
            </a:r>
            <a:r>
              <a:rPr lang="cs-CZ" dirty="0"/>
              <a:t> i moje rodiče. </a:t>
            </a:r>
            <a:br>
              <a:rPr lang="cs-CZ" dirty="0"/>
            </a:br>
            <a:r>
              <a:rPr lang="cs-CZ" dirty="0"/>
              <a:t>Nikdy jsem nepatřila k tomu druhu lidí, kteří si víc užívají než pracují. Ve škole jsem se dobře učila, </a:t>
            </a:r>
            <a:r>
              <a:rPr lang="cs-CZ" dirty="0" err="1"/>
              <a:t>zůst</a:t>
            </a:r>
            <a:r>
              <a:rPr lang="cs-CZ" dirty="0" err="1">
                <a:solidFill>
                  <a:srgbClr val="FF0000"/>
                </a:solidFill>
              </a:rPr>
              <a:t>a</a:t>
            </a:r>
            <a:r>
              <a:rPr lang="cs-CZ" dirty="0" err="1"/>
              <a:t>vala</a:t>
            </a:r>
            <a:r>
              <a:rPr lang="cs-CZ" dirty="0"/>
              <a:t> jsem často kvůli úkolům doma, a tak jsem po škole dostala svůj první "koláč" - dostala jsem se na univerzitu na </a:t>
            </a:r>
            <a:r>
              <a:rPr lang="cs-CZ" dirty="0" err="1"/>
              <a:t>v</a:t>
            </a:r>
            <a:r>
              <a:rPr lang="cs-CZ" dirty="0" err="1">
                <a:solidFill>
                  <a:srgbClr val="FF0000"/>
                </a:solidFill>
              </a:rPr>
              <a:t>ý</a:t>
            </a:r>
            <a:r>
              <a:rPr lang="cs-CZ" dirty="0" err="1"/>
              <a:t>sněný</a:t>
            </a:r>
            <a:r>
              <a:rPr lang="cs-CZ" dirty="0"/>
              <a:t> obor překladatelství a mezikulturní komunikace. Už v druhém roce jsem začala pracovat jako překladatelka ve firmě svého </a:t>
            </a:r>
            <a:r>
              <a:rPr lang="cs-CZ" dirty="0" err="1"/>
              <a:t>str</a:t>
            </a:r>
            <a:r>
              <a:rPr lang="cs-CZ" dirty="0" err="1">
                <a:solidFill>
                  <a:srgbClr val="FF0000"/>
                </a:solidFill>
              </a:rPr>
              <a:t>y</a:t>
            </a:r>
            <a:r>
              <a:rPr lang="cs-CZ" dirty="0" err="1"/>
              <a:t>ce</a:t>
            </a:r>
            <a:r>
              <a:rPr lang="cs-CZ" dirty="0"/>
              <a:t>. Snažila jsem se vždy udělat svoji práci dobře, i když jsem ještě musela během studia </a:t>
            </a:r>
            <a:r>
              <a:rPr lang="cs-CZ" dirty="0" err="1"/>
              <a:t>dost</a:t>
            </a:r>
            <a:r>
              <a:rPr lang="cs-CZ" dirty="0" err="1">
                <a:solidFill>
                  <a:srgbClr val="FF0000"/>
                </a:solidFill>
              </a:rPr>
              <a:t>a</a:t>
            </a:r>
            <a:r>
              <a:rPr lang="cs-CZ" dirty="0" err="1"/>
              <a:t>vat</a:t>
            </a:r>
            <a:r>
              <a:rPr lang="cs-CZ" dirty="0"/>
              <a:t> samé jedničky. Na ten druhý "koláč" jsem dlouho nečekala - díky tomu, že jsem se dobře učila a proto dobře </a:t>
            </a:r>
            <a:r>
              <a:rPr lang="cs-CZ" dirty="0" err="1"/>
              <a:t>přek</a:t>
            </a:r>
            <a:r>
              <a:rPr lang="cs-CZ" dirty="0" err="1">
                <a:solidFill>
                  <a:srgbClr val="FF0000"/>
                </a:solidFill>
              </a:rPr>
              <a:t>la</a:t>
            </a:r>
            <a:r>
              <a:rPr lang="cs-CZ" dirty="0" err="1"/>
              <a:t>dala</a:t>
            </a:r>
            <a:r>
              <a:rPr lang="cs-CZ" dirty="0"/>
              <a:t>, pozval mě náš anglický </a:t>
            </a:r>
            <a:r>
              <a:rPr lang="cs-CZ" dirty="0" err="1"/>
              <a:t>p</a:t>
            </a:r>
            <a:r>
              <a:rPr lang="cs-CZ" dirty="0" err="1">
                <a:solidFill>
                  <a:srgbClr val="FF0000"/>
                </a:solidFill>
              </a:rPr>
              <a:t>á</a:t>
            </a:r>
            <a:r>
              <a:rPr lang="cs-CZ" dirty="0" err="1"/>
              <a:t>rtner</a:t>
            </a:r>
            <a:r>
              <a:rPr lang="cs-CZ" dirty="0"/>
              <a:t> na </a:t>
            </a:r>
            <a:r>
              <a:rPr lang="cs-CZ" dirty="0" err="1"/>
              <a:t>dvouměs</a:t>
            </a:r>
            <a:r>
              <a:rPr lang="cs-CZ" dirty="0" err="1">
                <a:solidFill>
                  <a:srgbClr val="FF0000"/>
                </a:solidFill>
              </a:rPr>
              <a:t>i</a:t>
            </a:r>
            <a:r>
              <a:rPr lang="cs-CZ" dirty="0" err="1"/>
              <a:t>ční</a:t>
            </a:r>
            <a:r>
              <a:rPr lang="cs-CZ" dirty="0"/>
              <a:t> pracovní pobyt do Anglie. Po ukončení pobytu jsem chtěla zůstat doma a pracovat jako učitelka a překladatelka. Avšak realita byla jiná - v Anglii jsem poznala svého českého manžela, a protože jsme si rozhodli být spolu, přestěhovala jsem se do České republiky. Díky své snaze jsem se </a:t>
            </a:r>
            <a:r>
              <a:rPr lang="cs-CZ" dirty="0" err="1"/>
              <a:t>sezn</a:t>
            </a:r>
            <a:r>
              <a:rPr lang="cs-CZ" dirty="0" err="1">
                <a:solidFill>
                  <a:srgbClr val="FF0000"/>
                </a:solidFill>
              </a:rPr>
              <a:t>a</a:t>
            </a:r>
            <a:r>
              <a:rPr lang="cs-CZ" dirty="0" err="1"/>
              <a:t>mila</a:t>
            </a:r>
            <a:r>
              <a:rPr lang="cs-CZ" dirty="0"/>
              <a:t> se spoustou zajímavých lidí a </a:t>
            </a:r>
            <a:r>
              <a:rPr lang="cs-CZ" dirty="0" err="1"/>
              <a:t>vid</a:t>
            </a:r>
            <a:r>
              <a:rPr lang="cs-CZ" dirty="0" err="1">
                <a:solidFill>
                  <a:srgbClr val="FF0000"/>
                </a:solidFill>
              </a:rPr>
              <a:t>e</a:t>
            </a:r>
            <a:r>
              <a:rPr lang="cs-CZ" dirty="0" err="1"/>
              <a:t>la</a:t>
            </a:r>
            <a:r>
              <a:rPr lang="cs-CZ" dirty="0"/>
              <a:t> jsem spoustu krásných míst a zemí. </a:t>
            </a:r>
            <a:br>
              <a:rPr lang="cs-CZ" dirty="0"/>
            </a:br>
            <a:r>
              <a:rPr lang="cs-CZ" dirty="0"/>
              <a:t>Hodně známých a kamarádů mi </a:t>
            </a:r>
            <a:r>
              <a:rPr lang="cs-CZ" dirty="0" err="1">
                <a:solidFill>
                  <a:srgbClr val="FF0000"/>
                </a:solidFill>
              </a:rPr>
              <a:t>závídejí</a:t>
            </a:r>
            <a:r>
              <a:rPr lang="cs-CZ" dirty="0"/>
              <a:t> a říkají, že jsem měla v životě kliku. Jenomže já vím, že zatímco oni se dívali na televizi  nebo </a:t>
            </a:r>
            <a:r>
              <a:rPr lang="cs-CZ" dirty="0" err="1"/>
              <a:t>n</a:t>
            </a:r>
            <a:r>
              <a:rPr lang="cs-CZ" dirty="0" err="1">
                <a:solidFill>
                  <a:srgbClr val="FF0000"/>
                </a:solidFill>
              </a:rPr>
              <a:t>ě</a:t>
            </a:r>
            <a:r>
              <a:rPr lang="cs-CZ" dirty="0" err="1"/>
              <a:t>dělali</a:t>
            </a:r>
            <a:r>
              <a:rPr lang="cs-CZ" dirty="0"/>
              <a:t> nic, já jsem lítala po </a:t>
            </a:r>
            <a:r>
              <a:rPr lang="cs-CZ" dirty="0" err="1"/>
              <a:t>měst</a:t>
            </a:r>
            <a:r>
              <a:rPr lang="cs-CZ" dirty="0" err="1">
                <a:solidFill>
                  <a:srgbClr val="FF0000"/>
                </a:solidFill>
              </a:rPr>
              <a:t>e</a:t>
            </a:r>
            <a:r>
              <a:rPr lang="cs-CZ" dirty="0"/>
              <a:t> a snažila jsem se všechno stihnout. Kdo ví, jaký bych měla osud, kdybych si pořád neopakovala - bez práce nejsou koláče?</a:t>
            </a:r>
          </a:p>
        </p:txBody>
      </p:sp>
    </p:spTree>
    <p:extLst>
      <p:ext uri="{BB962C8B-B14F-4D97-AF65-F5344CB8AC3E}">
        <p14:creationId xmlns:p14="http://schemas.microsoft.com/office/powerpoint/2010/main" val="30129610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Porovnání - komentář</a:t>
            </a:r>
            <a:endParaRPr lang="cs-CZ" dirty="0"/>
          </a:p>
        </p:txBody>
      </p:sp>
      <p:sp>
        <p:nvSpPr>
          <p:cNvPr id="3" name="Zástupný symbol pro obsah 2"/>
          <p:cNvSpPr>
            <a:spLocks noGrp="1"/>
          </p:cNvSpPr>
          <p:nvPr>
            <p:ph idx="1"/>
          </p:nvPr>
        </p:nvSpPr>
        <p:spPr/>
        <p:txBody>
          <a:bodyPr/>
          <a:lstStyle/>
          <a:p>
            <a:r>
              <a:rPr lang="cs-CZ" sz="2800" dirty="0" smtClean="0"/>
              <a:t>Rozhodně více chyb v pravopise, velké množství v kvantitě vokálů (přes deset) a občasné chyby v umístění háčků (</a:t>
            </a:r>
            <a:r>
              <a:rPr lang="cs-CZ" sz="2800" dirty="0" err="1" smtClean="0"/>
              <a:t>měste</a:t>
            </a:r>
            <a:r>
              <a:rPr lang="cs-CZ" sz="2800" dirty="0" smtClean="0"/>
              <a:t>, </a:t>
            </a:r>
            <a:r>
              <a:rPr lang="cs-CZ" sz="2800" dirty="0" err="1" smtClean="0"/>
              <a:t>nědělali</a:t>
            </a:r>
            <a:r>
              <a:rPr lang="cs-CZ" sz="2800" dirty="0" smtClean="0"/>
              <a:t>)</a:t>
            </a:r>
          </a:p>
          <a:p>
            <a:r>
              <a:rPr lang="cs-CZ" sz="2800" dirty="0" smtClean="0"/>
              <a:t>Koherence mi ale přijde propracovanější</a:t>
            </a:r>
          </a:p>
          <a:p>
            <a:r>
              <a:rPr lang="cs-CZ" sz="2800" dirty="0" smtClean="0"/>
              <a:t>Slovní zásoba relativně srovnatelná, tady bych jí asi také hodnotila na C1</a:t>
            </a:r>
          </a:p>
          <a:p>
            <a:endParaRPr lang="cs-CZ" dirty="0"/>
          </a:p>
        </p:txBody>
      </p:sp>
    </p:spTree>
    <p:extLst>
      <p:ext uri="{BB962C8B-B14F-4D97-AF65-F5344CB8AC3E}">
        <p14:creationId xmlns:p14="http://schemas.microsoft.com/office/powerpoint/2010/main" val="9359461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Metadata</a:t>
            </a:r>
            <a:r>
              <a:rPr lang="cs-CZ" dirty="0" smtClean="0"/>
              <a:t> - studentka</a:t>
            </a:r>
            <a:endParaRPr lang="cs-CZ" dirty="0"/>
          </a:p>
        </p:txBody>
      </p:sp>
      <p:sp>
        <p:nvSpPr>
          <p:cNvPr id="3" name="Zástupný symbol pro obsah 2"/>
          <p:cNvSpPr>
            <a:spLocks noGrp="1"/>
          </p:cNvSpPr>
          <p:nvPr>
            <p:ph idx="1"/>
          </p:nvPr>
        </p:nvSpPr>
        <p:spPr/>
        <p:txBody>
          <a:bodyPr>
            <a:normAutofit/>
          </a:bodyPr>
          <a:lstStyle/>
          <a:p>
            <a:r>
              <a:rPr lang="cs-CZ" sz="2800" dirty="0" smtClean="0"/>
              <a:t>Pohlaví: žena</a:t>
            </a:r>
          </a:p>
          <a:p>
            <a:r>
              <a:rPr lang="cs-CZ" sz="2800" dirty="0" smtClean="0"/>
              <a:t>Věk: 22 let</a:t>
            </a:r>
          </a:p>
          <a:p>
            <a:r>
              <a:rPr lang="cs-CZ" sz="2800" dirty="0" smtClean="0"/>
              <a:t>Rodný jazyk: ruština</a:t>
            </a:r>
          </a:p>
          <a:p>
            <a:r>
              <a:rPr lang="cs-CZ" sz="2800" dirty="0" smtClean="0"/>
              <a:t>Délka studia češtiny: 4 roky, rok v Rusku</a:t>
            </a:r>
          </a:p>
          <a:p>
            <a:r>
              <a:rPr lang="cs-CZ" sz="2800" dirty="0" smtClean="0"/>
              <a:t>Motivace: studium, rodina (manžel Čech)</a:t>
            </a:r>
          </a:p>
        </p:txBody>
      </p:sp>
    </p:spTree>
    <p:extLst>
      <p:ext uri="{BB962C8B-B14F-4D97-AF65-F5344CB8AC3E}">
        <p14:creationId xmlns:p14="http://schemas.microsoft.com/office/powerpoint/2010/main" val="33130922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Metadata</a:t>
            </a:r>
            <a:r>
              <a:rPr lang="cs-CZ" dirty="0" smtClean="0"/>
              <a:t> - text</a:t>
            </a:r>
            <a:endParaRPr lang="cs-CZ" dirty="0"/>
          </a:p>
        </p:txBody>
      </p:sp>
      <p:sp>
        <p:nvSpPr>
          <p:cNvPr id="3" name="Zástupný symbol pro obsah 2"/>
          <p:cNvSpPr>
            <a:spLocks noGrp="1"/>
          </p:cNvSpPr>
          <p:nvPr>
            <p:ph idx="1"/>
          </p:nvPr>
        </p:nvSpPr>
        <p:spPr/>
        <p:txBody>
          <a:bodyPr>
            <a:normAutofit/>
          </a:bodyPr>
          <a:lstStyle/>
          <a:p>
            <a:r>
              <a:rPr lang="cs-CZ" sz="3200" dirty="0" smtClean="0"/>
              <a:t>Psané přímo pro účely semináře</a:t>
            </a:r>
          </a:p>
          <a:p>
            <a:r>
              <a:rPr lang="cs-CZ" sz="3200" dirty="0" smtClean="0"/>
              <a:t>Volné téma</a:t>
            </a:r>
          </a:p>
          <a:p>
            <a:r>
              <a:rPr lang="cs-CZ" sz="3200" dirty="0" smtClean="0"/>
              <a:t>Studentka záměrně neopravovala chyby, které podtrhl </a:t>
            </a:r>
            <a:r>
              <a:rPr lang="cs-CZ" sz="3200" dirty="0" err="1" smtClean="0"/>
              <a:t>word</a:t>
            </a:r>
            <a:r>
              <a:rPr lang="cs-CZ" sz="3200" dirty="0" smtClean="0"/>
              <a:t>, aby to bylo autentické</a:t>
            </a:r>
            <a:endParaRPr lang="cs-CZ" sz="3200" dirty="0"/>
          </a:p>
        </p:txBody>
      </p:sp>
    </p:spTree>
    <p:extLst>
      <p:ext uri="{BB962C8B-B14F-4D97-AF65-F5344CB8AC3E}">
        <p14:creationId xmlns:p14="http://schemas.microsoft.com/office/powerpoint/2010/main" val="6310976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Text 1</a:t>
            </a:r>
            <a:endParaRPr lang="cs-CZ" dirty="0"/>
          </a:p>
        </p:txBody>
      </p:sp>
      <p:sp>
        <p:nvSpPr>
          <p:cNvPr id="5" name="Zástupný symbol pro obsah 4"/>
          <p:cNvSpPr>
            <a:spLocks noGrp="1"/>
          </p:cNvSpPr>
          <p:nvPr>
            <p:ph idx="1"/>
          </p:nvPr>
        </p:nvSpPr>
        <p:spPr>
          <a:xfrm>
            <a:off x="0" y="2265528"/>
            <a:ext cx="12192000" cy="4592472"/>
          </a:xfrm>
        </p:spPr>
        <p:txBody>
          <a:bodyPr>
            <a:normAutofit fontScale="85000" lnSpcReduction="20000"/>
          </a:bodyPr>
          <a:lstStyle/>
          <a:p>
            <a:pPr marL="0" indent="0">
              <a:buNone/>
            </a:pPr>
            <a:r>
              <a:rPr lang="cs-CZ" sz="2100" dirty="0">
                <a:latin typeface="Times New Roman" panose="02020603050405020304" pitchFamily="18" charset="0"/>
                <a:cs typeface="Times New Roman" panose="02020603050405020304" pitchFamily="18" charset="0"/>
              </a:rPr>
              <a:t>Jaký by měl být učitel</a:t>
            </a:r>
          </a:p>
          <a:p>
            <a:pPr marL="0" indent="0">
              <a:buNone/>
            </a:pPr>
            <a:r>
              <a:rPr lang="cs-CZ" sz="2100" dirty="0">
                <a:latin typeface="Times New Roman" panose="02020603050405020304" pitchFamily="18" charset="0"/>
                <a:cs typeface="Times New Roman" panose="02020603050405020304" pitchFamily="18" charset="0"/>
              </a:rPr>
              <a:t>Ve 21. století už rozumíme tomu, nakolik důležitý je učitel. Všude </a:t>
            </a:r>
            <a:r>
              <a:rPr lang="cs-CZ" sz="2100" dirty="0" smtClean="0">
                <a:latin typeface="Times New Roman" panose="02020603050405020304" pitchFamily="18" charset="0"/>
                <a:cs typeface="Times New Roman" panose="02020603050405020304" pitchFamily="18" charset="0"/>
              </a:rPr>
              <a:t>se </a:t>
            </a:r>
            <a:r>
              <a:rPr lang="cs-CZ" sz="2100" dirty="0">
                <a:latin typeface="Times New Roman" panose="02020603050405020304" pitchFamily="18" charset="0"/>
                <a:cs typeface="Times New Roman" panose="02020603050405020304" pitchFamily="18" charset="0"/>
              </a:rPr>
              <a:t>hovoří o tom, jak se učitelé mají vzdělávat, jak se mají chovat a jaké musejí mít vlastnosti. Co tedy pojem „ideální učitel“ přesně obnáší a </a:t>
            </a:r>
            <a:r>
              <a:rPr lang="cs-CZ" sz="2100" dirty="0">
                <a:solidFill>
                  <a:srgbClr val="FF0000"/>
                </a:solidFill>
                <a:latin typeface="Times New Roman" panose="02020603050405020304" pitchFamily="18" charset="0"/>
                <a:cs typeface="Times New Roman" panose="02020603050405020304" pitchFamily="18" charset="0"/>
              </a:rPr>
              <a:t>jaké konkrétně rysy </a:t>
            </a:r>
            <a:r>
              <a:rPr lang="cs-CZ" sz="2100" dirty="0">
                <a:latin typeface="Times New Roman" panose="02020603050405020304" pitchFamily="18" charset="0"/>
                <a:cs typeface="Times New Roman" panose="02020603050405020304" pitchFamily="18" charset="0"/>
              </a:rPr>
              <a:t>by měl dnešní učitel mít? </a:t>
            </a:r>
          </a:p>
          <a:p>
            <a:pPr marL="0" indent="0">
              <a:buNone/>
            </a:pPr>
            <a:r>
              <a:rPr lang="cs-CZ" sz="2100" dirty="0">
                <a:solidFill>
                  <a:srgbClr val="FF0000"/>
                </a:solidFill>
                <a:latin typeface="Times New Roman" panose="02020603050405020304" pitchFamily="18" charset="0"/>
                <a:cs typeface="Times New Roman" panose="02020603050405020304" pitchFamily="18" charset="0"/>
              </a:rPr>
              <a:t>Zaprvé, </a:t>
            </a:r>
            <a:r>
              <a:rPr lang="cs-CZ" sz="2100" dirty="0">
                <a:latin typeface="Times New Roman" panose="02020603050405020304" pitchFamily="18" charset="0"/>
                <a:cs typeface="Times New Roman" panose="02020603050405020304" pitchFamily="18" charset="0"/>
              </a:rPr>
              <a:t>rozhodně mu má záležet na tom, co učí</a:t>
            </a:r>
            <a:r>
              <a:rPr lang="cs-CZ" sz="2100" dirty="0">
                <a:solidFill>
                  <a:srgbClr val="FF0000"/>
                </a:solidFill>
                <a:latin typeface="Times New Roman" panose="02020603050405020304" pitchFamily="18" charset="0"/>
                <a:cs typeface="Times New Roman" panose="02020603050405020304" pitchFamily="18" charset="0"/>
              </a:rPr>
              <a:t>,</a:t>
            </a:r>
            <a:r>
              <a:rPr lang="cs-CZ" sz="2100" dirty="0">
                <a:latin typeface="Times New Roman" panose="02020603050405020304" pitchFamily="18" charset="0"/>
                <a:cs typeface="Times New Roman" panose="02020603050405020304" pitchFamily="18" charset="0"/>
              </a:rPr>
              <a:t> a na těch, koho učí. Pokud má učitel pro svůj předmět nadšení, tak nejenom že se ve svém oboru bude stále vzdělávat, ale také snadno dokáže ten svůj entusiasmus dětem „sdělit“. Nebudou pak jeho hodiny pro žaky hrůzou, ale něčím, na co se studenti budou doopravdy těšit. Kromě toho pokud nebude </a:t>
            </a:r>
            <a:r>
              <a:rPr lang="cs-CZ" sz="2100" dirty="0" err="1">
                <a:solidFill>
                  <a:srgbClr val="FF0000"/>
                </a:solidFill>
                <a:latin typeface="Times New Roman" panose="02020603050405020304" pitchFamily="18" charset="0"/>
                <a:cs typeface="Times New Roman" panose="02020603050405020304" pitchFamily="18" charset="0"/>
              </a:rPr>
              <a:t>sam</a:t>
            </a:r>
            <a:r>
              <a:rPr lang="cs-CZ" sz="2100" dirty="0">
                <a:latin typeface="Times New Roman" panose="02020603050405020304" pitchFamily="18" charset="0"/>
                <a:cs typeface="Times New Roman" panose="02020603050405020304" pitchFamily="18" charset="0"/>
              </a:rPr>
              <a:t> učitel ze své práce </a:t>
            </a:r>
            <a:r>
              <a:rPr lang="cs-CZ" sz="2100" dirty="0" err="1">
                <a:latin typeface="Times New Roman" panose="02020603050405020304" pitchFamily="18" charset="0"/>
                <a:cs typeface="Times New Roman" panose="02020603050405020304" pitchFamily="18" charset="0"/>
              </a:rPr>
              <a:t>otr</a:t>
            </a:r>
            <a:r>
              <a:rPr lang="cs-CZ" sz="2100" dirty="0" err="1">
                <a:solidFill>
                  <a:srgbClr val="FF0000"/>
                </a:solidFill>
                <a:latin typeface="Times New Roman" panose="02020603050405020304" pitchFamily="18" charset="0"/>
                <a:cs typeface="Times New Roman" panose="02020603050405020304" pitchFamily="18" charset="0"/>
              </a:rPr>
              <a:t>a</a:t>
            </a:r>
            <a:r>
              <a:rPr lang="cs-CZ" sz="2100" dirty="0" err="1">
                <a:latin typeface="Times New Roman" panose="02020603050405020304" pitchFamily="18" charset="0"/>
                <a:cs typeface="Times New Roman" panose="02020603050405020304" pitchFamily="18" charset="0"/>
              </a:rPr>
              <a:t>vený</a:t>
            </a:r>
            <a:r>
              <a:rPr lang="cs-CZ" sz="2100" dirty="0">
                <a:latin typeface="Times New Roman" panose="02020603050405020304" pitchFamily="18" charset="0"/>
                <a:cs typeface="Times New Roman" panose="02020603050405020304" pitchFamily="18" charset="0"/>
              </a:rPr>
              <a:t>, tak i na hodinách bude panovat přátelská a veselá atmosféra, což ke kvalitě výuky také rozhodně přispěje. </a:t>
            </a:r>
          </a:p>
          <a:p>
            <a:pPr marL="0" indent="0">
              <a:buNone/>
            </a:pPr>
            <a:r>
              <a:rPr lang="cs-CZ" sz="2100" dirty="0">
                <a:latin typeface="Times New Roman" panose="02020603050405020304" pitchFamily="18" charset="0"/>
                <a:cs typeface="Times New Roman" panose="02020603050405020304" pitchFamily="18" charset="0"/>
              </a:rPr>
              <a:t>Zadruhé by se měl učitel pořád vzdělávat, a to nejenom v rámci své vědy, ale také pořád získávat i všeobecné znalostí: třeba jakou hudbu teď mládež poslouchá, co se teď nosí, jaké jsou aktuální zprávy ve světě apod. Když bude se svými studenty mít nějaké společné téma kromě známek a  </a:t>
            </a:r>
            <a:r>
              <a:rPr lang="cs-CZ" sz="2100" dirty="0" err="1">
                <a:latin typeface="Times New Roman" panose="02020603050405020304" pitchFamily="18" charset="0"/>
                <a:cs typeface="Times New Roman" panose="02020603050405020304" pitchFamily="18" charset="0"/>
              </a:rPr>
              <a:t>dom</a:t>
            </a:r>
            <a:r>
              <a:rPr lang="cs-CZ" sz="2100" dirty="0" err="1">
                <a:solidFill>
                  <a:srgbClr val="FF0000"/>
                </a:solidFill>
                <a:latin typeface="Times New Roman" panose="02020603050405020304" pitchFamily="18" charset="0"/>
                <a:cs typeface="Times New Roman" panose="02020603050405020304" pitchFamily="18" charset="0"/>
              </a:rPr>
              <a:t>a</a:t>
            </a:r>
            <a:r>
              <a:rPr lang="cs-CZ" sz="2100" dirty="0" err="1">
                <a:latin typeface="Times New Roman" panose="02020603050405020304" pitchFamily="18" charset="0"/>
                <a:cs typeface="Times New Roman" panose="02020603050405020304" pitchFamily="18" charset="0"/>
              </a:rPr>
              <a:t>cích</a:t>
            </a:r>
            <a:r>
              <a:rPr lang="cs-CZ" sz="2100" dirty="0">
                <a:latin typeface="Times New Roman" panose="02020603050405020304" pitchFamily="18" charset="0"/>
                <a:cs typeface="Times New Roman" panose="02020603050405020304" pitchFamily="18" charset="0"/>
              </a:rPr>
              <a:t> úkolu, rozhodně mu to pomůže získat větší autoritu. </a:t>
            </a:r>
          </a:p>
          <a:p>
            <a:pPr marL="0" indent="0">
              <a:buNone/>
            </a:pPr>
            <a:r>
              <a:rPr lang="cs-CZ" sz="2100" dirty="0">
                <a:latin typeface="Times New Roman" panose="02020603050405020304" pitchFamily="18" charset="0"/>
                <a:cs typeface="Times New Roman" panose="02020603050405020304" pitchFamily="18" charset="0"/>
              </a:rPr>
              <a:t>Zatřetí by měl dobrý učitel být kreativní a mít netradiční a originální přístup ke svému povolání. Hodina biologie v lese? Dějepis přímo ve městském muzeu? Netradiční témata pro školní slohové práce? Rozhodně ano! Učitel by měl být </a:t>
            </a:r>
            <a:r>
              <a:rPr lang="cs-CZ" sz="2100" dirty="0" err="1">
                <a:latin typeface="Times New Roman" panose="02020603050405020304" pitchFamily="18" charset="0"/>
                <a:cs typeface="Times New Roman" panose="02020603050405020304" pitchFamily="18" charset="0"/>
              </a:rPr>
              <a:t>vynal</a:t>
            </a:r>
            <a:r>
              <a:rPr lang="cs-CZ" sz="2100" dirty="0" err="1">
                <a:solidFill>
                  <a:srgbClr val="FF0000"/>
                </a:solidFill>
                <a:latin typeface="Times New Roman" panose="02020603050405020304" pitchFamily="18" charset="0"/>
                <a:cs typeface="Times New Roman" panose="02020603050405020304" pitchFamily="18" charset="0"/>
              </a:rPr>
              <a:t>e</a:t>
            </a:r>
            <a:r>
              <a:rPr lang="cs-CZ" sz="2100" dirty="0" err="1">
                <a:latin typeface="Times New Roman" panose="02020603050405020304" pitchFamily="18" charset="0"/>
                <a:cs typeface="Times New Roman" panose="02020603050405020304" pitchFamily="18" charset="0"/>
              </a:rPr>
              <a:t>zavý</a:t>
            </a:r>
            <a:r>
              <a:rPr lang="cs-CZ" sz="2100" dirty="0">
                <a:solidFill>
                  <a:srgbClr val="FF0000"/>
                </a:solidFill>
                <a:latin typeface="Times New Roman" panose="02020603050405020304" pitchFamily="18" charset="0"/>
                <a:cs typeface="Times New Roman" panose="02020603050405020304" pitchFamily="18" charset="0"/>
              </a:rPr>
              <a:t>,</a:t>
            </a:r>
            <a:r>
              <a:rPr lang="cs-CZ" sz="2100" dirty="0">
                <a:latin typeface="Times New Roman" panose="02020603050405020304" pitchFamily="18" charset="0"/>
                <a:cs typeface="Times New Roman" panose="02020603050405020304" pitchFamily="18" charset="0"/>
              </a:rPr>
              <a:t> a pořád přicházet s dalšími nápady, jak svoje žaky zaujmout. </a:t>
            </a:r>
            <a:br>
              <a:rPr lang="cs-CZ" sz="2100" dirty="0">
                <a:latin typeface="Times New Roman" panose="02020603050405020304" pitchFamily="18" charset="0"/>
                <a:cs typeface="Times New Roman" panose="02020603050405020304" pitchFamily="18" charset="0"/>
              </a:rPr>
            </a:br>
            <a:endParaRPr lang="cs-CZ" sz="2100" dirty="0">
              <a:latin typeface="Times New Roman" panose="02020603050405020304" pitchFamily="18" charset="0"/>
              <a:cs typeface="Times New Roman" panose="02020603050405020304" pitchFamily="18" charset="0"/>
            </a:endParaRPr>
          </a:p>
          <a:p>
            <a:pPr marL="0" indent="0">
              <a:buNone/>
            </a:pPr>
            <a:r>
              <a:rPr lang="cs-CZ" sz="2100" dirty="0">
                <a:latin typeface="Times New Roman" panose="02020603050405020304" pitchFamily="18" charset="0"/>
                <a:cs typeface="Times New Roman" panose="02020603050405020304" pitchFamily="18" charset="0"/>
              </a:rPr>
              <a:t>Na závěr bych chtěla podotknout, že se dobrým učitele může stát každý, avšak je potřeba mít nadšení pro svoji práci a nikdy se nevzdávat! </a:t>
            </a:r>
          </a:p>
          <a:p>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1480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Chybová analýza</a:t>
            </a:r>
            <a:endParaRPr lang="cs-CZ" dirty="0"/>
          </a:p>
        </p:txBody>
      </p:sp>
      <p:sp>
        <p:nvSpPr>
          <p:cNvPr id="3" name="Zástupný symbol pro obsah 2"/>
          <p:cNvSpPr>
            <a:spLocks noGrp="1"/>
          </p:cNvSpPr>
          <p:nvPr>
            <p:ph idx="1"/>
          </p:nvPr>
        </p:nvSpPr>
        <p:spPr/>
        <p:txBody>
          <a:bodyPr>
            <a:normAutofit/>
          </a:bodyPr>
          <a:lstStyle/>
          <a:p>
            <a:r>
              <a:rPr lang="cs-CZ" sz="2400" dirty="0" smtClean="0"/>
              <a:t>Chyby hlavně v kvantitě hlásek (</a:t>
            </a:r>
            <a:r>
              <a:rPr lang="cs-CZ" sz="2400" dirty="0" err="1" smtClean="0"/>
              <a:t>sam</a:t>
            </a:r>
            <a:r>
              <a:rPr lang="cs-CZ" sz="2400" dirty="0" smtClean="0"/>
              <a:t>, </a:t>
            </a:r>
            <a:r>
              <a:rPr lang="cs-CZ" sz="2400" dirty="0" err="1" smtClean="0"/>
              <a:t>otravenych</a:t>
            </a:r>
            <a:r>
              <a:rPr lang="cs-CZ" sz="2400" dirty="0" smtClean="0"/>
              <a:t>, </a:t>
            </a:r>
            <a:r>
              <a:rPr lang="cs-CZ" sz="2400" dirty="0" err="1" smtClean="0"/>
              <a:t>domacích</a:t>
            </a:r>
            <a:r>
              <a:rPr lang="cs-CZ" sz="2400" dirty="0" smtClean="0"/>
              <a:t>, vynalézavých)</a:t>
            </a:r>
          </a:p>
          <a:p>
            <a:r>
              <a:rPr lang="cs-CZ" sz="2400" dirty="0" smtClean="0"/>
              <a:t>Občas text „drhne“ ve slovosledu </a:t>
            </a:r>
          </a:p>
          <a:p>
            <a:r>
              <a:rPr lang="cs-CZ" sz="2400" dirty="0" smtClean="0"/>
              <a:t>Text celkově „drhne“, také důvod, proč jej hodnotí EVALD na B2</a:t>
            </a:r>
          </a:p>
          <a:p>
            <a:r>
              <a:rPr lang="cs-CZ" sz="2400" dirty="0" smtClean="0"/>
              <a:t>Gramatické chyby nejsou</a:t>
            </a:r>
          </a:p>
          <a:p>
            <a:r>
              <a:rPr lang="cs-CZ" sz="2400" dirty="0" smtClean="0"/>
              <a:t>Slovník široký, vhodný k tématu</a:t>
            </a:r>
            <a:endParaRPr lang="cs-CZ" sz="2400" dirty="0"/>
          </a:p>
        </p:txBody>
      </p:sp>
    </p:spTree>
    <p:extLst>
      <p:ext uri="{BB962C8B-B14F-4D97-AF65-F5344CB8AC3E}">
        <p14:creationId xmlns:p14="http://schemas.microsoft.com/office/powerpoint/2010/main" val="7337911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EVALD - hodnocení</a:t>
            </a:r>
            <a:endParaRPr lang="cs-CZ" dirty="0"/>
          </a:p>
        </p:txBody>
      </p:sp>
      <p:sp>
        <p:nvSpPr>
          <p:cNvPr id="3" name="Zástupný symbol pro obsah 2"/>
          <p:cNvSpPr>
            <a:spLocks noGrp="1"/>
          </p:cNvSpPr>
          <p:nvPr>
            <p:ph idx="1"/>
          </p:nvPr>
        </p:nvSpPr>
        <p:spPr>
          <a:xfrm>
            <a:off x="1154954" y="2524836"/>
            <a:ext cx="8825659" cy="4203510"/>
          </a:xfrm>
        </p:spPr>
        <p:txBody>
          <a:bodyPr>
            <a:normAutofit/>
          </a:bodyPr>
          <a:lstStyle/>
          <a:p>
            <a:r>
              <a:rPr lang="cs-CZ" sz="2000" dirty="0"/>
              <a:t>Výsledná známka: B2</a:t>
            </a:r>
            <a:br>
              <a:rPr lang="cs-CZ" sz="2000" dirty="0"/>
            </a:br>
            <a:r>
              <a:rPr lang="cs-CZ" sz="2000" dirty="0"/>
              <a:t>Pravděpodobnost správnosti hodnocení: </a:t>
            </a:r>
            <a:r>
              <a:rPr lang="cs-CZ" sz="2000" dirty="0" smtClean="0"/>
              <a:t>0.41</a:t>
            </a:r>
          </a:p>
          <a:p>
            <a:r>
              <a:rPr lang="cs-CZ" sz="2000" b="1" dirty="0" smtClean="0"/>
              <a:t>Silné </a:t>
            </a:r>
            <a:r>
              <a:rPr lang="cs-CZ" sz="2000" b="1" dirty="0"/>
              <a:t>aspekty textu vzhledem ke známce B2:</a:t>
            </a:r>
          </a:p>
          <a:p>
            <a:r>
              <a:rPr lang="cs-CZ" sz="2000" dirty="0"/>
              <a:t>    Pravopisné aspekty: nerozpoznaná slova</a:t>
            </a:r>
            <a:br>
              <a:rPr lang="cs-CZ" sz="2000" dirty="0"/>
            </a:br>
            <a:r>
              <a:rPr lang="cs-CZ" sz="2000" dirty="0"/>
              <a:t>    Slovní zásoba: komplexita a různorodost prostředků</a:t>
            </a:r>
            <a:br>
              <a:rPr lang="cs-CZ" sz="2000" dirty="0"/>
            </a:br>
            <a:r>
              <a:rPr lang="cs-CZ" sz="2000" dirty="0"/>
              <a:t>    Výstavba textu: rozmanitost diskurzních </a:t>
            </a:r>
            <a:r>
              <a:rPr lang="cs-CZ" sz="2000" dirty="0" smtClean="0"/>
              <a:t>konektorů</a:t>
            </a:r>
          </a:p>
          <a:p>
            <a:r>
              <a:rPr lang="cs-CZ" sz="2000" b="1" dirty="0" smtClean="0"/>
              <a:t>Aspekty </a:t>
            </a:r>
            <a:r>
              <a:rPr lang="cs-CZ" sz="2000" b="1" dirty="0"/>
              <a:t>odpovídající odhadované známce B2:</a:t>
            </a:r>
          </a:p>
          <a:p>
            <a:r>
              <a:rPr lang="cs-CZ" sz="2000" dirty="0"/>
              <a:t>    Morfologie: komplexita a různorodost prostředků</a:t>
            </a:r>
            <a:br>
              <a:rPr lang="cs-CZ" sz="2000" dirty="0"/>
            </a:br>
            <a:r>
              <a:rPr lang="cs-CZ" sz="2000" dirty="0"/>
              <a:t>    Syntax: komplexita a různorodost prostředků</a:t>
            </a:r>
            <a:br>
              <a:rPr lang="cs-CZ" sz="2000" dirty="0"/>
            </a:br>
            <a:r>
              <a:rPr lang="cs-CZ" sz="2000" dirty="0"/>
              <a:t>    Výstavba textu: frekvence diskurzních konektorů</a:t>
            </a:r>
            <a:br>
              <a:rPr lang="cs-CZ" sz="2000" dirty="0"/>
            </a:br>
            <a:r>
              <a:rPr lang="cs-CZ" sz="2000" dirty="0"/>
              <a:t>    Výstavba textu: </a:t>
            </a:r>
            <a:r>
              <a:rPr lang="cs-CZ" sz="2000" dirty="0" err="1"/>
              <a:t>koreference</a:t>
            </a:r>
            <a:endParaRPr lang="cs-CZ" sz="2000" dirty="0"/>
          </a:p>
          <a:p>
            <a:endParaRPr lang="cs-CZ" dirty="0"/>
          </a:p>
        </p:txBody>
      </p:sp>
    </p:spTree>
    <p:extLst>
      <p:ext uri="{BB962C8B-B14F-4D97-AF65-F5344CB8AC3E}">
        <p14:creationId xmlns:p14="http://schemas.microsoft.com/office/powerpoint/2010/main" val="1129387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Text - překlad</a:t>
            </a:r>
            <a:endParaRPr lang="cs-CZ" dirty="0"/>
          </a:p>
        </p:txBody>
      </p:sp>
      <p:sp>
        <p:nvSpPr>
          <p:cNvPr id="3" name="Zástupný symbol pro obsah 2"/>
          <p:cNvSpPr>
            <a:spLocks noGrp="1"/>
          </p:cNvSpPr>
          <p:nvPr>
            <p:ph idx="1"/>
          </p:nvPr>
        </p:nvSpPr>
        <p:spPr>
          <a:xfrm>
            <a:off x="109182" y="2306470"/>
            <a:ext cx="12082818" cy="4326341"/>
          </a:xfrm>
        </p:spPr>
        <p:txBody>
          <a:bodyPr>
            <a:noAutofit/>
          </a:bodyPr>
          <a:lstStyle/>
          <a:p>
            <a:pPr marL="0" indent="0">
              <a:buNone/>
            </a:pPr>
            <a:r>
              <a:rPr lang="cs-CZ" sz="1700" dirty="0">
                <a:latin typeface="Times New Roman" panose="02020603050405020304" pitchFamily="18" charset="0"/>
                <a:cs typeface="Times New Roman" panose="02020603050405020304" pitchFamily="18" charset="0"/>
              </a:rPr>
              <a:t>Americký prezident Donald </a:t>
            </a:r>
            <a:r>
              <a:rPr lang="cs-CZ" sz="1700" dirty="0" err="1">
                <a:latin typeface="Times New Roman" panose="02020603050405020304" pitchFamily="18" charset="0"/>
                <a:cs typeface="Times New Roman" panose="02020603050405020304" pitchFamily="18" charset="0"/>
              </a:rPr>
              <a:t>Trump</a:t>
            </a:r>
            <a:r>
              <a:rPr lang="cs-CZ" sz="1700" dirty="0">
                <a:latin typeface="Times New Roman" panose="02020603050405020304" pitchFamily="18" charset="0"/>
                <a:cs typeface="Times New Roman" panose="02020603050405020304" pitchFamily="18" charset="0"/>
              </a:rPr>
              <a:t> podepsal nařízení, které prodlužuje zákaz financování mezikulturních a vzdělávacích výměnných programů s řadou zemí na </a:t>
            </a:r>
            <a:r>
              <a:rPr lang="cs-CZ" sz="1700" dirty="0" err="1" smtClean="0">
                <a:latin typeface="Times New Roman" panose="02020603050405020304" pitchFamily="18" charset="0"/>
                <a:cs typeface="Times New Roman" panose="02020603050405020304" pitchFamily="18" charset="0"/>
              </a:rPr>
              <a:t>hospod</a:t>
            </a:r>
            <a:r>
              <a:rPr lang="cs-CZ" sz="1700" dirty="0" err="1" smtClean="0">
                <a:solidFill>
                  <a:srgbClr val="FF0000"/>
                </a:solidFill>
                <a:latin typeface="Times New Roman" panose="02020603050405020304" pitchFamily="18" charset="0"/>
                <a:cs typeface="Times New Roman" panose="02020603050405020304" pitchFamily="18" charset="0"/>
              </a:rPr>
              <a:t>a</a:t>
            </a:r>
            <a:r>
              <a:rPr lang="cs-CZ" sz="1700" dirty="0" err="1" smtClean="0">
                <a:latin typeface="Times New Roman" panose="02020603050405020304" pitchFamily="18" charset="0"/>
                <a:cs typeface="Times New Roman" panose="02020603050405020304" pitchFamily="18" charset="0"/>
              </a:rPr>
              <a:t>řský</a:t>
            </a:r>
            <a:r>
              <a:rPr lang="cs-CZ" sz="1700" dirty="0" smtClean="0">
                <a:latin typeface="Times New Roman" panose="02020603050405020304" pitchFamily="18" charset="0"/>
                <a:cs typeface="Times New Roman" panose="02020603050405020304" pitchFamily="18" charset="0"/>
              </a:rPr>
              <a:t> </a:t>
            </a:r>
            <a:r>
              <a:rPr lang="cs-CZ" sz="1700" dirty="0">
                <a:latin typeface="Times New Roman" panose="02020603050405020304" pitchFamily="18" charset="0"/>
                <a:cs typeface="Times New Roman" panose="02020603050405020304" pitchFamily="18" charset="0"/>
              </a:rPr>
              <a:t>rok 2018. Tiskový odbor Bílého domu zveřejnil příslušný dokument v sobotu 30. září. USA nebude poskytovat žádnou „nehumanitární pomoc a pomoc nesouvisející s obchodem ani prostředky na financování účastí úředních osob a vládních pracovníků Eritrey, KLDR, Ruska a Sýrie v mezikulturních a vzdělávacích výměnných programech,“ uvádí zpráva.  </a:t>
            </a:r>
          </a:p>
          <a:p>
            <a:pPr marL="0" indent="0">
              <a:buNone/>
            </a:pPr>
            <a:r>
              <a:rPr lang="cs-CZ" sz="1700" dirty="0">
                <a:latin typeface="Times New Roman" panose="02020603050405020304" pitchFamily="18" charset="0"/>
                <a:cs typeface="Times New Roman" panose="02020603050405020304" pitchFamily="18" charset="0"/>
              </a:rPr>
              <a:t>Stávající americký prezident tím ponechal rozhodnutí předchozí americké administrativy beze změn. V roce 2016 </a:t>
            </a:r>
            <a:r>
              <a:rPr lang="cs-CZ" sz="1700" dirty="0" err="1">
                <a:latin typeface="Times New Roman" panose="02020603050405020304" pitchFamily="18" charset="0"/>
                <a:cs typeface="Times New Roman" panose="02020603050405020304" pitchFamily="18" charset="0"/>
              </a:rPr>
              <a:t>Barak</a:t>
            </a:r>
            <a:r>
              <a:rPr lang="cs-CZ" sz="1700" dirty="0">
                <a:latin typeface="Times New Roman" panose="02020603050405020304" pitchFamily="18" charset="0"/>
                <a:cs typeface="Times New Roman" panose="02020603050405020304" pitchFamily="18" charset="0"/>
              </a:rPr>
              <a:t> Obama zařadil Rusko do seznamu zemí, na které byly uvalené sankce v souvislosti se zákonem na ochranu obětí obchodu s lidmi a násilí z roku 2000. </a:t>
            </a:r>
          </a:p>
          <a:p>
            <a:pPr marL="0" indent="0">
              <a:buNone/>
            </a:pPr>
            <a:r>
              <a:rPr lang="cs-CZ" sz="1700" dirty="0">
                <a:latin typeface="Times New Roman" panose="02020603050405020304" pitchFamily="18" charset="0"/>
                <a:cs typeface="Times New Roman" panose="02020603050405020304" pitchFamily="18" charset="0"/>
              </a:rPr>
              <a:t>V roce 2013 americké ministerstvo zahraničních věcí poprvé  zařadilo Rusko a Čínu mezi země, které nebojují proti obchodu s lidmi. Kromě nich</a:t>
            </a:r>
            <a:r>
              <a:rPr lang="cs-CZ" sz="1700" dirty="0">
                <a:solidFill>
                  <a:srgbClr val="FF0000"/>
                </a:solidFill>
                <a:latin typeface="Times New Roman" panose="02020603050405020304" pitchFamily="18" charset="0"/>
                <a:cs typeface="Times New Roman" panose="02020603050405020304" pitchFamily="18" charset="0"/>
              </a:rPr>
              <a:t>,</a:t>
            </a:r>
            <a:r>
              <a:rPr lang="cs-CZ" sz="1700" dirty="0">
                <a:latin typeface="Times New Roman" panose="02020603050405020304" pitchFamily="18" charset="0"/>
                <a:cs typeface="Times New Roman" panose="02020603050405020304" pitchFamily="18" charset="0"/>
              </a:rPr>
              <a:t> do té skupiny také spadal</a:t>
            </a:r>
            <a:r>
              <a:rPr lang="cs-CZ" sz="1700" dirty="0">
                <a:solidFill>
                  <a:srgbClr val="00B0F0"/>
                </a:solidFill>
                <a:latin typeface="Times New Roman" panose="02020603050405020304" pitchFamily="18" charset="0"/>
                <a:cs typeface="Times New Roman" panose="02020603050405020304" pitchFamily="18" charset="0"/>
              </a:rPr>
              <a:t>y</a:t>
            </a:r>
            <a:r>
              <a:rPr lang="cs-CZ" sz="1700" dirty="0">
                <a:latin typeface="Times New Roman" panose="02020603050405020304" pitchFamily="18" charset="0"/>
                <a:cs typeface="Times New Roman" panose="02020603050405020304" pitchFamily="18" charset="0"/>
              </a:rPr>
              <a:t> Bělorusko, Thajsko, Irán, Libye, Venezuela, KLDR a Jižní Súdán. V dokumentech ministerstva zahraničí Spojených států se také hovořilo  o tom, že </a:t>
            </a:r>
            <a:r>
              <a:rPr lang="cs-CZ" sz="1700" dirty="0" smtClean="0">
                <a:latin typeface="Times New Roman" panose="02020603050405020304" pitchFamily="18" charset="0"/>
                <a:cs typeface="Times New Roman" panose="02020603050405020304" pitchFamily="18" charset="0"/>
              </a:rPr>
              <a:t>pro Rusko </a:t>
            </a:r>
            <a:r>
              <a:rPr lang="cs-CZ" sz="1700" dirty="0" smtClean="0">
                <a:solidFill>
                  <a:srgbClr val="00B0F0"/>
                </a:solidFill>
                <a:latin typeface="Times New Roman" panose="02020603050405020304" pitchFamily="18" charset="0"/>
                <a:cs typeface="Times New Roman" panose="02020603050405020304" pitchFamily="18" charset="0"/>
              </a:rPr>
              <a:t>(je) </a:t>
            </a:r>
            <a:r>
              <a:rPr lang="cs-CZ" sz="1700" dirty="0" smtClean="0">
                <a:latin typeface="Times New Roman" panose="02020603050405020304" pitchFamily="18" charset="0"/>
                <a:cs typeface="Times New Roman" panose="02020603050405020304" pitchFamily="18" charset="0"/>
              </a:rPr>
              <a:t>problém </a:t>
            </a:r>
            <a:r>
              <a:rPr lang="cs-CZ" sz="1700" dirty="0">
                <a:latin typeface="Times New Roman" panose="02020603050405020304" pitchFamily="18" charset="0"/>
                <a:cs typeface="Times New Roman" panose="02020603050405020304" pitchFamily="18" charset="0"/>
              </a:rPr>
              <a:t>obchodu s lidmi </a:t>
            </a:r>
            <a:r>
              <a:rPr lang="cs-CZ" sz="1700" strike="sngStrike" dirty="0">
                <a:solidFill>
                  <a:srgbClr val="00B0F0"/>
                </a:solidFill>
                <a:latin typeface="Times New Roman" panose="02020603050405020304" pitchFamily="18" charset="0"/>
                <a:cs typeface="Times New Roman" panose="02020603050405020304" pitchFamily="18" charset="0"/>
              </a:rPr>
              <a:t>je</a:t>
            </a:r>
            <a:r>
              <a:rPr lang="cs-CZ" sz="1700" dirty="0">
                <a:latin typeface="Times New Roman" panose="02020603050405020304" pitchFamily="18" charset="0"/>
                <a:cs typeface="Times New Roman" panose="02020603050405020304" pitchFamily="18" charset="0"/>
              </a:rPr>
              <a:t> spojený především s prodejem pracovních sil a zneužívaní neplacené práce na stavebních projektech zimní Olympiády v Soči v roce 2014. Moskva navíc spolupracuje s Pchjongjangem v zapojení velkého počtu severokorejských občanů do nucených prací v ruském lesním hospodářství. </a:t>
            </a:r>
          </a:p>
          <a:p>
            <a:pPr marL="0" indent="0">
              <a:buNone/>
            </a:pPr>
            <a:r>
              <a:rPr lang="cs-CZ" sz="1700" dirty="0">
                <a:latin typeface="Times New Roman" panose="02020603050405020304" pitchFamily="18" charset="0"/>
                <a:cs typeface="Times New Roman" panose="02020603050405020304" pitchFamily="18" charset="0"/>
              </a:rPr>
              <a:t>Na státy, které se objevily v tomto seznamu, mohly být uvalené americké sankce, avšak Bar</a:t>
            </a:r>
            <a:r>
              <a:rPr lang="cs-CZ" sz="1700" dirty="0">
                <a:solidFill>
                  <a:srgbClr val="FF0000"/>
                </a:solidFill>
                <a:latin typeface="Times New Roman" panose="02020603050405020304" pitchFamily="18" charset="0"/>
                <a:cs typeface="Times New Roman" panose="02020603050405020304" pitchFamily="18" charset="0"/>
              </a:rPr>
              <a:t>á</a:t>
            </a:r>
            <a:r>
              <a:rPr lang="cs-CZ" sz="1700" dirty="0">
                <a:latin typeface="Times New Roman" panose="02020603050405020304" pitchFamily="18" charset="0"/>
                <a:cs typeface="Times New Roman" panose="02020603050405020304" pitchFamily="18" charset="0"/>
              </a:rPr>
              <a:t>k Obama v roce 2013 odmítl zavádět restriktivní opatření proti Rusku, Číně, Libyi, Saudské Arábii, Uzbekistánu a řádě dalších zemí. Americký prezident to vysvětlil tím, že uvalení sankcí na této země je v rozporu s národními zájmy Spojených Států.  </a:t>
            </a:r>
          </a:p>
          <a:p>
            <a:endParaRPr lang="cs-CZ" sz="1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06251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Chybová analýza</a:t>
            </a:r>
            <a:endParaRPr lang="cs-CZ" dirty="0"/>
          </a:p>
        </p:txBody>
      </p:sp>
      <p:sp>
        <p:nvSpPr>
          <p:cNvPr id="3" name="Zástupný symbol pro obsah 2"/>
          <p:cNvSpPr>
            <a:spLocks noGrp="1"/>
          </p:cNvSpPr>
          <p:nvPr>
            <p:ph idx="1"/>
          </p:nvPr>
        </p:nvSpPr>
        <p:spPr/>
        <p:txBody>
          <a:bodyPr/>
          <a:lstStyle/>
          <a:p>
            <a:r>
              <a:rPr lang="cs-CZ" dirty="0" err="1" smtClean="0">
                <a:solidFill>
                  <a:srgbClr val="FF0000"/>
                </a:solidFill>
              </a:rPr>
              <a:t>Hospodařský</a:t>
            </a:r>
            <a:r>
              <a:rPr lang="cs-CZ" dirty="0" smtClean="0"/>
              <a:t>: pravopisná chyba, chyba v kvantitě</a:t>
            </a:r>
          </a:p>
          <a:p>
            <a:r>
              <a:rPr lang="cs-CZ" dirty="0" smtClean="0"/>
              <a:t>Chyby ve slovosledu (</a:t>
            </a:r>
            <a:r>
              <a:rPr lang="cs-CZ" dirty="0"/>
              <a:t>pro Rusko problém obchodu s lidmi </a:t>
            </a:r>
            <a:r>
              <a:rPr lang="cs-CZ" dirty="0">
                <a:solidFill>
                  <a:srgbClr val="FF0000"/>
                </a:solidFill>
              </a:rPr>
              <a:t>je</a:t>
            </a:r>
            <a:r>
              <a:rPr lang="cs-CZ" dirty="0"/>
              <a:t>) </a:t>
            </a:r>
          </a:p>
          <a:p>
            <a:r>
              <a:rPr lang="cs-CZ" dirty="0" smtClean="0">
                <a:solidFill>
                  <a:srgbClr val="FF0000"/>
                </a:solidFill>
              </a:rPr>
              <a:t>Barák Obama: </a:t>
            </a:r>
            <a:r>
              <a:rPr lang="cs-CZ" dirty="0" smtClean="0"/>
              <a:t>chyba v kvantitě, pravděpodobně problém automatické opravy</a:t>
            </a:r>
          </a:p>
          <a:p>
            <a:r>
              <a:rPr lang="cs-CZ" dirty="0" smtClean="0"/>
              <a:t>Chyba v interpunkci, nadbytečná čárka</a:t>
            </a:r>
            <a:r>
              <a:rPr lang="cs-CZ" dirty="0"/>
              <a:t> (Kromě nich</a:t>
            </a:r>
            <a:r>
              <a:rPr lang="cs-CZ" dirty="0">
                <a:solidFill>
                  <a:srgbClr val="FF0000"/>
                </a:solidFill>
              </a:rPr>
              <a:t>,</a:t>
            </a:r>
            <a:r>
              <a:rPr lang="cs-CZ" dirty="0"/>
              <a:t> do té )</a:t>
            </a:r>
          </a:p>
          <a:p>
            <a:r>
              <a:rPr lang="cs-CZ" dirty="0" smtClean="0"/>
              <a:t>Celkově je text </a:t>
            </a:r>
            <a:r>
              <a:rPr lang="cs-CZ" dirty="0" err="1" smtClean="0"/>
              <a:t>konzistnější</a:t>
            </a:r>
            <a:r>
              <a:rPr lang="cs-CZ" dirty="0" smtClean="0"/>
              <a:t>, ale to odpovídá jinému typu textu, jedná se o překlad</a:t>
            </a:r>
            <a:endParaRPr lang="cs-CZ" dirty="0"/>
          </a:p>
        </p:txBody>
      </p:sp>
    </p:spTree>
    <p:extLst>
      <p:ext uri="{BB962C8B-B14F-4D97-AF65-F5344CB8AC3E}">
        <p14:creationId xmlns:p14="http://schemas.microsoft.com/office/powerpoint/2010/main" val="4855613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EVALD</a:t>
            </a:r>
            <a:endParaRPr lang="cs-CZ" dirty="0"/>
          </a:p>
        </p:txBody>
      </p:sp>
      <p:sp>
        <p:nvSpPr>
          <p:cNvPr id="3" name="Zástupný symbol pro obsah 2"/>
          <p:cNvSpPr>
            <a:spLocks noGrp="1"/>
          </p:cNvSpPr>
          <p:nvPr>
            <p:ph idx="1"/>
          </p:nvPr>
        </p:nvSpPr>
        <p:spPr>
          <a:xfrm>
            <a:off x="1154954" y="2603499"/>
            <a:ext cx="8825659" cy="3742709"/>
          </a:xfrm>
        </p:spPr>
        <p:txBody>
          <a:bodyPr>
            <a:normAutofit/>
          </a:bodyPr>
          <a:lstStyle/>
          <a:p>
            <a:r>
              <a:rPr lang="cs-CZ" dirty="0"/>
              <a:t>Výsledná známka: C1</a:t>
            </a:r>
            <a:br>
              <a:rPr lang="cs-CZ" dirty="0"/>
            </a:br>
            <a:r>
              <a:rPr lang="cs-CZ" dirty="0"/>
              <a:t>Pravděpodobnost správnosti hodnocení: </a:t>
            </a:r>
            <a:r>
              <a:rPr lang="cs-CZ" dirty="0" smtClean="0"/>
              <a:t>0.39</a:t>
            </a:r>
          </a:p>
          <a:p>
            <a:r>
              <a:rPr lang="cs-CZ" b="1" dirty="0" smtClean="0"/>
              <a:t>Aspekty </a:t>
            </a:r>
            <a:r>
              <a:rPr lang="cs-CZ" b="1" dirty="0"/>
              <a:t>odpovídající odhadované známce C1:</a:t>
            </a:r>
          </a:p>
          <a:p>
            <a:r>
              <a:rPr lang="cs-CZ" dirty="0"/>
              <a:t>    Slovní zásoba: komplexita a různorodost prostředků</a:t>
            </a:r>
            <a:br>
              <a:rPr lang="cs-CZ" dirty="0"/>
            </a:br>
            <a:r>
              <a:rPr lang="cs-CZ" dirty="0"/>
              <a:t>    Morfologie: komplexita a různorodost prostředků</a:t>
            </a:r>
            <a:br>
              <a:rPr lang="cs-CZ" dirty="0"/>
            </a:br>
            <a:r>
              <a:rPr lang="cs-CZ" dirty="0"/>
              <a:t>    Syntax: komplexita a různorodost prostředků</a:t>
            </a:r>
            <a:br>
              <a:rPr lang="cs-CZ" dirty="0"/>
            </a:br>
            <a:r>
              <a:rPr lang="cs-CZ" dirty="0"/>
              <a:t>    Výstavba textu: </a:t>
            </a:r>
            <a:r>
              <a:rPr lang="cs-CZ" dirty="0" err="1"/>
              <a:t>koreference</a:t>
            </a:r>
            <a:endParaRPr lang="cs-CZ" dirty="0"/>
          </a:p>
          <a:p>
            <a:r>
              <a:rPr lang="cs-CZ" b="1" dirty="0"/>
              <a:t>Slabé aspekty textu vzhledem ke známce C1:</a:t>
            </a:r>
          </a:p>
          <a:p>
            <a:r>
              <a:rPr lang="cs-CZ" dirty="0"/>
              <a:t>    Pravopisné aspekty: nerozpoznaná slova</a:t>
            </a:r>
            <a:br>
              <a:rPr lang="cs-CZ" dirty="0"/>
            </a:br>
            <a:r>
              <a:rPr lang="cs-CZ" dirty="0"/>
              <a:t>    Výstavba textu: frekvence diskurzních konektorů</a:t>
            </a:r>
            <a:br>
              <a:rPr lang="cs-CZ" dirty="0"/>
            </a:br>
            <a:r>
              <a:rPr lang="cs-CZ" dirty="0"/>
              <a:t>    Výstavba textu: rozmanitost diskurzních konektorů</a:t>
            </a:r>
          </a:p>
          <a:p>
            <a:endParaRPr lang="cs-CZ" dirty="0"/>
          </a:p>
        </p:txBody>
      </p:sp>
    </p:spTree>
    <p:extLst>
      <p:ext uri="{BB962C8B-B14F-4D97-AF65-F5344CB8AC3E}">
        <p14:creationId xmlns:p14="http://schemas.microsoft.com/office/powerpoint/2010/main" val="141501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tový efekt">
  <a:themeElements>
    <a:clrScheme name="Iontový efekt">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tový efekt">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tový efekt">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109</TotalTime>
  <Words>595</Words>
  <Application>Microsoft Office PowerPoint</Application>
  <PresentationFormat>Širokoúhlá obrazovka</PresentationFormat>
  <Paragraphs>69</Paragraphs>
  <Slides>13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13</vt:i4>
      </vt:variant>
    </vt:vector>
  </HeadingPairs>
  <TitlesOfParts>
    <vt:vector size="18" baseType="lpstr">
      <vt:lpstr>Arial</vt:lpstr>
      <vt:lpstr>Century Gothic</vt:lpstr>
      <vt:lpstr>Times New Roman</vt:lpstr>
      <vt:lpstr>Wingdings 3</vt:lpstr>
      <vt:lpstr>Iontový efekt</vt:lpstr>
      <vt:lpstr>Chybová analýza, určení úrovně (C1/C2)</vt:lpstr>
      <vt:lpstr>Metadata - studentka</vt:lpstr>
      <vt:lpstr>Metadata - text</vt:lpstr>
      <vt:lpstr>Text 1</vt:lpstr>
      <vt:lpstr>Chybová analýza</vt:lpstr>
      <vt:lpstr>EVALD - hodnocení</vt:lpstr>
      <vt:lpstr>2. Text - překlad</vt:lpstr>
      <vt:lpstr>Chybová analýza</vt:lpstr>
      <vt:lpstr>EVALD</vt:lpstr>
      <vt:lpstr>Moje hodnocení</vt:lpstr>
      <vt:lpstr>Moje hodnocení II.</vt:lpstr>
      <vt:lpstr>Porovnání s Merlinem, B2+</vt:lpstr>
      <vt:lpstr>Porovnání - komentář</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Chybová analýza, určení úrovně (C1/C2)</dc:title>
  <dc:creator>Andy Hrubá</dc:creator>
  <cp:lastModifiedBy>FFUK</cp:lastModifiedBy>
  <cp:revision>9</cp:revision>
  <dcterms:created xsi:type="dcterms:W3CDTF">2017-12-13T14:10:39Z</dcterms:created>
  <dcterms:modified xsi:type="dcterms:W3CDTF">2017-12-14T09:40:34Z</dcterms:modified>
</cp:coreProperties>
</file>