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0" r:id="rId3"/>
    <p:sldId id="283" r:id="rId4"/>
    <p:sldId id="284" r:id="rId5"/>
    <p:sldId id="285" r:id="rId6"/>
    <p:sldId id="286" r:id="rId7"/>
    <p:sldId id="287" r:id="rId8"/>
    <p:sldId id="288" r:id="rId9"/>
    <p:sldId id="281" r:id="rId10"/>
    <p:sldId id="282" r:id="rId11"/>
    <p:sldId id="279" r:id="rId12"/>
    <p:sldId id="290" r:id="rId13"/>
    <p:sldId id="291" r:id="rId14"/>
    <p:sldId id="289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7. 11. 2017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als.info/feature/39A#2/-4.3/205.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typ Andrea, Korea, idea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ani tyto typy nejsou úplně jednotné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7" y="2924944"/>
            <a:ext cx="2568653" cy="25868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155" y="4005064"/>
            <a:ext cx="3340575" cy="26974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520" y="2143693"/>
            <a:ext cx="21907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3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stupňování ADJ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forma × význam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relační ADJ – </a:t>
            </a:r>
            <a:r>
              <a:rPr lang="cs-CZ" i="1" dirty="0"/>
              <a:t>čokoládovější</a:t>
            </a:r>
            <a:r>
              <a:rPr lang="cs-CZ" dirty="0"/>
              <a:t>, </a:t>
            </a:r>
            <a:r>
              <a:rPr lang="cs-CZ" i="1" dirty="0"/>
              <a:t>bělejší</a:t>
            </a:r>
            <a:r>
              <a:rPr lang="cs-CZ" dirty="0"/>
              <a:t>, </a:t>
            </a:r>
            <a:r>
              <a:rPr lang="cs-CZ" i="1" dirty="0"/>
              <a:t>dekadentnější</a:t>
            </a:r>
            <a:r>
              <a:rPr lang="cs-CZ" dirty="0"/>
              <a:t>, </a:t>
            </a:r>
            <a:r>
              <a:rPr lang="cs-CZ" i="1" dirty="0"/>
              <a:t>nejhladovější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optimálnější</a:t>
            </a:r>
            <a:r>
              <a:rPr lang="cs-CZ" dirty="0">
                <a:solidFill>
                  <a:schemeClr val="accent1"/>
                </a:solidFill>
              </a:rPr>
              <a:t>? </a:t>
            </a:r>
            <a:r>
              <a:rPr lang="cs-CZ" i="1" dirty="0">
                <a:solidFill>
                  <a:schemeClr val="accent1"/>
                </a:solidFill>
              </a:rPr>
              <a:t>perfektnější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-ÍCÍ</a:t>
            </a:r>
            <a:r>
              <a:rPr lang="cs-CZ" dirty="0"/>
              <a:t> stupňujeme opisem</a:t>
            </a:r>
          </a:p>
          <a:p>
            <a:pPr lvl="2"/>
            <a:r>
              <a:rPr lang="cs-CZ" i="1" dirty="0"/>
              <a:t>více překvapující</a:t>
            </a:r>
            <a:r>
              <a:rPr lang="cs-CZ" dirty="0"/>
              <a:t>, </a:t>
            </a:r>
            <a:r>
              <a:rPr lang="cs-CZ" i="1" dirty="0"/>
              <a:t>nejvíce strhující </a:t>
            </a:r>
            <a:r>
              <a:rPr lang="cs-CZ" dirty="0"/>
              <a:t>× *</a:t>
            </a:r>
            <a:r>
              <a:rPr lang="cs-CZ" i="1" dirty="0"/>
              <a:t>více čistý</a:t>
            </a:r>
            <a:r>
              <a:rPr lang="cs-CZ" dirty="0"/>
              <a:t>, *</a:t>
            </a:r>
            <a:r>
              <a:rPr lang="cs-CZ" i="1" dirty="0"/>
              <a:t>nejméně těžký</a:t>
            </a:r>
          </a:p>
          <a:p>
            <a:pPr marL="0" indent="0">
              <a:buNone/>
            </a:pPr>
            <a:r>
              <a:rPr lang="cs-CZ" sz="2400" b="1" dirty="0"/>
              <a:t>dublety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čistší</a:t>
            </a:r>
            <a:r>
              <a:rPr lang="cs-CZ" dirty="0"/>
              <a:t> i </a:t>
            </a:r>
            <a:r>
              <a:rPr lang="cs-CZ" i="1" dirty="0"/>
              <a:t>čistější</a:t>
            </a:r>
            <a:r>
              <a:rPr lang="cs-CZ" dirty="0"/>
              <a:t>, </a:t>
            </a:r>
            <a:r>
              <a:rPr lang="cs-CZ" i="1" dirty="0"/>
              <a:t>pustší</a:t>
            </a:r>
            <a:r>
              <a:rPr lang="cs-CZ" dirty="0"/>
              <a:t> i </a:t>
            </a:r>
            <a:r>
              <a:rPr lang="cs-CZ" i="1" dirty="0"/>
              <a:t>pustější</a:t>
            </a:r>
            <a:r>
              <a:rPr lang="cs-CZ" dirty="0"/>
              <a:t>, </a:t>
            </a:r>
            <a:r>
              <a:rPr lang="cs-CZ" i="1" dirty="0"/>
              <a:t>snazší</a:t>
            </a:r>
            <a:r>
              <a:rPr lang="cs-CZ" dirty="0"/>
              <a:t> i </a:t>
            </a:r>
            <a:r>
              <a:rPr lang="cs-CZ" i="1" dirty="0"/>
              <a:t>snadnější</a:t>
            </a:r>
            <a:r>
              <a:rPr lang="cs-CZ" dirty="0"/>
              <a:t> atd.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zazší</a:t>
            </a:r>
            <a:r>
              <a:rPr lang="cs-CZ" dirty="0"/>
              <a:t> i </a:t>
            </a:r>
            <a:r>
              <a:rPr lang="cs-CZ" i="1" dirty="0"/>
              <a:t>zadnější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žádné ADJ nekončí na </a:t>
            </a:r>
            <a:r>
              <a:rPr lang="cs-CZ" i="1" dirty="0"/>
              <a:t>-ČÍ </a:t>
            </a:r>
            <a:r>
              <a:rPr lang="cs-CZ" dirty="0"/>
              <a:t>i </a:t>
            </a:r>
            <a:r>
              <a:rPr lang="cs-CZ" i="1" dirty="0"/>
              <a:t>-ŠÍ </a:t>
            </a:r>
            <a:r>
              <a:rPr lang="cs-CZ" dirty="0"/>
              <a:t>zároveň</a:t>
            </a:r>
          </a:p>
        </p:txBody>
      </p:sp>
    </p:spTree>
    <p:extLst>
      <p:ext uri="{BB962C8B-B14F-4D97-AF65-F5344CB8AC3E}">
        <p14:creationId xmlns:p14="http://schemas.microsoft.com/office/powerpoint/2010/main" val="399026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Vytvořte komparativ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horký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hrubý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krotký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plochý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zavádějící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2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Vytvořte komparativ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horký → horčejší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hrubý → hrubší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i="1" dirty="0">
                <a:solidFill>
                  <a:schemeClr val="accent1"/>
                </a:solidFill>
              </a:rPr>
              <a:t>hrubější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krotký → krotší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plochý → plošší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zavádějící → víc zavádějící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50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D3BBD-FB51-479E-8700-4766B387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u zvýrazněných SUBST určete morfologické kategorie, které vyjadřují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C45A2A-2C78-4483-B87C-E099424DD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40"/>
            <a:ext cx="10399643" cy="5339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„Je to svým způsobem legrace hrát stejnou postavu po třiceti </a:t>
            </a:r>
            <a:r>
              <a:rPr lang="cs-CZ" b="1" u="sng" dirty="0">
                <a:solidFill>
                  <a:schemeClr val="accent1"/>
                </a:solidFill>
              </a:rPr>
              <a:t>letech</a:t>
            </a:r>
            <a:r>
              <a:rPr lang="cs-CZ" dirty="0">
                <a:solidFill>
                  <a:schemeClr val="accent1"/>
                </a:solidFill>
              </a:rPr>
              <a:t>. Nedávno před </a:t>
            </a:r>
            <a:r>
              <a:rPr lang="cs-CZ" dirty="0" err="1">
                <a:solidFill>
                  <a:schemeClr val="accent1"/>
                </a:solidFill>
              </a:rPr>
              <a:t>Blade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Runnerem</a:t>
            </a:r>
            <a:r>
              <a:rPr lang="cs-CZ" dirty="0">
                <a:solidFill>
                  <a:schemeClr val="accent1"/>
                </a:solidFill>
              </a:rPr>
              <a:t> jsem si zopakoval Hana </a:t>
            </a:r>
            <a:r>
              <a:rPr lang="cs-CZ" dirty="0" err="1">
                <a:solidFill>
                  <a:schemeClr val="accent1"/>
                </a:solidFill>
              </a:rPr>
              <a:t>Sola</a:t>
            </a:r>
            <a:r>
              <a:rPr lang="cs-CZ" dirty="0">
                <a:solidFill>
                  <a:schemeClr val="accent1"/>
                </a:solidFill>
              </a:rPr>
              <a:t> ve Star </a:t>
            </a:r>
            <a:r>
              <a:rPr lang="cs-CZ" dirty="0" err="1">
                <a:solidFill>
                  <a:schemeClr val="accent1"/>
                </a:solidFill>
              </a:rPr>
              <a:t>Wars</a:t>
            </a:r>
            <a:r>
              <a:rPr lang="cs-CZ" dirty="0">
                <a:solidFill>
                  <a:schemeClr val="accent1"/>
                </a:solidFill>
              </a:rPr>
              <a:t>: Síla se probouzí (2015) a nakonec si dám znovu Indiana Jonese (2020) v jeho pátém pokračování. Jsem tedy zvyklý obléknout si původní </a:t>
            </a:r>
            <a:r>
              <a:rPr lang="cs-CZ" b="1" u="sng" dirty="0">
                <a:solidFill>
                  <a:schemeClr val="accent1"/>
                </a:solidFill>
              </a:rPr>
              <a:t>šaty</a:t>
            </a:r>
            <a:r>
              <a:rPr lang="cs-CZ" dirty="0">
                <a:solidFill>
                  <a:schemeClr val="accent1"/>
                </a:solidFill>
              </a:rPr>
              <a:t>, do kterých se naštěstí stále vejdu, tudíž si návraty dnes už legendárních rolí skutečně užívám.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Navíc jsem zcela fit, takže zatím nepotřebuji žádné z vědeckých vynálezů, myslím tím náhradní díly. Abych to ale nezakřikl, možná se mi někdy umělý kyčel nebo koleno budou hodit,“ směje se Ford, kterého udržuje v kondici i jeho náročný </a:t>
            </a:r>
            <a:r>
              <a:rPr lang="cs-CZ" b="1" u="sng" dirty="0">
                <a:solidFill>
                  <a:schemeClr val="accent1"/>
                </a:solidFill>
              </a:rPr>
              <a:t>koníček</a:t>
            </a:r>
            <a:r>
              <a:rPr lang="cs-CZ" dirty="0">
                <a:solidFill>
                  <a:schemeClr val="accent1"/>
                </a:solidFill>
              </a:rPr>
              <a:t> létání. […]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Zatím poslední úraz ho stihl při natáčení Star </a:t>
            </a:r>
            <a:r>
              <a:rPr lang="cs-CZ" dirty="0" err="1">
                <a:solidFill>
                  <a:schemeClr val="accent1"/>
                </a:solidFill>
              </a:rPr>
              <a:t>Wars</a:t>
            </a:r>
            <a:r>
              <a:rPr lang="cs-CZ" dirty="0">
                <a:solidFill>
                  <a:schemeClr val="accent1"/>
                </a:solidFill>
              </a:rPr>
              <a:t>: Síla se probouzí, kdy byl sražen na zem a vtlačen pod těžké hydraulické </a:t>
            </a:r>
            <a:r>
              <a:rPr lang="cs-CZ" b="1" u="sng" dirty="0">
                <a:solidFill>
                  <a:schemeClr val="accent1"/>
                </a:solidFill>
              </a:rPr>
              <a:t>dveře</a:t>
            </a:r>
            <a:r>
              <a:rPr lang="cs-CZ" dirty="0">
                <a:solidFill>
                  <a:schemeClr val="accent1"/>
                </a:solidFill>
              </a:rPr>
              <a:t> kosmické </a:t>
            </a:r>
            <a:r>
              <a:rPr lang="cs-CZ" b="1" u="sng" dirty="0">
                <a:solidFill>
                  <a:schemeClr val="accent1"/>
                </a:solidFill>
              </a:rPr>
              <a:t>lodi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Millennium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Falcon</a:t>
            </a:r>
            <a:r>
              <a:rPr lang="cs-CZ" dirty="0">
                <a:solidFill>
                  <a:schemeClr val="accent1"/>
                </a:solidFill>
              </a:rPr>
              <a:t>. Když ho polomrtvého vytáhli, měl zlomenou nohu a pohmožděnou </a:t>
            </a:r>
            <a:r>
              <a:rPr lang="cs-CZ" b="1" u="sng" dirty="0">
                <a:solidFill>
                  <a:schemeClr val="accent1"/>
                </a:solidFill>
              </a:rPr>
              <a:t>pánev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844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63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268760"/>
            <a:ext cx="9468678" cy="50691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osobní</a:t>
            </a:r>
            <a:r>
              <a:rPr lang="cs-CZ" dirty="0"/>
              <a:t> (</a:t>
            </a:r>
            <a:r>
              <a:rPr lang="cs-CZ" dirty="0" err="1"/>
              <a:t>personalia</a:t>
            </a:r>
            <a:r>
              <a:rPr lang="cs-CZ" dirty="0"/>
              <a:t>): </a:t>
            </a:r>
            <a:r>
              <a:rPr lang="cs-CZ" i="1" dirty="0"/>
              <a:t>já</a:t>
            </a:r>
            <a:r>
              <a:rPr lang="cs-CZ" dirty="0"/>
              <a:t>, </a:t>
            </a:r>
            <a:r>
              <a:rPr lang="cs-CZ" i="1" dirty="0"/>
              <a:t>vy</a:t>
            </a:r>
            <a:r>
              <a:rPr lang="cs-CZ" dirty="0"/>
              <a:t>, </a:t>
            </a:r>
            <a:r>
              <a:rPr lang="cs-CZ" i="1" dirty="0"/>
              <a:t>ona</a:t>
            </a:r>
          </a:p>
          <a:p>
            <a:pPr marL="742950" lvl="2" indent="-342900"/>
            <a:r>
              <a:rPr lang="cs-CZ" sz="2800" dirty="0"/>
              <a:t>reflexivní:</a:t>
            </a:r>
            <a:r>
              <a:rPr lang="cs-CZ" dirty="0"/>
              <a:t> </a:t>
            </a:r>
            <a:r>
              <a:rPr lang="cs-CZ" sz="2800" i="1" dirty="0"/>
              <a:t>se</a:t>
            </a:r>
            <a:r>
              <a:rPr lang="cs-CZ" sz="2800" dirty="0"/>
              <a:t>,</a:t>
            </a:r>
            <a:r>
              <a:rPr lang="cs-CZ" sz="2800" i="1" dirty="0"/>
              <a:t> si</a:t>
            </a:r>
            <a:r>
              <a:rPr lang="cs-CZ" sz="2800" dirty="0"/>
              <a:t>,</a:t>
            </a:r>
            <a:r>
              <a:rPr lang="cs-CZ" sz="2800" i="1" dirty="0"/>
              <a:t> sebe</a:t>
            </a:r>
            <a:r>
              <a:rPr lang="cs-CZ" sz="2800" dirty="0"/>
              <a:t>, </a:t>
            </a:r>
            <a:r>
              <a:rPr lang="cs-CZ" sz="2800" i="1" dirty="0"/>
              <a:t>sobě</a:t>
            </a:r>
            <a:r>
              <a:rPr lang="cs-CZ" sz="2800" dirty="0"/>
              <a:t>,</a:t>
            </a:r>
            <a:r>
              <a:rPr lang="cs-CZ" sz="2800" i="1" dirty="0"/>
              <a:t> sebou</a:t>
            </a:r>
            <a:endParaRPr lang="cs-CZ" sz="2800" dirty="0"/>
          </a:p>
          <a:p>
            <a:r>
              <a:rPr lang="cs-CZ" b="1" dirty="0"/>
              <a:t>přivlastňovací</a:t>
            </a:r>
            <a:r>
              <a:rPr lang="cs-CZ" dirty="0"/>
              <a:t> (posesiva): </a:t>
            </a:r>
            <a:r>
              <a:rPr lang="cs-CZ" i="1" dirty="0"/>
              <a:t>můj</a:t>
            </a:r>
            <a:r>
              <a:rPr lang="cs-CZ" dirty="0"/>
              <a:t>, </a:t>
            </a:r>
            <a:r>
              <a:rPr lang="cs-CZ" i="1" dirty="0"/>
              <a:t>náš</a:t>
            </a:r>
            <a:r>
              <a:rPr lang="cs-CZ" dirty="0"/>
              <a:t>, </a:t>
            </a:r>
            <a:r>
              <a:rPr lang="cs-CZ" i="1" dirty="0"/>
              <a:t>jejich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reflexivní: </a:t>
            </a:r>
            <a:r>
              <a:rPr lang="cs-CZ" i="1" dirty="0"/>
              <a:t>svůj</a:t>
            </a:r>
          </a:p>
          <a:p>
            <a:r>
              <a:rPr lang="cs-CZ" b="1" dirty="0"/>
              <a:t>ukazovací</a:t>
            </a:r>
            <a:r>
              <a:rPr lang="cs-CZ" dirty="0"/>
              <a:t> (demonstrativa): </a:t>
            </a:r>
            <a:r>
              <a:rPr lang="cs-CZ" i="1" dirty="0"/>
              <a:t>ten</a:t>
            </a:r>
            <a:r>
              <a:rPr lang="cs-CZ" dirty="0"/>
              <a:t>, </a:t>
            </a:r>
            <a:r>
              <a:rPr lang="cs-CZ" i="1" dirty="0"/>
              <a:t>tento</a:t>
            </a:r>
            <a:r>
              <a:rPr lang="cs-CZ" dirty="0"/>
              <a:t>, </a:t>
            </a:r>
            <a:r>
              <a:rPr lang="cs-CZ" i="1" dirty="0"/>
              <a:t>tenhle</a:t>
            </a:r>
            <a:r>
              <a:rPr lang="cs-CZ" dirty="0"/>
              <a:t> (hov.), </a:t>
            </a:r>
            <a:r>
              <a:rPr lang="cs-CZ" i="1" dirty="0"/>
              <a:t>takový</a:t>
            </a:r>
          </a:p>
          <a:p>
            <a:r>
              <a:rPr lang="cs-CZ" b="1" dirty="0"/>
              <a:t>tázací</a:t>
            </a:r>
            <a:r>
              <a:rPr lang="cs-CZ" dirty="0"/>
              <a:t> (</a:t>
            </a:r>
            <a:r>
              <a:rPr lang="cs-CZ" dirty="0" err="1"/>
              <a:t>interrogativa</a:t>
            </a:r>
            <a:r>
              <a:rPr lang="cs-CZ" dirty="0"/>
              <a:t>): </a:t>
            </a:r>
            <a:r>
              <a:rPr lang="cs-CZ" i="1" dirty="0"/>
              <a:t>kdo</a:t>
            </a:r>
            <a:r>
              <a:rPr lang="cs-CZ" dirty="0"/>
              <a:t>, </a:t>
            </a:r>
            <a:r>
              <a:rPr lang="cs-CZ" i="1" dirty="0"/>
              <a:t>co</a:t>
            </a:r>
            <a:r>
              <a:rPr lang="cs-CZ" dirty="0"/>
              <a:t>, </a:t>
            </a:r>
            <a:r>
              <a:rPr lang="cs-CZ" i="1" dirty="0"/>
              <a:t>který</a:t>
            </a:r>
            <a:r>
              <a:rPr lang="cs-CZ" dirty="0"/>
              <a:t>, </a:t>
            </a:r>
            <a:r>
              <a:rPr lang="cs-CZ" i="1" dirty="0"/>
              <a:t>jaký </a:t>
            </a:r>
          </a:p>
          <a:p>
            <a:r>
              <a:rPr lang="cs-CZ" b="1" dirty="0"/>
              <a:t>vztažná</a:t>
            </a:r>
            <a:r>
              <a:rPr lang="cs-CZ" dirty="0"/>
              <a:t> (relativa): </a:t>
            </a:r>
            <a:r>
              <a:rPr lang="cs-CZ" i="1" dirty="0"/>
              <a:t>který</a:t>
            </a:r>
            <a:r>
              <a:rPr lang="cs-CZ" dirty="0"/>
              <a:t>, </a:t>
            </a:r>
            <a:r>
              <a:rPr lang="cs-CZ" i="1" dirty="0"/>
              <a:t>co</a:t>
            </a:r>
          </a:p>
          <a:p>
            <a:r>
              <a:rPr lang="cs-CZ" b="1" dirty="0"/>
              <a:t>neurčitá</a:t>
            </a:r>
            <a:r>
              <a:rPr lang="cs-CZ" dirty="0"/>
              <a:t> (indefinita): </a:t>
            </a:r>
            <a:r>
              <a:rPr lang="cs-CZ" i="1" dirty="0"/>
              <a:t>někdo</a:t>
            </a:r>
            <a:r>
              <a:rPr lang="cs-CZ" dirty="0"/>
              <a:t>, </a:t>
            </a:r>
            <a:r>
              <a:rPr lang="cs-CZ" i="1" dirty="0"/>
              <a:t>čísi</a:t>
            </a:r>
            <a:r>
              <a:rPr lang="cs-CZ" dirty="0"/>
              <a:t>, </a:t>
            </a:r>
            <a:r>
              <a:rPr lang="cs-CZ" i="1" dirty="0"/>
              <a:t>ledajaký</a:t>
            </a:r>
          </a:p>
          <a:p>
            <a:r>
              <a:rPr lang="cs-CZ" b="1" dirty="0"/>
              <a:t>záporná</a:t>
            </a:r>
            <a:r>
              <a:rPr lang="cs-CZ" dirty="0"/>
              <a:t> (negativa): </a:t>
            </a:r>
            <a:r>
              <a:rPr lang="cs-CZ" i="1" dirty="0"/>
              <a:t>nikdo</a:t>
            </a:r>
            <a:r>
              <a:rPr lang="cs-CZ" dirty="0"/>
              <a:t>, </a:t>
            </a:r>
            <a:r>
              <a:rPr lang="cs-CZ" i="1" dirty="0"/>
              <a:t>žádný</a:t>
            </a:r>
            <a:r>
              <a:rPr lang="cs-CZ" dirty="0"/>
              <a:t>, </a:t>
            </a:r>
            <a:r>
              <a:rPr lang="cs-CZ" i="1" dirty="0"/>
              <a:t>nijaký</a:t>
            </a:r>
          </a:p>
          <a:p>
            <a:r>
              <a:rPr lang="cs-CZ" b="1" dirty="0" err="1"/>
              <a:t>úplnostní</a:t>
            </a:r>
            <a:r>
              <a:rPr lang="cs-CZ" dirty="0"/>
              <a:t> (totalizátory): </a:t>
            </a:r>
            <a:r>
              <a:rPr lang="cs-CZ" i="1" dirty="0"/>
              <a:t>všechen</a:t>
            </a:r>
            <a:r>
              <a:rPr lang="cs-CZ" dirty="0"/>
              <a:t>, </a:t>
            </a:r>
            <a:r>
              <a:rPr lang="cs-CZ" i="1" dirty="0"/>
              <a:t>každý</a:t>
            </a:r>
            <a:r>
              <a:rPr lang="cs-CZ" dirty="0"/>
              <a:t>, </a:t>
            </a:r>
            <a:r>
              <a:rPr lang="cs-CZ" i="1" dirty="0"/>
              <a:t>sám</a:t>
            </a:r>
          </a:p>
          <a:p>
            <a:r>
              <a:rPr lang="cs-CZ" b="1" dirty="0" err="1"/>
              <a:t>ztotožňovací</a:t>
            </a:r>
            <a:r>
              <a:rPr lang="cs-CZ" dirty="0"/>
              <a:t> (identifikátory): </a:t>
            </a:r>
            <a:r>
              <a:rPr lang="cs-CZ" i="1" dirty="0"/>
              <a:t>tentýž</a:t>
            </a:r>
          </a:p>
        </p:txBody>
      </p:sp>
    </p:spTree>
    <p:extLst>
      <p:ext uri="{BB962C8B-B14F-4D97-AF65-F5344CB8AC3E}">
        <p14:creationId xmlns:p14="http://schemas.microsoft.com/office/powerpoint/2010/main" val="3584885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osobní 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372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/>
              <a:t>ukazují k mluvčímu, adresátovi/posluchači a předmětu komunikace</a:t>
            </a:r>
          </a:p>
          <a:p>
            <a:pPr marL="0" indent="0">
              <a:buNone/>
            </a:pPr>
            <a:r>
              <a:rPr lang="cs-CZ" sz="3600" dirty="0"/>
              <a:t>vyjadřují osobu a číslo</a:t>
            </a:r>
          </a:p>
          <a:p>
            <a:pPr marL="800100" lvl="2" indent="-400050"/>
            <a:r>
              <a:rPr lang="cs-CZ" sz="2800" dirty="0"/>
              <a:t>já: zájmeno pro 1. osobu singuláru</a:t>
            </a:r>
          </a:p>
          <a:p>
            <a:pPr marL="800100" lvl="2" indent="-400050"/>
            <a:r>
              <a:rPr lang="cs-CZ" sz="2800" dirty="0"/>
              <a:t>bezrodá: </a:t>
            </a:r>
            <a:r>
              <a:rPr lang="cs-CZ" sz="2800" i="1" dirty="0"/>
              <a:t>já</a:t>
            </a:r>
            <a:r>
              <a:rPr lang="cs-CZ" sz="2800" dirty="0"/>
              <a:t>, </a:t>
            </a:r>
            <a:r>
              <a:rPr lang="cs-CZ" sz="2800" i="1" dirty="0"/>
              <a:t>ty</a:t>
            </a:r>
            <a:r>
              <a:rPr lang="cs-CZ" sz="2800" dirty="0"/>
              <a:t>, </a:t>
            </a:r>
            <a:r>
              <a:rPr lang="cs-CZ" sz="2800" i="1" dirty="0"/>
              <a:t>my</a:t>
            </a:r>
            <a:r>
              <a:rPr lang="cs-CZ" sz="2800" dirty="0"/>
              <a:t>, </a:t>
            </a:r>
            <a:r>
              <a:rPr lang="cs-CZ" sz="2800" i="1" dirty="0"/>
              <a:t>vy</a:t>
            </a:r>
          </a:p>
          <a:p>
            <a:pPr marL="800100" lvl="2" indent="-400050"/>
            <a:endParaRPr lang="cs-CZ" sz="3600" dirty="0"/>
          </a:p>
          <a:p>
            <a:pPr marL="0" indent="0">
              <a:buNone/>
            </a:pPr>
            <a:r>
              <a:rPr lang="cs-CZ" sz="3600" dirty="0"/>
              <a:t>reflexivní osobní zájmena</a:t>
            </a:r>
          </a:p>
          <a:p>
            <a:pPr marL="800100" lvl="2" indent="-400050"/>
            <a:r>
              <a:rPr lang="cs-CZ" sz="2800" i="1" dirty="0"/>
              <a:t>se</a:t>
            </a:r>
            <a:r>
              <a:rPr lang="cs-CZ" sz="2800" dirty="0"/>
              <a:t>,</a:t>
            </a:r>
            <a:r>
              <a:rPr lang="cs-CZ" sz="2800" i="1" dirty="0"/>
              <a:t> si</a:t>
            </a:r>
            <a:r>
              <a:rPr lang="cs-CZ" sz="2800" dirty="0"/>
              <a:t>,</a:t>
            </a:r>
            <a:r>
              <a:rPr lang="cs-CZ" sz="2800" i="1" dirty="0"/>
              <a:t> sebe</a:t>
            </a:r>
            <a:r>
              <a:rPr lang="cs-CZ" sz="2800" dirty="0"/>
              <a:t>, </a:t>
            </a:r>
            <a:r>
              <a:rPr lang="cs-CZ" sz="2800" i="1" dirty="0"/>
              <a:t>sobě</a:t>
            </a:r>
            <a:r>
              <a:rPr lang="cs-CZ" sz="2800" dirty="0"/>
              <a:t>,</a:t>
            </a:r>
            <a:r>
              <a:rPr lang="cs-CZ" sz="2800" i="1" dirty="0"/>
              <a:t> sebou</a:t>
            </a:r>
          </a:p>
          <a:p>
            <a:pPr marL="1257300" lvl="3" indent="-400050"/>
            <a:r>
              <a:rPr lang="cs-CZ" sz="2400" i="1" dirty="0"/>
              <a:t>házet sebou</a:t>
            </a:r>
            <a:r>
              <a:rPr lang="cs-CZ" sz="2400" dirty="0"/>
              <a:t> × </a:t>
            </a:r>
            <a:r>
              <a:rPr lang="cs-CZ" sz="2400" i="1" dirty="0"/>
              <a:t>vzít s sebou</a:t>
            </a:r>
          </a:p>
          <a:p>
            <a:pPr marL="1257300" lvl="3" indent="-400050"/>
            <a:endParaRPr lang="cs-CZ" sz="3600" i="1" dirty="0"/>
          </a:p>
          <a:p>
            <a:pPr marL="0" indent="0">
              <a:buNone/>
            </a:pPr>
            <a:r>
              <a:rPr lang="cs-CZ" sz="3600" i="1" dirty="0"/>
              <a:t>vy</a:t>
            </a:r>
            <a:r>
              <a:rPr lang="cs-CZ" sz="3600" dirty="0"/>
              <a:t>: 2. os. </a:t>
            </a:r>
            <a:r>
              <a:rPr lang="cs-CZ" sz="3600" dirty="0" err="1"/>
              <a:t>pl</a:t>
            </a:r>
            <a:r>
              <a:rPr lang="cs-CZ" sz="3600" dirty="0"/>
              <a:t>., v kongruenci ale může být forma </a:t>
            </a:r>
            <a:r>
              <a:rPr lang="cs-CZ" sz="3600" dirty="0" err="1"/>
              <a:t>sg</a:t>
            </a:r>
            <a:r>
              <a:rPr lang="cs-CZ" sz="3600" dirty="0"/>
              <a:t>. + jmenný rod (</a:t>
            </a:r>
            <a:r>
              <a:rPr lang="cs-CZ" sz="3600" i="1" dirty="0"/>
              <a:t>vy jste byla</a:t>
            </a:r>
            <a:r>
              <a:rPr lang="cs-CZ" sz="3600" dirty="0"/>
              <a:t>…)</a:t>
            </a:r>
          </a:p>
          <a:p>
            <a:pPr marL="800100" lvl="2" indent="-400050"/>
            <a:endParaRPr lang="cs-CZ" sz="2800" dirty="0"/>
          </a:p>
          <a:p>
            <a:pPr marL="0" indent="-400050"/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92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osobní 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zájmeno 1. os. </a:t>
            </a:r>
            <a:r>
              <a:rPr lang="cs-CZ" dirty="0" err="1"/>
              <a:t>pl</a:t>
            </a:r>
            <a:r>
              <a:rPr lang="cs-CZ" dirty="0"/>
              <a:t>.: MY</a:t>
            </a:r>
          </a:p>
          <a:p>
            <a:pPr marL="857250" lvl="2" indent="-457200"/>
            <a:r>
              <a:rPr lang="cs-CZ" sz="2800" dirty="0"/>
              <a:t>inkluzivní</a:t>
            </a:r>
          </a:p>
          <a:p>
            <a:pPr marL="1314450" lvl="3" indent="-457200"/>
            <a:r>
              <a:rPr lang="cs-CZ" sz="2800" dirty="0"/>
              <a:t>zahrnuje mluvčího i adresáta sdělení</a:t>
            </a:r>
          </a:p>
          <a:p>
            <a:pPr marL="857250" lvl="2" indent="-457200"/>
            <a:r>
              <a:rPr lang="cs-CZ" sz="2800" dirty="0"/>
              <a:t>exkluzivní</a:t>
            </a:r>
          </a:p>
          <a:p>
            <a:pPr marL="1314450" lvl="3" indent="-457200"/>
            <a:r>
              <a:rPr lang="cs-CZ" sz="2800" dirty="0"/>
              <a:t>nezahrnuje adresáta sdělení</a:t>
            </a:r>
          </a:p>
          <a:p>
            <a:pPr marL="400050" lvl="2" indent="0">
              <a:buNone/>
            </a:pPr>
            <a:endParaRPr lang="cs-CZ" sz="2800" dirty="0"/>
          </a:p>
          <a:p>
            <a:pPr marL="400050" lvl="2" indent="0">
              <a:buNone/>
            </a:pPr>
            <a:r>
              <a:rPr lang="cs-CZ" sz="2800" dirty="0"/>
              <a:t>WALS: </a:t>
            </a:r>
            <a:r>
              <a:rPr lang="en-US" sz="2800" dirty="0"/>
              <a:t>The World Atlas of Language Structures</a:t>
            </a:r>
            <a:endParaRPr lang="cs-CZ" sz="2800" dirty="0"/>
          </a:p>
          <a:p>
            <a:pPr marL="400050" lvl="2" indent="0">
              <a:buNone/>
            </a:pPr>
            <a:r>
              <a:rPr lang="cs-CZ" sz="2800" dirty="0">
                <a:hlinkClick r:id="rId2"/>
              </a:rPr>
              <a:t>http://wals.info/feature/39A#2/-4.3/205.0</a:t>
            </a:r>
            <a:r>
              <a:rPr lang="cs-CZ" sz="2800" dirty="0"/>
              <a:t>  </a:t>
            </a:r>
          </a:p>
          <a:p>
            <a:pPr marL="857250" lvl="2" indent="-45720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2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posesiva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tvá</a:t>
            </a:r>
            <a:r>
              <a:rPr lang="cs-CZ" dirty="0"/>
              <a:t> × </a:t>
            </a:r>
            <a:r>
              <a:rPr lang="cs-CZ" i="1" dirty="0"/>
              <a:t>moje</a:t>
            </a:r>
            <a:r>
              <a:rPr lang="cs-CZ" dirty="0"/>
              <a:t>, </a:t>
            </a:r>
            <a:r>
              <a:rPr lang="cs-CZ" i="1" dirty="0"/>
              <a:t>tvoje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oboje je spisovné, kratší varianty jsou vyššího stylu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Kdy používáme reflexivní přivlastňovací zájmeno </a:t>
            </a:r>
            <a:r>
              <a:rPr lang="cs-CZ" i="1" dirty="0">
                <a:solidFill>
                  <a:schemeClr val="accent1"/>
                </a:solidFill>
              </a:rPr>
              <a:t>svůj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Jakého rodu je </a:t>
            </a:r>
            <a:r>
              <a:rPr lang="cs-CZ" i="1" dirty="0">
                <a:solidFill>
                  <a:schemeClr val="accent1"/>
                </a:solidFill>
              </a:rPr>
              <a:t>JEJÍ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 jejím psem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4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demonstrativa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mají deiktickou funkci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identifikace ukazováním</a:t>
            </a:r>
          </a:p>
          <a:p>
            <a:pPr marL="0" indent="0">
              <a:buNone/>
            </a:pPr>
            <a:r>
              <a:rPr lang="cs-CZ" dirty="0"/>
              <a:t>dnes je velká diskuse, zda v určitých kontextech neztrácejí svoji deiktickou funkci</a:t>
            </a:r>
          </a:p>
          <a:p>
            <a:pPr marL="457200" lvl="1" indent="0">
              <a:buNone/>
            </a:pPr>
            <a:r>
              <a:rPr lang="cs-CZ" dirty="0"/>
              <a:t>→ členy?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postfixy </a:t>
            </a:r>
            <a:r>
              <a:rPr lang="cs-CZ" i="1" dirty="0"/>
              <a:t>-HLE</a:t>
            </a:r>
            <a:r>
              <a:rPr lang="cs-CZ" dirty="0"/>
              <a:t>, </a:t>
            </a:r>
            <a:r>
              <a:rPr lang="cs-CZ" i="1" dirty="0"/>
              <a:t>-DLE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hovorové: </a:t>
            </a:r>
            <a:r>
              <a:rPr lang="cs-CZ" i="1" dirty="0"/>
              <a:t>tenhle</a:t>
            </a:r>
            <a:r>
              <a:rPr lang="cs-CZ" dirty="0"/>
              <a:t>, </a:t>
            </a:r>
            <a:r>
              <a:rPr lang="cs-CZ" i="1" dirty="0"/>
              <a:t>tohle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nespisovné: </a:t>
            </a:r>
            <a:r>
              <a:rPr lang="cs-CZ" i="1" dirty="0" err="1"/>
              <a:t>tendle</a:t>
            </a:r>
            <a:r>
              <a:rPr lang="cs-CZ" dirty="0"/>
              <a:t>, </a:t>
            </a:r>
            <a:r>
              <a:rPr lang="cs-CZ" i="1" dirty="0" err="1"/>
              <a:t>todle</a:t>
            </a:r>
            <a:r>
              <a:rPr lang="cs-CZ" dirty="0"/>
              <a:t>, </a:t>
            </a:r>
            <a:r>
              <a:rPr lang="cs-CZ" i="1" dirty="0" err="1"/>
              <a:t>todlencto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zájmenná adverbia s deiktickou funkcí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sem</a:t>
            </a:r>
            <a:r>
              <a:rPr lang="cs-CZ" dirty="0"/>
              <a:t>, </a:t>
            </a:r>
            <a:r>
              <a:rPr lang="cs-CZ" i="1" dirty="0"/>
              <a:t>semhle</a:t>
            </a:r>
            <a:r>
              <a:rPr lang="cs-CZ" dirty="0"/>
              <a:t>, </a:t>
            </a:r>
            <a:r>
              <a:rPr lang="cs-CZ" i="1" dirty="0"/>
              <a:t>odsud</a:t>
            </a:r>
            <a:r>
              <a:rPr lang="cs-CZ" dirty="0"/>
              <a:t>, </a:t>
            </a:r>
            <a:r>
              <a:rPr lang="cs-CZ" i="1" dirty="0"/>
              <a:t>odtud</a:t>
            </a:r>
            <a:r>
              <a:rPr lang="cs-CZ" dirty="0"/>
              <a:t>, </a:t>
            </a:r>
            <a:r>
              <a:rPr lang="cs-CZ" i="1" dirty="0"/>
              <a:t>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tehdy</a:t>
            </a:r>
            <a:r>
              <a:rPr lang="cs-CZ" dirty="0"/>
              <a:t>, </a:t>
            </a:r>
            <a:r>
              <a:rPr lang="cs-CZ" i="1" dirty="0"/>
              <a:t>tenkrát</a:t>
            </a:r>
          </a:p>
        </p:txBody>
      </p:sp>
    </p:spTree>
    <p:extLst>
      <p:ext uri="{BB962C8B-B14F-4D97-AF65-F5344CB8AC3E}">
        <p14:creationId xmlns:p14="http://schemas.microsoft.com/office/powerpoint/2010/main" val="391812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maskulina </a:t>
            </a:r>
            <a:r>
              <a:rPr lang="cs-CZ" sz="3200" b="1" dirty="0" err="1"/>
              <a:t>inam</a:t>
            </a:r>
            <a:r>
              <a:rPr lang="cs-CZ" sz="3200" b="1" dirty="0"/>
              <a:t>. řazená k typu „hrad“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některá mají v GEN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jen koncovku </a:t>
            </a:r>
            <a:r>
              <a:rPr lang="cs-CZ" i="1" dirty="0"/>
              <a:t>-u</a:t>
            </a:r>
          </a:p>
          <a:p>
            <a:pPr lvl="2"/>
            <a:r>
              <a:rPr lang="cs-CZ" i="1" dirty="0"/>
              <a:t>hradu</a:t>
            </a:r>
            <a:r>
              <a:rPr lang="cs-CZ" dirty="0"/>
              <a:t>, </a:t>
            </a:r>
            <a:r>
              <a:rPr lang="cs-CZ" i="1" dirty="0"/>
              <a:t>způsobu</a:t>
            </a:r>
            <a:r>
              <a:rPr lang="cs-CZ" dirty="0"/>
              <a:t>, </a:t>
            </a:r>
            <a:r>
              <a:rPr lang="cs-CZ" i="1" dirty="0"/>
              <a:t>smogu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jen koncovku </a:t>
            </a:r>
            <a:r>
              <a:rPr lang="cs-CZ" i="1" dirty="0"/>
              <a:t>-a</a:t>
            </a:r>
          </a:p>
          <a:p>
            <a:pPr lvl="2"/>
            <a:r>
              <a:rPr lang="cs-CZ" dirty="0"/>
              <a:t>měsíce: </a:t>
            </a:r>
            <a:r>
              <a:rPr lang="cs-CZ" i="1" dirty="0"/>
              <a:t>března</a:t>
            </a:r>
            <a:r>
              <a:rPr lang="cs-CZ" dirty="0"/>
              <a:t>, </a:t>
            </a:r>
            <a:r>
              <a:rPr lang="cs-CZ" i="1" dirty="0"/>
              <a:t>dubna</a:t>
            </a:r>
            <a:r>
              <a:rPr lang="cs-CZ" dirty="0"/>
              <a:t>… × </a:t>
            </a:r>
            <a:r>
              <a:rPr lang="cs-CZ" i="1" dirty="0"/>
              <a:t>listopadu</a:t>
            </a:r>
          </a:p>
          <a:p>
            <a:pPr lvl="2"/>
            <a:r>
              <a:rPr lang="cs-CZ" i="1" dirty="0"/>
              <a:t>chleba</a:t>
            </a:r>
            <a:r>
              <a:rPr lang="cs-CZ" dirty="0"/>
              <a:t>, </a:t>
            </a:r>
            <a:r>
              <a:rPr lang="cs-CZ" i="1" dirty="0"/>
              <a:t>rybníka</a:t>
            </a:r>
            <a:r>
              <a:rPr lang="cs-CZ" dirty="0"/>
              <a:t>, </a:t>
            </a:r>
            <a:r>
              <a:rPr lang="cs-CZ" i="1" dirty="0"/>
              <a:t>oběda</a:t>
            </a:r>
            <a:r>
              <a:rPr lang="cs-CZ" dirty="0"/>
              <a:t>,</a:t>
            </a:r>
            <a:r>
              <a:rPr lang="cs-CZ" i="1" dirty="0"/>
              <a:t> života</a:t>
            </a:r>
            <a:r>
              <a:rPr lang="cs-CZ" dirty="0"/>
              <a:t>, </a:t>
            </a:r>
            <a:r>
              <a:rPr lang="cs-CZ" i="1" dirty="0"/>
              <a:t>kostela…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Co to je za výrazy?</a:t>
            </a:r>
          </a:p>
          <a:p>
            <a:pPr lvl="2"/>
            <a:r>
              <a:rPr lang="cs-CZ" i="1" dirty="0"/>
              <a:t>dneška</a:t>
            </a:r>
          </a:p>
          <a:p>
            <a:pPr lvl="2"/>
            <a:r>
              <a:rPr lang="cs-CZ" dirty="0"/>
              <a:t>POZOR: </a:t>
            </a:r>
            <a:r>
              <a:rPr lang="cs-CZ" i="1" dirty="0"/>
              <a:t>do pátku </a:t>
            </a:r>
            <a:r>
              <a:rPr lang="cs-CZ" dirty="0"/>
              <a:t>× </a:t>
            </a:r>
            <a:r>
              <a:rPr lang="cs-CZ" i="1" dirty="0"/>
              <a:t>do čtvrtka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obě koncovky</a:t>
            </a:r>
          </a:p>
          <a:p>
            <a:pPr lvl="2"/>
            <a:r>
              <a:rPr lang="cs-CZ" i="1" dirty="0"/>
              <a:t>sýra</a:t>
            </a:r>
            <a:r>
              <a:rPr lang="cs-CZ" dirty="0"/>
              <a:t> i </a:t>
            </a:r>
            <a:r>
              <a:rPr lang="cs-CZ" i="1" dirty="0"/>
              <a:t>sýru</a:t>
            </a:r>
          </a:p>
          <a:p>
            <a:pPr lvl="2"/>
            <a:r>
              <a:rPr lang="cs-CZ" i="1" dirty="0"/>
              <a:t>Mělníku</a:t>
            </a:r>
            <a:r>
              <a:rPr lang="cs-CZ" dirty="0"/>
              <a:t> i </a:t>
            </a:r>
            <a:r>
              <a:rPr lang="cs-CZ" i="1" dirty="0"/>
              <a:t>Mělníka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059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totalizátory (</a:t>
            </a:r>
            <a:r>
              <a:rPr lang="cs-CZ" sz="3200" b="1" dirty="0" err="1"/>
              <a:t>úplnostní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vedle </a:t>
            </a:r>
            <a:r>
              <a:rPr lang="cs-CZ" i="1" dirty="0"/>
              <a:t>všechen</a:t>
            </a:r>
            <a:r>
              <a:rPr lang="cs-CZ" dirty="0"/>
              <a:t> je podle slovníků spisovné i </a:t>
            </a:r>
            <a:r>
              <a:rPr lang="cs-CZ" i="1" dirty="0"/>
              <a:t>všecek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všichni lidé </a:t>
            </a:r>
            <a:r>
              <a:rPr lang="cs-CZ" dirty="0"/>
              <a:t>i </a:t>
            </a:r>
            <a:r>
              <a:rPr lang="cs-CZ" i="1" dirty="0"/>
              <a:t>všicci lidé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všechny domy </a:t>
            </a:r>
            <a:r>
              <a:rPr lang="cs-CZ" dirty="0"/>
              <a:t>i </a:t>
            </a:r>
            <a:r>
              <a:rPr lang="cs-CZ" i="1" dirty="0"/>
              <a:t>všecky domy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všechny ženy </a:t>
            </a:r>
            <a:r>
              <a:rPr lang="cs-CZ" dirty="0"/>
              <a:t>i </a:t>
            </a:r>
            <a:r>
              <a:rPr lang="cs-CZ" i="1" dirty="0"/>
              <a:t>všecky ženy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všechna piva </a:t>
            </a:r>
            <a:r>
              <a:rPr lang="cs-CZ" dirty="0"/>
              <a:t>i </a:t>
            </a:r>
            <a:r>
              <a:rPr lang="cs-CZ" i="1" dirty="0"/>
              <a:t>všecka piva</a:t>
            </a:r>
          </a:p>
          <a:p>
            <a:r>
              <a:rPr lang="cs-CZ" dirty="0"/>
              <a:t>POZOR: </a:t>
            </a:r>
            <a:r>
              <a:rPr lang="cs-CZ" i="1" dirty="0"/>
              <a:t>nade vši pochybnost </a:t>
            </a:r>
            <a:r>
              <a:rPr lang="cs-CZ" dirty="0"/>
              <a:t>(krátce)</a:t>
            </a:r>
          </a:p>
          <a:p>
            <a:endParaRPr lang="cs-CZ" i="1" dirty="0"/>
          </a:p>
          <a:p>
            <a:r>
              <a:rPr lang="cs-CZ" i="1" dirty="0"/>
              <a:t>sám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Opilci litovali sami sebe </a:t>
            </a:r>
            <a:r>
              <a:rPr lang="cs-CZ" dirty="0"/>
              <a:t>(1. p.) × </a:t>
            </a:r>
            <a:r>
              <a:rPr lang="cs-CZ" i="1" dirty="0"/>
              <a:t>Opilci litovali sebe samy</a:t>
            </a:r>
            <a:r>
              <a:rPr lang="cs-CZ" dirty="0"/>
              <a:t> (4. p.)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Fenky očichávaly samy sebe </a:t>
            </a:r>
            <a:r>
              <a:rPr lang="cs-CZ" dirty="0"/>
              <a:t>= </a:t>
            </a:r>
            <a:r>
              <a:rPr lang="cs-CZ" i="1" dirty="0"/>
              <a:t>sebe samy</a:t>
            </a:r>
          </a:p>
        </p:txBody>
      </p:sp>
    </p:spTree>
    <p:extLst>
      <p:ext uri="{BB962C8B-B14F-4D97-AF65-F5344CB8AC3E}">
        <p14:creationId xmlns:p14="http://schemas.microsoft.com/office/powerpoint/2010/main" val="587162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_________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_________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_________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_________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_________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_________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09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TÉMŽ/TÉMŽE/TOMTÉŽ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TÍŽ/TITÍŽ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TOUŽ/TUTÉŽ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TÉMUŽ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TÝMAŽ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TOUŽ/TOUTÉŽ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7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kolísání mezi typy pán a muž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manžel</a:t>
            </a:r>
            <a:r>
              <a:rPr lang="cs-CZ" dirty="0"/>
              <a:t>: manželi!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INSTR </a:t>
            </a:r>
            <a:r>
              <a:rPr lang="cs-CZ" dirty="0" err="1"/>
              <a:t>pl</a:t>
            </a:r>
            <a:r>
              <a:rPr lang="cs-CZ" dirty="0"/>
              <a:t>. dubleta: </a:t>
            </a:r>
            <a:r>
              <a:rPr lang="cs-CZ" i="1" dirty="0"/>
              <a:t>s manželi </a:t>
            </a:r>
            <a:r>
              <a:rPr lang="cs-CZ" dirty="0"/>
              <a:t>i </a:t>
            </a:r>
            <a:r>
              <a:rPr lang="cs-CZ" i="1" dirty="0"/>
              <a:t>manžely</a:t>
            </a:r>
          </a:p>
          <a:p>
            <a:pPr marL="0" indent="0">
              <a:buNone/>
            </a:pPr>
            <a:r>
              <a:rPr lang="cs-CZ" i="1" dirty="0"/>
              <a:t>anděl</a:t>
            </a:r>
            <a:r>
              <a:rPr lang="cs-CZ" dirty="0"/>
              <a:t>: anděli!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722" y="3446722"/>
            <a:ext cx="4114278" cy="34112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3501008"/>
            <a:ext cx="5029723" cy="335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/>
              <a:t>typ 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významně dubletní</a:t>
            </a:r>
          </a:p>
          <a:p>
            <a:pPr marL="0" indent="0">
              <a:buNone/>
            </a:pPr>
            <a:r>
              <a:rPr lang="cs-CZ" dirty="0"/>
              <a:t>paradigma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POZOR na shodu: </a:t>
            </a:r>
            <a:r>
              <a:rPr lang="cs-CZ" i="1" dirty="0"/>
              <a:t>dny plynuly </a:t>
            </a:r>
            <a:r>
              <a:rPr lang="cs-CZ" dirty="0"/>
              <a:t>i </a:t>
            </a:r>
            <a:r>
              <a:rPr lang="cs-CZ" i="1" dirty="0"/>
              <a:t>dni plynuly</a:t>
            </a:r>
          </a:p>
          <a:p>
            <a:r>
              <a:rPr lang="cs-CZ" dirty="0"/>
              <a:t>dřív i životné </a:t>
            </a:r>
            <a:r>
              <a:rPr lang="cs-CZ" i="1" dirty="0"/>
              <a:t>dnové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dnové plynuli</a:t>
            </a:r>
            <a:r>
              <a:rPr lang="cs-CZ" dirty="0"/>
              <a:t>, </a:t>
            </a:r>
            <a:r>
              <a:rPr lang="cs-CZ" i="1" dirty="0"/>
              <a:t>hrobové se otevírali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436" y="476672"/>
            <a:ext cx="5012565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6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konkurence </a:t>
            </a:r>
            <a:r>
              <a:rPr lang="cs-CZ" sz="3200" b="1" i="1" dirty="0"/>
              <a:t>pánu</a:t>
            </a:r>
            <a:r>
              <a:rPr lang="cs-CZ" sz="3200" b="1" dirty="0"/>
              <a:t> × </a:t>
            </a:r>
            <a:r>
              <a:rPr lang="cs-CZ" sz="3200" b="1" i="1" dirty="0"/>
              <a:t>pánovi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 3. a 6. p. </a:t>
            </a:r>
            <a:r>
              <a:rPr lang="cs-CZ" dirty="0" err="1"/>
              <a:t>sg</a:t>
            </a:r>
            <a:r>
              <a:rPr lang="cs-CZ" dirty="0"/>
              <a:t>. dublety</a:t>
            </a:r>
          </a:p>
          <a:p>
            <a:r>
              <a:rPr lang="cs-CZ" dirty="0"/>
              <a:t>volba je otázka stylová, nikoli pouze morfologická</a:t>
            </a:r>
          </a:p>
          <a:p>
            <a:r>
              <a:rPr lang="cs-CZ" dirty="0"/>
              <a:t>následuje-li za sebou několik slov téže deklinace ve 3./6. p., je vhodné klást dlouhou podobu až na konec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profesoru Petru Marešovi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SUBST vzoru „předseda“ mají pouze koncovky </a:t>
            </a:r>
            <a:r>
              <a:rPr lang="cs-CZ" i="1" dirty="0"/>
              <a:t>-</a:t>
            </a:r>
            <a:r>
              <a:rPr lang="cs-CZ" i="1" dirty="0" err="1"/>
              <a:t>ovi</a:t>
            </a:r>
            <a:endParaRPr lang="cs-CZ" i="1" dirty="0"/>
          </a:p>
          <a:p>
            <a:pPr lvl="2"/>
            <a:r>
              <a:rPr lang="cs-CZ" i="1" dirty="0"/>
              <a:t>kolegovi Marešovi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1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1. pád plurálu </a:t>
            </a:r>
            <a:r>
              <a:rPr lang="cs-CZ" sz="3200" b="1" dirty="0" err="1"/>
              <a:t>mask</a:t>
            </a:r>
            <a:r>
              <a:rPr lang="cs-CZ" sz="3200" b="1" dirty="0"/>
              <a:t>. </a:t>
            </a:r>
            <a:r>
              <a:rPr lang="cs-CZ" sz="3200" b="1" dirty="0" err="1"/>
              <a:t>an</a:t>
            </a:r>
            <a:r>
              <a:rPr lang="cs-CZ" sz="3200" b="1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pouze </a:t>
            </a:r>
            <a:r>
              <a:rPr lang="cs-CZ" sz="2400" i="1" dirty="0"/>
              <a:t>-i</a:t>
            </a:r>
          </a:p>
          <a:p>
            <a:pPr lvl="2"/>
            <a:r>
              <a:rPr lang="cs-CZ" dirty="0"/>
              <a:t>např. slova zakončená na </a:t>
            </a:r>
            <a:r>
              <a:rPr lang="cs-CZ" i="1" dirty="0"/>
              <a:t>-ant</a:t>
            </a:r>
            <a:r>
              <a:rPr lang="cs-CZ" dirty="0"/>
              <a:t>, </a:t>
            </a:r>
            <a:r>
              <a:rPr lang="cs-CZ" i="1" dirty="0"/>
              <a:t>-</a:t>
            </a:r>
            <a:r>
              <a:rPr lang="cs-CZ" i="1" dirty="0" err="1"/>
              <a:t>ent</a:t>
            </a:r>
            <a:endParaRPr lang="cs-CZ" i="1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i="1" dirty="0"/>
              <a:t>maturanti</a:t>
            </a:r>
            <a:r>
              <a:rPr lang="cs-CZ" sz="2400" dirty="0"/>
              <a:t>, </a:t>
            </a:r>
            <a:r>
              <a:rPr lang="cs-CZ" sz="2400" i="1" dirty="0"/>
              <a:t>pacienti</a:t>
            </a:r>
            <a:r>
              <a:rPr lang="cs-CZ" sz="2400" dirty="0"/>
              <a:t>, </a:t>
            </a:r>
            <a:r>
              <a:rPr lang="cs-CZ" sz="2400" i="1" dirty="0"/>
              <a:t>prezidenti</a:t>
            </a:r>
          </a:p>
          <a:p>
            <a:pPr lvl="2"/>
            <a:r>
              <a:rPr lang="cs-CZ" dirty="0"/>
              <a:t>např. slova zakončená na </a:t>
            </a:r>
            <a:r>
              <a:rPr lang="cs-CZ" i="1" dirty="0"/>
              <a:t>-man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i="1" dirty="0"/>
              <a:t>ombudsmani</a:t>
            </a:r>
            <a:r>
              <a:rPr lang="cs-CZ" sz="2400" dirty="0"/>
              <a:t>, </a:t>
            </a:r>
            <a:r>
              <a:rPr lang="cs-CZ" sz="2400" i="1" dirty="0"/>
              <a:t>gentlemani</a:t>
            </a:r>
            <a:r>
              <a:rPr lang="cs-CZ" sz="2400" dirty="0"/>
              <a:t>/</a:t>
            </a:r>
            <a:r>
              <a:rPr lang="cs-CZ" sz="2400" i="1" dirty="0"/>
              <a:t>džentlmeni</a:t>
            </a:r>
            <a:r>
              <a:rPr lang="cs-CZ" sz="2400" dirty="0"/>
              <a:t>, </a:t>
            </a:r>
            <a:r>
              <a:rPr lang="cs-CZ" sz="2400" i="1" dirty="0"/>
              <a:t>kameramani</a:t>
            </a:r>
          </a:p>
          <a:p>
            <a:pPr marL="0" indent="0">
              <a:buNone/>
            </a:pPr>
            <a:r>
              <a:rPr lang="cs-CZ" sz="2400" dirty="0"/>
              <a:t>dublety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kritici</a:t>
            </a:r>
            <a:r>
              <a:rPr lang="cs-CZ" dirty="0"/>
              <a:t>/</a:t>
            </a:r>
            <a:r>
              <a:rPr lang="cs-CZ" i="1" dirty="0"/>
              <a:t>kritikové</a:t>
            </a:r>
            <a:r>
              <a:rPr lang="cs-CZ" dirty="0"/>
              <a:t>, </a:t>
            </a:r>
            <a:r>
              <a:rPr lang="cs-CZ" i="1" dirty="0"/>
              <a:t>akademici</a:t>
            </a:r>
            <a:r>
              <a:rPr lang="cs-CZ" dirty="0"/>
              <a:t>/</a:t>
            </a:r>
            <a:r>
              <a:rPr lang="cs-CZ" i="1" dirty="0"/>
              <a:t>akademikové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stylový rozdíl: </a:t>
            </a:r>
            <a:r>
              <a:rPr lang="cs-CZ" i="1" dirty="0"/>
              <a:t>policisté</a:t>
            </a:r>
            <a:r>
              <a:rPr lang="cs-CZ" dirty="0"/>
              <a:t>/</a:t>
            </a:r>
            <a:r>
              <a:rPr lang="cs-CZ" i="1" dirty="0"/>
              <a:t>policisti</a:t>
            </a:r>
            <a:r>
              <a:rPr lang="cs-CZ" dirty="0"/>
              <a:t>, </a:t>
            </a:r>
            <a:r>
              <a:rPr lang="cs-CZ" i="1" dirty="0"/>
              <a:t>husiti</a:t>
            </a:r>
            <a:r>
              <a:rPr lang="cs-CZ" dirty="0"/>
              <a:t>/</a:t>
            </a:r>
            <a:r>
              <a:rPr lang="cs-CZ" i="1" dirty="0"/>
              <a:t>husité</a:t>
            </a:r>
            <a:r>
              <a:rPr lang="cs-CZ" dirty="0"/>
              <a:t>, </a:t>
            </a:r>
            <a:r>
              <a:rPr lang="cs-CZ" i="1" dirty="0"/>
              <a:t>fotbalisti</a:t>
            </a:r>
            <a:r>
              <a:rPr lang="cs-CZ" dirty="0"/>
              <a:t>/</a:t>
            </a:r>
            <a:r>
              <a:rPr lang="cs-CZ" i="1" dirty="0"/>
              <a:t>fotbalisté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8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feminina kolísající mezi typem „píseň“ a „kost“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moc</a:t>
            </a:r>
            <a:r>
              <a:rPr lang="cs-CZ" dirty="0"/>
              <a:t>, </a:t>
            </a:r>
            <a:r>
              <a:rPr lang="cs-CZ" i="1" dirty="0"/>
              <a:t>nemoc</a:t>
            </a:r>
            <a:r>
              <a:rPr lang="cs-CZ" dirty="0"/>
              <a:t>, </a:t>
            </a:r>
            <a:r>
              <a:rPr lang="cs-CZ" i="1" dirty="0"/>
              <a:t>pomoc</a:t>
            </a:r>
            <a:r>
              <a:rPr lang="cs-CZ" dirty="0"/>
              <a:t>, </a:t>
            </a:r>
            <a:r>
              <a:rPr lang="cs-CZ" i="1" dirty="0"/>
              <a:t>velmoc</a:t>
            </a:r>
          </a:p>
          <a:p>
            <a:r>
              <a:rPr lang="cs-CZ" i="1" dirty="0"/>
              <a:t>pravomoc</a:t>
            </a:r>
          </a:p>
          <a:p>
            <a:pPr marL="457200" lvl="1" indent="0">
              <a:buNone/>
            </a:pPr>
            <a:r>
              <a:rPr lang="cs-CZ" dirty="0"/>
              <a:t>+ dublety v dalších pádech</a:t>
            </a:r>
          </a:p>
          <a:p>
            <a:r>
              <a:rPr lang="cs-CZ" dirty="0"/>
              <a:t>× </a:t>
            </a:r>
            <a:r>
              <a:rPr lang="cs-CZ" i="1" dirty="0"/>
              <a:t>noc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4108880"/>
            <a:ext cx="3752850" cy="26860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443" y="4070780"/>
            <a:ext cx="33623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3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specifika neuter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82821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DATUM</a:t>
            </a:r>
          </a:p>
          <a:p>
            <a:r>
              <a:rPr lang="cs-CZ" sz="2400" dirty="0"/>
              <a:t>je to neutrum ve všech významech</a:t>
            </a:r>
          </a:p>
          <a:p>
            <a:r>
              <a:rPr lang="cs-CZ" sz="2400" dirty="0"/>
              <a:t>*</a:t>
            </a:r>
            <a:r>
              <a:rPr lang="cs-CZ" sz="2400" i="1" dirty="0"/>
              <a:t>ty datumy</a:t>
            </a:r>
            <a:r>
              <a:rPr lang="cs-CZ" sz="2400" dirty="0"/>
              <a:t>, *</a:t>
            </a:r>
            <a:r>
              <a:rPr lang="cs-CZ" sz="2400" i="1" dirty="0"/>
              <a:t>v tom datumu</a:t>
            </a:r>
          </a:p>
          <a:p>
            <a:pPr marL="0" indent="0">
              <a:buNone/>
            </a:pPr>
            <a:r>
              <a:rPr lang="cs-CZ" sz="2400" dirty="0"/>
              <a:t>typ TÉMA, DILEMA, SCHÉMA, SYNTAGMA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kmenotvorná přípona -AT-: </a:t>
            </a:r>
            <a:r>
              <a:rPr lang="cs-CZ" i="1" dirty="0"/>
              <a:t>v dilematu</a:t>
            </a:r>
            <a:r>
              <a:rPr lang="cs-CZ" dirty="0"/>
              <a:t>, </a:t>
            </a:r>
            <a:r>
              <a:rPr lang="cs-CZ" i="1" dirty="0"/>
              <a:t>o tématu</a:t>
            </a:r>
            <a:r>
              <a:rPr lang="cs-CZ" dirty="0"/>
              <a:t>, </a:t>
            </a:r>
            <a:r>
              <a:rPr lang="cs-CZ" i="1" dirty="0"/>
              <a:t>o dramatech</a:t>
            </a:r>
            <a:r>
              <a:rPr lang="cs-CZ" dirty="0"/>
              <a:t>, </a:t>
            </a:r>
            <a:r>
              <a:rPr lang="cs-CZ" i="1" dirty="0"/>
              <a:t>se syntagmaty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POZOR: </a:t>
            </a:r>
            <a:r>
              <a:rPr lang="cs-CZ" i="1" dirty="0"/>
              <a:t>tematický</a:t>
            </a:r>
            <a:r>
              <a:rPr lang="cs-CZ" dirty="0"/>
              <a:t>, </a:t>
            </a:r>
            <a:r>
              <a:rPr lang="cs-CZ" i="1" dirty="0"/>
              <a:t>tematizovat</a:t>
            </a:r>
          </a:p>
          <a:p>
            <a:pPr marL="0" indent="0">
              <a:buNone/>
            </a:pPr>
            <a:r>
              <a:rPr lang="cs-CZ" sz="2400" dirty="0"/>
              <a:t>zdrobnělá neutra mají v 6. p. </a:t>
            </a:r>
            <a:r>
              <a:rPr lang="cs-CZ" sz="2400" dirty="0" err="1"/>
              <a:t>pl</a:t>
            </a:r>
            <a:r>
              <a:rPr lang="cs-CZ" sz="2400" dirty="0"/>
              <a:t>. jen koncovku </a:t>
            </a:r>
            <a:r>
              <a:rPr lang="cs-CZ" sz="2400" i="1" dirty="0"/>
              <a:t>-</a:t>
            </a:r>
            <a:r>
              <a:rPr lang="cs-CZ" sz="2400" i="1" dirty="0" err="1"/>
              <a:t>ách</a:t>
            </a:r>
            <a:endParaRPr lang="cs-CZ" sz="24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sluníčkách</a:t>
            </a:r>
            <a:r>
              <a:rPr lang="cs-CZ" dirty="0"/>
              <a:t>, </a:t>
            </a:r>
            <a:r>
              <a:rPr lang="cs-CZ" i="1" dirty="0"/>
              <a:t>sedátkách</a:t>
            </a:r>
            <a:r>
              <a:rPr lang="cs-CZ" dirty="0"/>
              <a:t>, </a:t>
            </a:r>
            <a:r>
              <a:rPr lang="cs-CZ" i="1" dirty="0"/>
              <a:t>zvířátkách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51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2807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feminina kolísající mezi typem „píseň“ a „kost“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100" y="4076317"/>
            <a:ext cx="3390900" cy="27336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2360" y="4028310"/>
            <a:ext cx="3136314" cy="282969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512" y="1217932"/>
            <a:ext cx="3714750" cy="26574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324464"/>
            <a:ext cx="3202058" cy="255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517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1079</Words>
  <Application>Microsoft Office PowerPoint</Application>
  <PresentationFormat>Širokoúhlá obrazovka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Úvodní jazykový seminář</vt:lpstr>
      <vt:lpstr>maskulina inam. řazená k typu „hrad“</vt:lpstr>
      <vt:lpstr>kolísání mezi typy pán a muž</vt:lpstr>
      <vt:lpstr>typ den</vt:lpstr>
      <vt:lpstr>konkurence pánu × pánovi</vt:lpstr>
      <vt:lpstr>1. pád plurálu mask. an.</vt:lpstr>
      <vt:lpstr>feminina kolísající mezi typem „píseň“ a „kost“</vt:lpstr>
      <vt:lpstr>specifika neuter</vt:lpstr>
      <vt:lpstr>feminina kolísající mezi typem „píseň“ a „kost“</vt:lpstr>
      <vt:lpstr>typ Andrea, Korea, idea</vt:lpstr>
      <vt:lpstr>stupňování ADJ</vt:lpstr>
      <vt:lpstr>Prezentace aplikace PowerPoint</vt:lpstr>
      <vt:lpstr>Prezentace aplikace PowerPoint</vt:lpstr>
      <vt:lpstr>u zvýrazněných SUBST určete morfologické kategorie, které vyjadřují</vt:lpstr>
      <vt:lpstr>zájmena</vt:lpstr>
      <vt:lpstr>osobní zájmena</vt:lpstr>
      <vt:lpstr>osobní zájmena</vt:lpstr>
      <vt:lpstr>posesiva</vt:lpstr>
      <vt:lpstr>demonstrativa</vt:lpstr>
      <vt:lpstr>totalizátory (úplnostní zájmena)</vt:lpstr>
      <vt:lpstr>identifikátory (ztotožňovací zájmena)</vt:lpstr>
      <vt:lpstr>identifikátory (ztotožňovací zájmena)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40</cp:revision>
  <dcterms:created xsi:type="dcterms:W3CDTF">2017-10-19T09:50:07Z</dcterms:created>
  <dcterms:modified xsi:type="dcterms:W3CDTF">2017-11-07T12:48:10Z</dcterms:modified>
</cp:coreProperties>
</file>