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1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13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23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05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34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8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41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5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99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58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60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8C933-CDC0-4466-9767-F58D3EC70EB3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2B25-05F1-4484-B5C8-37F25412B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Merleau-Ponty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100" dirty="0" smtClean="0"/>
              <a:t/>
            </a:r>
            <a:br>
              <a:rPr lang="cs-CZ" sz="1100" dirty="0" smtClean="0"/>
            </a:br>
            <a:r>
              <a:rPr lang="cs-CZ" sz="200" dirty="0" smtClean="0"/>
              <a:t/>
            </a:r>
            <a:br>
              <a:rPr lang="cs-CZ" sz="200" dirty="0" smtClean="0"/>
            </a:br>
            <a:r>
              <a:rPr lang="cs-CZ" i="1" dirty="0" smtClean="0"/>
              <a:t>Struktura </a:t>
            </a:r>
            <a:r>
              <a:rPr lang="cs-CZ" i="1" dirty="0"/>
              <a:t>chování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625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Normativita</a:t>
            </a:r>
            <a:r>
              <a:rPr lang="cs-CZ" dirty="0" smtClean="0"/>
              <a:t>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„Biologické normy existují proto, že život se pouze nepodřizuje prostředí, nýbrž ustavuje své vlastní prostředí, a tím klade hodnoty nejen do prostředí, ale i do samotného organismu. To nazýváme biologickou </a:t>
            </a:r>
            <a:r>
              <a:rPr lang="cs-CZ" dirty="0" err="1"/>
              <a:t>normativitou</a:t>
            </a:r>
            <a:r>
              <a:rPr lang="cs-CZ" dirty="0"/>
              <a:t>.“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500" dirty="0" smtClean="0"/>
              <a:t>(Canguilhem</a:t>
            </a:r>
            <a:r>
              <a:rPr lang="cs-CZ" sz="2500" dirty="0" smtClean="0"/>
              <a:t>, G.: </a:t>
            </a:r>
            <a:r>
              <a:rPr lang="cs-CZ" sz="2500" i="1" dirty="0" err="1" smtClean="0"/>
              <a:t>Le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Normal</a:t>
            </a:r>
            <a:r>
              <a:rPr lang="cs-CZ" sz="2500" i="1" dirty="0" smtClean="0"/>
              <a:t> et </a:t>
            </a:r>
            <a:r>
              <a:rPr lang="cs-CZ" sz="2500" i="1" dirty="0" err="1" smtClean="0"/>
              <a:t>le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Pathologique</a:t>
            </a:r>
            <a:r>
              <a:rPr lang="cs-CZ" sz="2500" dirty="0" smtClean="0"/>
              <a:t>. Paris: PUF 2010, </a:t>
            </a:r>
            <a:r>
              <a:rPr lang="cs-CZ" sz="2500" dirty="0"/>
              <a:t>s. 155</a:t>
            </a:r>
            <a:r>
              <a:rPr lang="cs-CZ" sz="2500" dirty="0" smtClean="0"/>
              <a:t>.)</a:t>
            </a:r>
            <a:endParaRPr 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61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Individuum je prvkem vztahu, bez něhož nemá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„Individuum v sobě nutně předpokládá vztah k širšímu bytí. Domáhá se, vyžaduje </a:t>
            </a:r>
            <a:r>
              <a:rPr lang="cs-CZ" dirty="0" smtClean="0"/>
              <a:t>(…) </a:t>
            </a:r>
            <a:r>
              <a:rPr lang="cs-CZ" dirty="0"/>
              <a:t>základ kontinuity, z něhož se uvolňuje jeho diskontinuita. […] Stručně řečeno individualita není hranicí, není koncem, ale je prvkem v určitém vztahu.“</a:t>
            </a:r>
          </a:p>
          <a:p>
            <a:pPr marL="457200" lvl="1" indent="0">
              <a:buNone/>
            </a:pPr>
            <a:r>
              <a:rPr lang="cs-CZ" dirty="0" smtClean="0"/>
              <a:t>(Canguilhem</a:t>
            </a:r>
            <a:r>
              <a:rPr lang="cs-CZ" dirty="0"/>
              <a:t>, G.: </a:t>
            </a:r>
            <a:r>
              <a:rPr lang="cs-CZ" i="1" dirty="0"/>
              <a:t>Poznávání živého.</a:t>
            </a:r>
            <a:r>
              <a:rPr lang="cs-CZ" dirty="0"/>
              <a:t> přel. J. Fulka, Š. </a:t>
            </a:r>
            <a:r>
              <a:rPr lang="cs-CZ" dirty="0" err="1"/>
              <a:t>Grimmich</a:t>
            </a:r>
            <a:r>
              <a:rPr lang="cs-CZ" dirty="0"/>
              <a:t>, M. </a:t>
            </a:r>
            <a:r>
              <a:rPr lang="cs-CZ" dirty="0" err="1"/>
              <a:t>Haloun</a:t>
            </a:r>
            <a:r>
              <a:rPr lang="cs-CZ" dirty="0"/>
              <a:t>, J. Lockenbauer a L. </a:t>
            </a:r>
            <a:r>
              <a:rPr lang="cs-CZ" dirty="0" err="1"/>
              <a:t>Šarkadyová</a:t>
            </a:r>
            <a:r>
              <a:rPr lang="cs-CZ" dirty="0"/>
              <a:t>. Praha, Karolinum 2017, s. 81</a:t>
            </a:r>
            <a:r>
              <a:rPr lang="cs-CZ" dirty="0" smtClean="0"/>
              <a:t>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89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971" y="365125"/>
            <a:ext cx="10874829" cy="1325563"/>
          </a:xfrm>
        </p:spPr>
        <p:txBody>
          <a:bodyPr/>
          <a:lstStyle/>
          <a:p>
            <a:r>
              <a:rPr lang="cs-CZ" dirty="0" smtClean="0"/>
              <a:t>Relační pojetí </a:t>
            </a:r>
            <a:r>
              <a:rPr lang="cs-CZ" dirty="0" smtClean="0"/>
              <a:t>individua ve fenomenologii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Živá bytost se nesmí chápat jako nějaká bytost substanciální, jež by se ‚dodatečně‘ vztahovala k prostředí, a ostatně ani jako čistý produkt tohoto prostředí. Existuje současně s tímto vztahem a </a:t>
            </a:r>
            <a:r>
              <a:rPr lang="cs-CZ" dirty="0" err="1"/>
              <a:t>vposledku</a:t>
            </a:r>
            <a:r>
              <a:rPr lang="cs-CZ" dirty="0"/>
              <a:t> s ním tvoří jeden celek: její identita se konstituuje přímo v nitru této relace.“</a:t>
            </a:r>
          </a:p>
          <a:p>
            <a:pPr marL="457200" lvl="1" indent="0">
              <a:buNone/>
            </a:pPr>
            <a:r>
              <a:rPr lang="cs-CZ" dirty="0" smtClean="0"/>
              <a:t>(Barbaras</a:t>
            </a:r>
            <a:r>
              <a:rPr lang="cs-CZ" dirty="0"/>
              <a:t>, R.: </a:t>
            </a:r>
            <a:r>
              <a:rPr lang="cs-CZ" i="1" dirty="0"/>
              <a:t>Vnímání.</a:t>
            </a:r>
            <a:r>
              <a:rPr lang="cs-CZ" dirty="0"/>
              <a:t> </a:t>
            </a:r>
            <a:r>
              <a:rPr lang="cs-CZ" i="1" dirty="0"/>
              <a:t>Esej o smyslově vnímatelném.</a:t>
            </a:r>
            <a:r>
              <a:rPr lang="cs-CZ" dirty="0"/>
              <a:t> Přel. J. Fulka. Praha: </a:t>
            </a:r>
            <a:r>
              <a:rPr lang="cs-CZ" dirty="0" err="1"/>
              <a:t>Filosofia</a:t>
            </a:r>
            <a:r>
              <a:rPr lang="cs-CZ" dirty="0"/>
              <a:t> 2002</a:t>
            </a:r>
            <a:r>
              <a:rPr lang="cs-CZ" dirty="0" smtClean="0"/>
              <a:t>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58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je místo mysli v přírodě?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Fyzikalistická</a:t>
            </a:r>
            <a:r>
              <a:rPr lang="cs-CZ" dirty="0" smtClean="0"/>
              <a:t> </a:t>
            </a:r>
            <a:r>
              <a:rPr lang="cs-CZ" dirty="0"/>
              <a:t>verze: </a:t>
            </a:r>
            <a:endParaRPr lang="cs-CZ" dirty="0" smtClean="0"/>
          </a:p>
          <a:p>
            <a:r>
              <a:rPr lang="cs-CZ" dirty="0" err="1" smtClean="0"/>
              <a:t>Jaegwon</a:t>
            </a:r>
            <a:r>
              <a:rPr lang="cs-CZ" dirty="0" smtClean="0"/>
              <a:t> </a:t>
            </a:r>
            <a:r>
              <a:rPr lang="cs-CZ" dirty="0"/>
              <a:t>Kim, </a:t>
            </a:r>
            <a:r>
              <a:rPr lang="cs-CZ" i="1" dirty="0"/>
              <a:t>Mind in a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World</a:t>
            </a:r>
            <a:r>
              <a:rPr lang="cs-CZ" dirty="0"/>
              <a:t> (MIT </a:t>
            </a:r>
            <a:r>
              <a:rPr lang="cs-CZ" dirty="0" err="1"/>
              <a:t>Press</a:t>
            </a:r>
            <a:r>
              <a:rPr lang="cs-CZ" dirty="0"/>
              <a:t>, 1998), </a:t>
            </a:r>
            <a:r>
              <a:rPr lang="cs-CZ" dirty="0" err="1"/>
              <a:t>Jaegwon</a:t>
            </a:r>
            <a:r>
              <a:rPr lang="cs-CZ" dirty="0"/>
              <a:t> Kim, 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Mind</a:t>
            </a:r>
            <a:r>
              <a:rPr lang="cs-CZ" dirty="0"/>
              <a:t>, 3</a:t>
            </a:r>
            <a:r>
              <a:rPr lang="cs-CZ" baseline="30000" dirty="0"/>
              <a:t>e</a:t>
            </a:r>
            <a:r>
              <a:rPr lang="cs-CZ" dirty="0"/>
              <a:t> </a:t>
            </a:r>
            <a:r>
              <a:rPr lang="cs-CZ" dirty="0" err="1"/>
              <a:t>ed</a:t>
            </a:r>
            <a:r>
              <a:rPr lang="cs-CZ" dirty="0"/>
              <a:t>. (</a:t>
            </a:r>
            <a:r>
              <a:rPr lang="cs-CZ" dirty="0" err="1"/>
              <a:t>Westview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2010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Enaktivistická</a:t>
            </a:r>
            <a:r>
              <a:rPr lang="cs-CZ" dirty="0" smtClean="0"/>
              <a:t> verze -&gt; mysl </a:t>
            </a:r>
            <a:r>
              <a:rPr lang="cs-CZ" dirty="0"/>
              <a:t>ukotvená v </a:t>
            </a:r>
            <a:r>
              <a:rPr lang="cs-CZ" dirty="0" smtClean="0"/>
              <a:t>životě:</a:t>
            </a:r>
            <a:endParaRPr lang="cs-CZ" dirty="0" smtClean="0"/>
          </a:p>
          <a:p>
            <a:r>
              <a:rPr lang="cs-CZ" dirty="0" smtClean="0"/>
              <a:t>E</a:t>
            </a:r>
            <a:r>
              <a:rPr lang="cs-CZ" dirty="0"/>
              <a:t>. Thompson – </a:t>
            </a:r>
            <a:r>
              <a:rPr lang="cs-CZ" i="1" dirty="0"/>
              <a:t>Mind in </a:t>
            </a:r>
            <a:r>
              <a:rPr lang="cs-CZ" i="1" dirty="0" err="1" smtClean="0"/>
              <a:t>Life</a:t>
            </a:r>
            <a:r>
              <a:rPr lang="cs-CZ" i="1" dirty="0" smtClean="0"/>
              <a:t>: </a:t>
            </a:r>
            <a:r>
              <a:rPr lang="en-US" i="1" dirty="0"/>
              <a:t>Biology, Phenomenology, and the Sciences of </a:t>
            </a:r>
            <a:r>
              <a:rPr lang="en-US" i="1" dirty="0" smtClean="0"/>
              <a:t>Mind</a:t>
            </a:r>
            <a:r>
              <a:rPr lang="cs-CZ" i="1" dirty="0" smtClean="0"/>
              <a:t> </a:t>
            </a:r>
            <a:r>
              <a:rPr lang="cs-CZ" dirty="0" smtClean="0"/>
              <a:t>(Harvard University </a:t>
            </a:r>
            <a:r>
              <a:rPr lang="cs-CZ" dirty="0" err="1" smtClean="0"/>
              <a:t>Press</a:t>
            </a:r>
            <a:r>
              <a:rPr lang="cs-CZ" dirty="0" smtClean="0"/>
              <a:t>, 2010)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84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Explanační propast mezi vědomím a přírodou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„Našim cílem je porozumět vztahům mezi vědomím a přírodou – přírodou organickou, psychologickou, nebo i sociální.“ (</a:t>
            </a:r>
            <a:r>
              <a:rPr lang="cs-CZ" i="1" dirty="0"/>
              <a:t>Struktura chování</a:t>
            </a:r>
            <a:r>
              <a:rPr lang="cs-CZ" dirty="0" smtClean="0"/>
              <a:t>, přel. J. Pechar a kol. Praha: </a:t>
            </a:r>
            <a:r>
              <a:rPr lang="cs-CZ" dirty="0" err="1" smtClean="0"/>
              <a:t>Filosofia</a:t>
            </a:r>
            <a:r>
              <a:rPr lang="cs-CZ" dirty="0" smtClean="0"/>
              <a:t> 2008, </a:t>
            </a:r>
            <a:r>
              <a:rPr lang="cs-CZ" dirty="0"/>
              <a:t>s. 17).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97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Dichotomie vědomí a přírody má být překonána zavedením termínu </a:t>
            </a:r>
            <a:r>
              <a:rPr lang="cs-CZ" dirty="0" smtClean="0"/>
              <a:t>chování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Chování </a:t>
            </a:r>
            <a:r>
              <a:rPr lang="cs-CZ" dirty="0"/>
              <a:t>nelze analyzovat jako věc, jako neosobní proces; ale nelze je charakterizovat ani jako čistý projev nějakého ducha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Chování </a:t>
            </a:r>
            <a:r>
              <a:rPr lang="cs-CZ" dirty="0"/>
              <a:t>je termín neutrální vzhledem k metafyzickému rozlišení mentálního a fyziologického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35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Zakotvit mysl v přírodě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„Intelektuální pochopení, které cogito našlo v nitru vnímání, nevyčerpává jeho obsah; v té míře, v níž se vnímání otevírá vůči čemusi ‚jinému‘, v té míře, v níž je zkušeností určité existence, spadá pod jistý prvotní pojem, který ‚může být pochopen jen ze sebe-sama‘, patří k řádu ‚života‘, v němž jsou rozlišení intelektu prostě a jednoduše anulována.“</a:t>
            </a:r>
            <a:r>
              <a:rPr lang="cs-CZ" baseline="30000" dirty="0"/>
              <a:t> 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Merleau-Ponty, M.: </a:t>
            </a:r>
            <a:r>
              <a:rPr lang="cs-CZ" i="1" dirty="0"/>
              <a:t>Struktura chování</a:t>
            </a:r>
            <a:r>
              <a:rPr lang="cs-CZ" dirty="0"/>
              <a:t>. přel. J. Pechar a kol. Praha: </a:t>
            </a:r>
            <a:r>
              <a:rPr lang="cs-CZ" dirty="0" err="1"/>
              <a:t>Filosofia</a:t>
            </a:r>
            <a:r>
              <a:rPr lang="cs-CZ" dirty="0"/>
              <a:t> 2008, s. 263.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87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Neredukovatelnost chování na </a:t>
            </a:r>
            <a:r>
              <a:rPr lang="cs-CZ" dirty="0" smtClean="0"/>
              <a:t>model „stimulus-reakce“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hlediska živé bytosti dostává každá její reakce svůj </a:t>
            </a:r>
            <a:r>
              <a:rPr lang="cs-CZ" i="1" dirty="0"/>
              <a:t>smysl </a:t>
            </a:r>
            <a:r>
              <a:rPr lang="cs-CZ" dirty="0"/>
              <a:t>teprve a pouze jako součást jejího celkového vyrovnávání se s prostředím: </a:t>
            </a:r>
          </a:p>
          <a:p>
            <a:r>
              <a:rPr lang="cs-CZ" dirty="0"/>
              <a:t>„Předmětem biologie není zjevně zkoumání všech reakcí, kterých lze u živého těla dosáhnout za libovolných podmínek, nýbrž pouze těch, které jsou </a:t>
            </a:r>
            <a:r>
              <a:rPr lang="cs-CZ" i="1" dirty="0"/>
              <a:t>jeho</a:t>
            </a:r>
            <a:r>
              <a:rPr lang="cs-CZ" dirty="0"/>
              <a:t> reakcemi nebo, jak se říká, reakcemi ‚adekvátními‘. […] Nepokoušíme se o fyziku v živé bytosti, nýbrž o fyziku živé bytosti</a:t>
            </a:r>
            <a:r>
              <a:rPr lang="cs-CZ" dirty="0" smtClean="0"/>
              <a:t>.“ (</a:t>
            </a:r>
            <a:r>
              <a:rPr lang="cs-CZ" i="1" dirty="0" err="1" smtClean="0"/>
              <a:t>Tamt</a:t>
            </a:r>
            <a:r>
              <a:rPr lang="cs-CZ" i="1" dirty="0"/>
              <a:t>.</a:t>
            </a:r>
            <a:r>
              <a:rPr lang="cs-CZ" dirty="0"/>
              <a:t>, s. </a:t>
            </a:r>
            <a:r>
              <a:rPr lang="cs-CZ" dirty="0" smtClean="0"/>
              <a:t>206.)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00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Absurdita vitalismu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„[…] život by takto nebyl silou, která by se připojovala k fyzikálně-chemickým procesům, jeho originalita by byla originalitou způsobu spojení, jež nemají ve fyzikální oblasti žádný ekvivalent, originalitou fenoménů majících svoji vlastní strukturu a spojujících se spolu navzájem podle specifické dialektiky</a:t>
            </a:r>
            <a:r>
              <a:rPr lang="cs-CZ" dirty="0" smtClean="0"/>
              <a:t>.“ (</a:t>
            </a:r>
            <a:r>
              <a:rPr lang="cs-CZ" i="1" dirty="0" err="1" smtClean="0"/>
              <a:t>Tamt</a:t>
            </a:r>
            <a:r>
              <a:rPr lang="cs-CZ" i="1" dirty="0"/>
              <a:t>.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s. 269</a:t>
            </a:r>
            <a:r>
              <a:rPr lang="cs-CZ" dirty="0" smtClean="0"/>
              <a:t>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1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Individuace organismu jako výsledek vypořádávání se s okolím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Goldstein</a:t>
            </a:r>
            <a:r>
              <a:rPr lang="cs-CZ" dirty="0" smtClean="0"/>
              <a:t>: </a:t>
            </a:r>
            <a:r>
              <a:rPr lang="de-DE" i="1" dirty="0"/>
              <a:t>Der Aufbau des Organismus</a:t>
            </a:r>
            <a:r>
              <a:rPr lang="de-DE" dirty="0"/>
              <a:t> (1934)</a:t>
            </a:r>
            <a:endParaRPr lang="cs-CZ" dirty="0"/>
          </a:p>
          <a:p>
            <a:r>
              <a:rPr lang="cs-CZ" dirty="0" smtClean="0"/>
              <a:t>Předmětem analýzy má být debata </a:t>
            </a:r>
            <a:r>
              <a:rPr lang="cs-CZ" dirty="0"/>
              <a:t>či „dohadování se“ [</a:t>
            </a:r>
            <a:r>
              <a:rPr lang="cs-CZ" i="1" dirty="0" err="1"/>
              <a:t>Auseinandersetzung</a:t>
            </a:r>
            <a:r>
              <a:rPr lang="cs-CZ" dirty="0"/>
              <a:t>] mezi organismem a okolním světem</a:t>
            </a:r>
            <a:r>
              <a:rPr lang="cs-CZ" dirty="0" smtClean="0"/>
              <a:t>.</a:t>
            </a:r>
            <a:r>
              <a:rPr lang="de-DE" i="1" dirty="0"/>
              <a:t> </a:t>
            </a:r>
            <a:endParaRPr lang="cs-CZ" dirty="0" smtClean="0"/>
          </a:p>
          <a:p>
            <a:r>
              <a:rPr lang="cs-CZ" dirty="0" smtClean="0"/>
              <a:t>korelace mezi vznikem daného prostředí a individuací života v podobě jednotlivých živých bytostí.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30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Nelhostejnost života vůči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 není lhostejný vůči podmínkám, kterých se mu dostává a v jejichž středu se rodí.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Neexistuje biologická lhostejnost,“ Canguilhem, G.: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Normal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Pathologique</a:t>
            </a:r>
            <a:r>
              <a:rPr lang="cs-CZ" dirty="0"/>
              <a:t>. Paris: PUF 2010, s. 79.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89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308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Merleau-Ponty    Struktura chování </vt:lpstr>
      <vt:lpstr>Jaké je místo mysli v přírodě? </vt:lpstr>
      <vt:lpstr>Explanační propast mezi vědomím a přírodou</vt:lpstr>
      <vt:lpstr>Dichotomie vědomí a přírody má být překonána zavedením termínu chování </vt:lpstr>
      <vt:lpstr>Zakotvit mysl v přírodě</vt:lpstr>
      <vt:lpstr>Neredukovatelnost chování na model „stimulus-reakce“</vt:lpstr>
      <vt:lpstr>Absurdita vitalismu</vt:lpstr>
      <vt:lpstr>Individuace organismu jako výsledek vypořádávání se s okolím </vt:lpstr>
      <vt:lpstr>Nelhostejnost života vůči prostředí</vt:lpstr>
      <vt:lpstr>Normativita života</vt:lpstr>
      <vt:lpstr>Individuum je prvkem vztahu, bez něhož nemá význam</vt:lpstr>
      <vt:lpstr>Relační pojetí individua ve fenomenologii života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Merleau-Ponty  Struktura chování</dc:title>
  <dc:creator>Švec, Ondřej</dc:creator>
  <cp:lastModifiedBy>Švec, Ondřej</cp:lastModifiedBy>
  <cp:revision>3</cp:revision>
  <dcterms:created xsi:type="dcterms:W3CDTF">2018-10-16T08:35:11Z</dcterms:created>
  <dcterms:modified xsi:type="dcterms:W3CDTF">2018-10-16T16:12:44Z</dcterms:modified>
</cp:coreProperties>
</file>