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7ED5E-BE56-42AD-B074-B17D195F91D5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1CB0B-3BB3-4E76-9B83-5DFAED00E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128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26B42-2DBB-4214-B036-405C3B298132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58E5A-6AB6-46FE-98F0-7A350CC8F3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273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 smtClean="0"/>
              <a:t>Komen en gaan</a:t>
            </a:r>
            <a:r>
              <a:rPr lang="cs-CZ" dirty="0" smtClean="0"/>
              <a:t>:</a:t>
            </a:r>
          </a:p>
          <a:p>
            <a:r>
              <a:rPr lang="cs-CZ" dirty="0" smtClean="0"/>
              <a:t>Karel – ontevreden met zijn leven</a:t>
            </a:r>
          </a:p>
          <a:p>
            <a:r>
              <a:rPr lang="cs-CZ" dirty="0" smtClean="0"/>
              <a:t>Zijn vrouw Claudia</a:t>
            </a:r>
            <a:r>
              <a:rPr lang="cs-CZ" baseline="0" dirty="0" smtClean="0"/>
              <a:t> – vooral in de keuken en kinderkamer, zeer gelovig</a:t>
            </a:r>
          </a:p>
          <a:p>
            <a:r>
              <a:rPr lang="cs-CZ" baseline="0" dirty="0" smtClean="0"/>
              <a:t>Emma komt met haar zoon bij hen wonen omdat ze van haar man wil scheiden</a:t>
            </a:r>
          </a:p>
          <a:p>
            <a:r>
              <a:rPr lang="cs-CZ" baseline="0" dirty="0" smtClean="0"/>
              <a:t>Claudia wil haar bekeren, vraagt de onderpastoor om hulp</a:t>
            </a:r>
          </a:p>
          <a:p>
            <a:r>
              <a:rPr lang="cs-CZ" baseline="0" dirty="0" smtClean="0"/>
              <a:t>Emma begint een relatie met Karel en de onderpastoor</a:t>
            </a:r>
          </a:p>
          <a:p>
            <a:r>
              <a:rPr lang="cs-CZ" baseline="0" dirty="0" smtClean="0"/>
              <a:t>Tenslotte keert ze naar haar man terug</a:t>
            </a:r>
          </a:p>
          <a:p>
            <a:r>
              <a:rPr lang="cs-CZ" baseline="0" dirty="0" smtClean="0"/>
              <a:t>Omdat Emma verward is door de twee mannen, maar ook door haar geloof</a:t>
            </a:r>
          </a:p>
          <a:p>
            <a:r>
              <a:rPr lang="cs-CZ" baseline="0" dirty="0" smtClean="0"/>
              <a:t>Dat is voor alle personages moeilijk te accepteren (ook Claudia werd door Emma gecharmeerd)</a:t>
            </a:r>
            <a:endParaRPr lang="cs-CZ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58E5A-6AB6-46FE-98F0-7A350CC8F3B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156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De vader van de ik-persoon heeft een bordeel</a:t>
            </a:r>
          </a:p>
          <a:p>
            <a:r>
              <a:rPr lang="cs-CZ" dirty="0" smtClean="0"/>
              <a:t>De ik-persoon groeit zonder moder op, één van</a:t>
            </a:r>
            <a:r>
              <a:rPr lang="cs-CZ" baseline="0" dirty="0" smtClean="0"/>
              <a:t> de meisjes, Anna, vervult voor hem de moederrol</a:t>
            </a:r>
          </a:p>
          <a:p>
            <a:r>
              <a:rPr lang="cs-CZ" baseline="0" dirty="0" smtClean="0"/>
              <a:t>Hij is geschokt wanneer hij ontdekt dat zijn vader een relatie heeft met Anna</a:t>
            </a:r>
          </a:p>
          <a:p>
            <a:r>
              <a:rPr lang="cs-CZ" baseline="0" dirty="0" smtClean="0"/>
              <a:t>Als –jarige begint hij ook een relatie met haar, samen gaan ze naar Parijs</a:t>
            </a:r>
          </a:p>
          <a:p>
            <a:r>
              <a:rPr lang="cs-CZ" baseline="0" dirty="0" smtClean="0"/>
              <a:t>Na twee jaar is het geld op en hij gaat terug naar Antwerpen, nieuwe vriendin, ze krijgt een kind (dochter)</a:t>
            </a:r>
          </a:p>
          <a:p>
            <a:r>
              <a:rPr lang="cs-CZ" baseline="0" dirty="0" smtClean="0"/>
              <a:t>Wanneer de dochter 14 jaar is,  beginnen ze bijna een incestrelatie</a:t>
            </a:r>
          </a:p>
          <a:p>
            <a:r>
              <a:rPr lang="cs-CZ" baseline="0" dirty="0" smtClean="0"/>
              <a:t>Eindigt met de moord die hij pleegt op de minnaar van zijn dochter</a:t>
            </a:r>
            <a:endParaRPr lang="cs-CZ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58E5A-6AB6-46FE-98F0-7A350CC8F3B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709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Boorman: de handelsgeest, de</a:t>
            </a:r>
            <a:r>
              <a:rPr lang="cs-CZ" baseline="0" dirty="0" smtClean="0"/>
              <a:t> keiharde handelaar, verkoper van praatjes</a:t>
            </a:r>
          </a:p>
          <a:p>
            <a:r>
              <a:rPr lang="cs-CZ" baseline="0" dirty="0" smtClean="0"/>
              <a:t>Laarmans: tegenpool, idealist, het geweten</a:t>
            </a:r>
            <a:endParaRPr lang="cs-CZ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58E5A-6AB6-46FE-98F0-7A350CC8F3B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979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André</a:t>
            </a:r>
            <a:r>
              <a:rPr lang="cs-CZ" baseline="0" dirty="0" smtClean="0"/>
              <a:t> Terval: is een buitenstaander, bekritiseert zowel de Vlaamse Beweging als het katholicisme (reacties van Gijsen en Walschap waren scherp)</a:t>
            </a:r>
          </a:p>
          <a:p>
            <a:r>
              <a:rPr lang="cs-CZ" baseline="0" dirty="0" smtClean="0"/>
              <a:t>Elias – ik-vorm, 12-jarige Elias, over een cruciaal jaar in zijn leven, hij groeit op in isolement tot zijn oudere neef Aloysius komt logeren</a:t>
            </a:r>
          </a:p>
          <a:p>
            <a:r>
              <a:rPr lang="cs-CZ" baseline="0" dirty="0" smtClean="0"/>
              <a:t>Plot minder belangrijk</a:t>
            </a:r>
          </a:p>
          <a:p>
            <a:r>
              <a:rPr lang="cs-CZ" baseline="0" dirty="0" smtClean="0"/>
              <a:t>Belangrijker: indrukken, emoties, herinneringen, waarnemingen</a:t>
            </a:r>
          </a:p>
          <a:p>
            <a:r>
              <a:rPr lang="cs-CZ" baseline="0" dirty="0" smtClean="0"/>
              <a:t>Aloysius zorgt voor het contact met de buitenwereld</a:t>
            </a:r>
          </a:p>
          <a:p>
            <a:r>
              <a:rPr lang="cs-CZ" baseline="0" dirty="0" smtClean="0"/>
              <a:t>Thema´s: tegenstelling tussen verbeelding en werkelijkheid (Elias vs. Aloysius), isolement en gemeenschap</a:t>
            </a:r>
            <a:endParaRPr lang="cs-CZ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58E5A-6AB6-46FE-98F0-7A350CC8F3BD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68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Houtekiet – hoofdpersoon</a:t>
            </a:r>
          </a:p>
          <a:p>
            <a:r>
              <a:rPr lang="cs-CZ" dirty="0" smtClean="0"/>
              <a:t>Geen kerk, geen adel, geen rechterlijke macht</a:t>
            </a:r>
          </a:p>
          <a:p>
            <a:r>
              <a:rPr lang="cs-CZ" dirty="0" smtClean="0"/>
              <a:t>Vrije seksuele</a:t>
            </a:r>
            <a:r>
              <a:rPr lang="cs-CZ" baseline="0" dirty="0" smtClean="0"/>
              <a:t> moraal</a:t>
            </a:r>
          </a:p>
          <a:p>
            <a:r>
              <a:rPr lang="cs-CZ" baseline="0" dirty="0" smtClean="0"/>
              <a:t>Erotiek wordt gekoppeld aan vruchtbaarheid en het boerenland</a:t>
            </a:r>
          </a:p>
          <a:p>
            <a:r>
              <a:rPr lang="cs-CZ" baseline="0" dirty="0" smtClean="0"/>
              <a:t>Houtekiet – amorele natuurmens die zoveel mogelijk vrouwen bevrucht (en verkracht) en geen tegenstand accepteert</a:t>
            </a:r>
          </a:p>
          <a:p>
            <a:r>
              <a:rPr lang="cs-CZ" baseline="0" dirty="0" smtClean="0"/>
              <a:t>Blut und Boden (uit Duitsland) – kweken van een superras van sterke natuurmensen</a:t>
            </a:r>
          </a:p>
          <a:p>
            <a:r>
              <a:rPr lang="cs-CZ" baseline="0" dirty="0" smtClean="0"/>
              <a:t>Het boek werd in nationaal-socialistische kringen (ook in Duitsland zelf) goed ontvangen</a:t>
            </a:r>
          </a:p>
          <a:p>
            <a:r>
              <a:rPr lang="cs-CZ" baseline="0" dirty="0" smtClean="0"/>
              <a:t>Maar er zijn verschillende interpretaties mogelijk</a:t>
            </a:r>
          </a:p>
          <a:p>
            <a:r>
              <a:rPr lang="cs-CZ" baseline="0" dirty="0" smtClean="0"/>
              <a:t>Walschaps werk was niet eenduidig</a:t>
            </a:r>
          </a:p>
          <a:p>
            <a:r>
              <a:rPr lang="cs-CZ" baseline="0" dirty="0" smtClean="0"/>
              <a:t>Houtekiet is geen Germaan, maar een donkere Bohemer</a:t>
            </a:r>
          </a:p>
          <a:p>
            <a:r>
              <a:rPr lang="cs-CZ" baseline="0" dirty="0" smtClean="0"/>
              <a:t>Wij-perspectief, onbetrouwbare verteller, er zijn meer stemmen te horen in het boek</a:t>
            </a:r>
          </a:p>
          <a:p>
            <a:r>
              <a:rPr lang="cs-CZ" baseline="0" dirty="0" smtClean="0"/>
              <a:t>Anbeek: Walschap was in dit boek ketter, positivistische pessimist en nihilist</a:t>
            </a:r>
            <a:endParaRPr lang="cs-CZ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58E5A-6AB6-46FE-98F0-7A350CC8F3BD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789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De boer die sterft : vijf fasen – elke verbonden met één</a:t>
            </a:r>
            <a:r>
              <a:rPr lang="cs-CZ" baseline="0" smtClean="0"/>
              <a:t> zintuig en met één vrouw uit zijn leven (dochter, vrouw van de pastoor, moeder, zijn vrouw)</a:t>
            </a:r>
            <a:endParaRPr lang="cs-CZ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58E5A-6AB6-46FE-98F0-7A350CC8F3BD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585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ACB1-6251-46FF-B384-BEE215D19504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B9EE-49DB-4437-8AF3-28BF29521B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57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ACB1-6251-46FF-B384-BEE215D19504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B9EE-49DB-4437-8AF3-28BF29521B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9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ACB1-6251-46FF-B384-BEE215D19504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B9EE-49DB-4437-8AF3-28BF29521B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08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ACB1-6251-46FF-B384-BEE215D19504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B9EE-49DB-4437-8AF3-28BF29521B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29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ACB1-6251-46FF-B384-BEE215D19504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B9EE-49DB-4437-8AF3-28BF29521B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600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ACB1-6251-46FF-B384-BEE215D19504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B9EE-49DB-4437-8AF3-28BF29521B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823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ACB1-6251-46FF-B384-BEE215D19504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B9EE-49DB-4437-8AF3-28BF29521B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06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ACB1-6251-46FF-B384-BEE215D19504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B9EE-49DB-4437-8AF3-28BF29521B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54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ACB1-6251-46FF-B384-BEE215D19504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B9EE-49DB-4437-8AF3-28BF29521B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18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ACB1-6251-46FF-B384-BEE215D19504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B9EE-49DB-4437-8AF3-28BF29521B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1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ACB1-6251-46FF-B384-BEE215D19504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B9EE-49DB-4437-8AF3-28BF29521B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68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0ACB1-6251-46FF-B384-BEE215D19504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AB9EE-49DB-4437-8AF3-28BF29521B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1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Nederlandse en Vlaamse literatuur van het interbellum</a:t>
            </a:r>
            <a:endParaRPr lang="cs-CZ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Hoorcollege: Vlaams proza in het interbellum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31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Gerard Walschap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2692895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Studeerde voor priester, maar moest het seminarie voor „zeer ernstige feiten“ verlaten</a:t>
            </a:r>
          </a:p>
          <a:p>
            <a:r>
              <a:rPr lang="cs-CZ" dirty="0" smtClean="0"/>
              <a:t>Redacteur en criticus</a:t>
            </a:r>
          </a:p>
          <a:p>
            <a:r>
              <a:rPr lang="cs-CZ" dirty="0" smtClean="0"/>
              <a:t>Schreef prokatholieke recensies</a:t>
            </a:r>
          </a:p>
          <a:p>
            <a:r>
              <a:rPr lang="cs-CZ" dirty="0" smtClean="0"/>
              <a:t>Voelde zich verwant met de expression. stroming</a:t>
            </a:r>
          </a:p>
          <a:p>
            <a:r>
              <a:rPr lang="cs-CZ" i="1" dirty="0" smtClean="0"/>
              <a:t>Adelaïde</a:t>
            </a:r>
            <a:r>
              <a:rPr lang="cs-CZ" dirty="0" smtClean="0"/>
              <a:t> (1929) – eerste deel van een trilogie, veel scherpe kritiek van de katholieken</a:t>
            </a:r>
          </a:p>
        </p:txBody>
      </p:sp>
      <p:pic>
        <p:nvPicPr>
          <p:cNvPr id="2050" name="Picture 2" descr="VÃ½sledek obrÃ¡zku pro gerard walsch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387142"/>
            <a:ext cx="4362847" cy="244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99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Lode Zielens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6131024" cy="4525963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 smtClean="0"/>
              <a:t>Het duistere bloed </a:t>
            </a:r>
            <a:r>
              <a:rPr lang="cs-CZ" dirty="0" smtClean="0"/>
              <a:t>(1930) – sensuele ik-roman</a:t>
            </a:r>
          </a:p>
          <a:p>
            <a:pPr>
              <a:buFontTx/>
              <a:buChar char="-"/>
            </a:pPr>
            <a:r>
              <a:rPr lang="cs-CZ" dirty="0" smtClean="0"/>
              <a:t>openlijk over hoeren, seksualiteit en incest</a:t>
            </a:r>
          </a:p>
          <a:p>
            <a:pPr>
              <a:buFontTx/>
              <a:buChar char="-"/>
            </a:pPr>
            <a:r>
              <a:rPr lang="cs-CZ" dirty="0" smtClean="0"/>
              <a:t>De meest taboedoorbrekende van de drie schrijvers</a:t>
            </a:r>
          </a:p>
          <a:p>
            <a:pPr>
              <a:buFontTx/>
              <a:buChar char="-"/>
            </a:pPr>
            <a:r>
              <a:rPr lang="cs-CZ" dirty="0" smtClean="0"/>
              <a:t>Verbazend: het boek werd goed ontvangen door de Vlaamse kritiek</a:t>
            </a:r>
          </a:p>
          <a:p>
            <a:pPr>
              <a:buFontTx/>
              <a:buChar char="-"/>
            </a:pPr>
            <a:r>
              <a:rPr lang="cs-CZ" dirty="0" smtClean="0"/>
              <a:t>Geen „meteorologisch bulletin“ (term van Gijsen), personages goed getypeerd</a:t>
            </a:r>
            <a:endParaRPr lang="cs-CZ" dirty="0"/>
          </a:p>
        </p:txBody>
      </p:sp>
      <p:pic>
        <p:nvPicPr>
          <p:cNvPr id="4098" name="Picture 2" descr="VÃ½sledek obrÃ¡zku pro lode ziele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2276872"/>
            <a:ext cx="2414029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468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Jaren 30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Een aantal literaire conflicten: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tussen tijdschriften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tussen de zuilen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tussen links en rechts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tussen neutraal en humanitair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588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Jaren 30 – in NL: vorm of vent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„Prisma-polemiek“ – vorm of vent (term door J. C. Bloem)</a:t>
            </a:r>
          </a:p>
          <a:p>
            <a:r>
              <a:rPr lang="cs-CZ" dirty="0" smtClean="0"/>
              <a:t>Nederlands literair landschap: autonomisten, personalisten en humanitairen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1924: ethisch georiënteerde bloemlezing </a:t>
            </a:r>
            <a:r>
              <a:rPr lang="cs-CZ" i="1" dirty="0" smtClean="0"/>
              <a:t>Nieuwe geluiden </a:t>
            </a:r>
            <a:r>
              <a:rPr lang="cs-CZ" dirty="0" smtClean="0"/>
              <a:t>door Dirk Coster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1930: bloemlezing </a:t>
            </a:r>
            <a:r>
              <a:rPr lang="cs-CZ" i="1" dirty="0" smtClean="0"/>
              <a:t>Prisma</a:t>
            </a:r>
            <a:r>
              <a:rPr lang="cs-CZ" dirty="0" smtClean="0"/>
              <a:t> door D.A.M. Binnendijk – ging om autonome poëzie (geen expressie van de gevoelens van de dichter) – net als poëticale uitspraken van Nijhoff, Marsman, Van Ostaijen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Ter Braak, Du Perron: het ging niet om de mooie vorm, maar om de vent, de persoonlijkheid; volgens hen: </a:t>
            </a:r>
            <a:r>
              <a:rPr lang="cs-CZ" i="1" dirty="0" smtClean="0"/>
              <a:t>Prisma</a:t>
            </a:r>
            <a:r>
              <a:rPr lang="cs-CZ" dirty="0" smtClean="0"/>
              <a:t> maakt geen onderscheid tussen oorspronkelijkheid en epigonisme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982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Forum</a:t>
            </a:r>
            <a:r>
              <a:rPr lang="cs-CZ" dirty="0" smtClean="0"/>
              <a:t> (1932-35): de vent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Vlaams-Nederlands tijdschrift</a:t>
            </a:r>
          </a:p>
          <a:p>
            <a:r>
              <a:rPr lang="cs-CZ" dirty="0" smtClean="0"/>
              <a:t>Vooral om economische redenen in die tijd niet zoveel contacten</a:t>
            </a:r>
          </a:p>
          <a:p>
            <a:r>
              <a:rPr lang="cs-CZ" dirty="0" smtClean="0"/>
              <a:t>Redacteurs: Ter Braak, Du Perron, Roelants (Greshoff betrokken bij de oprichting, maar niet in de redactie)</a:t>
            </a:r>
          </a:p>
          <a:p>
            <a:r>
              <a:rPr lang="cs-CZ" dirty="0" smtClean="0"/>
              <a:t>Aandeel Vlamingen in de eerste twee jaargangen: poëzie van R. Minne en Jan Van Nijlen, proza van Walschap</a:t>
            </a:r>
          </a:p>
          <a:p>
            <a:r>
              <a:rPr lang="cs-CZ" dirty="0" smtClean="0"/>
              <a:t>Er waren veel spanningen tussen N en Z</a:t>
            </a:r>
          </a:p>
          <a:p>
            <a:r>
              <a:rPr lang="cs-CZ" dirty="0" smtClean="0"/>
              <a:t>Vanaf 1934: </a:t>
            </a:r>
            <a:r>
              <a:rPr lang="cs-CZ" i="1" dirty="0" smtClean="0"/>
              <a:t>Forum</a:t>
            </a:r>
            <a:r>
              <a:rPr lang="cs-CZ" dirty="0" smtClean="0"/>
              <a:t> had 2 afdelingen (NL: Ter Braak, Victor van Vriesland, Vestdijk; VL: Roelants, Walschap, Raymond Herreman, Gijsen)</a:t>
            </a:r>
          </a:p>
          <a:p>
            <a:r>
              <a:rPr lang="cs-CZ" dirty="0" smtClean="0"/>
              <a:t>Meer Vlaamse bijdragen opgenomen, maar einde in 1935 – vanwege bezwaren van de Vlaamse katholieke redactie tegen de publicatie van het „te frivole“ verhaal </a:t>
            </a:r>
            <a:r>
              <a:rPr lang="cs-CZ" i="1" dirty="0" smtClean="0"/>
              <a:t>Virginia</a:t>
            </a:r>
            <a:r>
              <a:rPr lang="cs-CZ" dirty="0" smtClean="0"/>
              <a:t> van Victor Varangot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291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Forum</a:t>
            </a:r>
            <a:r>
              <a:rPr lang="cs-CZ" dirty="0" smtClean="0"/>
              <a:t> en de canon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Herwaardering van versch. auteurs en werken uit het verleden en de eigen tijd (</a:t>
            </a:r>
            <a:r>
              <a:rPr lang="cs-CZ" i="1" dirty="0" smtClean="0"/>
              <a:t>De stille kracht</a:t>
            </a:r>
            <a:r>
              <a:rPr lang="cs-CZ" dirty="0" smtClean="0"/>
              <a:t>, poëzie van J.A. Der Mouw, Nescio, P.A. Daum, A. van Schendel)</a:t>
            </a:r>
          </a:p>
          <a:p>
            <a:r>
              <a:rPr lang="cs-CZ" dirty="0" smtClean="0"/>
              <a:t>Grote ontdekking van </a:t>
            </a:r>
            <a:r>
              <a:rPr lang="cs-CZ" i="1" dirty="0" smtClean="0"/>
              <a:t>Forum</a:t>
            </a:r>
            <a:r>
              <a:rPr lang="cs-CZ" dirty="0" smtClean="0"/>
              <a:t>: Elsschot</a:t>
            </a:r>
          </a:p>
          <a:p>
            <a:r>
              <a:rPr lang="cs-CZ" dirty="0" smtClean="0"/>
              <a:t>1933 </a:t>
            </a:r>
            <a:r>
              <a:rPr lang="cs-CZ" i="1" dirty="0" smtClean="0"/>
              <a:t>Kaas</a:t>
            </a:r>
            <a:r>
              <a:rPr lang="cs-CZ" dirty="0" smtClean="0"/>
              <a:t> – opnieuw een ironiserende roman over de handelswereld, weer de dromer Laarmans</a:t>
            </a:r>
          </a:p>
          <a:p>
            <a:r>
              <a:rPr lang="cs-CZ" dirty="0" smtClean="0"/>
              <a:t>1938 </a:t>
            </a:r>
            <a:r>
              <a:rPr lang="cs-CZ" i="1" dirty="0" smtClean="0"/>
              <a:t>Het been </a:t>
            </a:r>
            <a:r>
              <a:rPr lang="cs-CZ" dirty="0" smtClean="0"/>
              <a:t>– vervolg op </a:t>
            </a:r>
            <a:r>
              <a:rPr lang="cs-CZ" i="1" dirty="0" smtClean="0"/>
              <a:t>Lijmen</a:t>
            </a:r>
          </a:p>
          <a:p>
            <a:r>
              <a:rPr lang="cs-CZ" dirty="0" smtClean="0"/>
              <a:t>VL: minder waardering voor Elsschot; Roelants en Walschap begonnen hem pas </a:t>
            </a:r>
            <a:r>
              <a:rPr lang="cs-CZ" dirty="0" err="1" smtClean="0"/>
              <a:t>eind</a:t>
            </a:r>
            <a:r>
              <a:rPr lang="cs-CZ" dirty="0" smtClean="0"/>
              <a:t> </a:t>
            </a:r>
            <a:r>
              <a:rPr lang="cs-CZ" dirty="0" smtClean="0"/>
              <a:t>jaren 30 te waarderen</a:t>
            </a:r>
          </a:p>
          <a:p>
            <a:r>
              <a:rPr lang="cs-CZ" dirty="0" smtClean="0"/>
              <a:t>Vooral de katholieke kritiek had bezwaren tegen Elsschot (hij was tegen de clerus)</a:t>
            </a:r>
          </a:p>
          <a:p>
            <a:r>
              <a:rPr lang="cs-CZ" dirty="0" smtClean="0"/>
              <a:t>Zijn doorbraak in VL kwam pas na WOII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739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Het modernisme in Vlaanderen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 Vlaanderen minder sterk aanwezig in de jaren 30</a:t>
            </a:r>
          </a:p>
          <a:p>
            <a:r>
              <a:rPr lang="cs-CZ" dirty="0" smtClean="0"/>
              <a:t>Elsschot: </a:t>
            </a:r>
            <a:r>
              <a:rPr lang="cs-CZ" i="1" dirty="0" smtClean="0"/>
              <a:t>Lijmen, Het been, Het dwaallicht </a:t>
            </a:r>
            <a:r>
              <a:rPr lang="cs-CZ" dirty="0" smtClean="0"/>
              <a:t>(1946) – zijn modernistisch</a:t>
            </a:r>
          </a:p>
          <a:p>
            <a:r>
              <a:rPr lang="cs-CZ" dirty="0" smtClean="0"/>
              <a:t>Modernistisch: </a:t>
            </a:r>
            <a:r>
              <a:rPr lang="cs-CZ" dirty="0" smtClean="0"/>
              <a:t>Raymond </a:t>
            </a:r>
            <a:r>
              <a:rPr lang="cs-CZ" dirty="0" smtClean="0"/>
              <a:t>Brulez, Maurice Gilliams</a:t>
            </a:r>
          </a:p>
          <a:p>
            <a:r>
              <a:rPr lang="cs-CZ" dirty="0" smtClean="0"/>
              <a:t>Voor Walschap was het modernisme te ver</a:t>
            </a:r>
          </a:p>
          <a:p>
            <a:r>
              <a:rPr lang="cs-CZ" dirty="0" smtClean="0"/>
              <a:t>Brulez: roman </a:t>
            </a:r>
            <a:r>
              <a:rPr lang="cs-CZ" i="1" dirty="0" smtClean="0"/>
              <a:t>André Terval </a:t>
            </a:r>
            <a:r>
              <a:rPr lang="cs-CZ" dirty="0" smtClean="0"/>
              <a:t>(1930)</a:t>
            </a:r>
          </a:p>
          <a:p>
            <a:r>
              <a:rPr lang="cs-CZ" dirty="0" smtClean="0"/>
              <a:t>Gilliams: proustiaanse roman </a:t>
            </a:r>
            <a:r>
              <a:rPr lang="cs-CZ" i="1" dirty="0" smtClean="0"/>
              <a:t>Elias</a:t>
            </a:r>
            <a:r>
              <a:rPr lang="cs-CZ" dirty="0" smtClean="0"/>
              <a:t> (1936)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233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Stad en platteland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De stad: symbool van de moderniteit, het modernisme (Couperus, Van Ostaijen, Nijhoff, Vestdijk, Du Perron, Zielens…)</a:t>
            </a:r>
          </a:p>
          <a:p>
            <a:r>
              <a:rPr lang="cs-CZ" dirty="0" smtClean="0"/>
              <a:t>Maar er verschenen in de jaren 20 en 30 juist veel streekromans of werken over het boerenleven</a:t>
            </a:r>
          </a:p>
          <a:p>
            <a:r>
              <a:rPr lang="cs-CZ" dirty="0" smtClean="0"/>
              <a:t>Er werd door veel literatoren neergekeken op het genre</a:t>
            </a:r>
          </a:p>
          <a:p>
            <a:r>
              <a:rPr lang="cs-CZ" dirty="0" smtClean="0"/>
              <a:t>Veel geïmiteerd, weinig oorspronkelijk werk</a:t>
            </a:r>
          </a:p>
          <a:p>
            <a:r>
              <a:rPr lang="cs-CZ" dirty="0" smtClean="0"/>
              <a:t>Critici van het genre: wijdlopig, laag-bij-de-gronds, clichématig, weinig literair</a:t>
            </a:r>
          </a:p>
          <a:p>
            <a:r>
              <a:rPr lang="cs-CZ" dirty="0" smtClean="0"/>
              <a:t>De boerenroman werd echter ingezet in de strijd tegen modernisering en ontkerstening + toenemende belangstelling voor </a:t>
            </a:r>
            <a:r>
              <a:rPr lang="cs-CZ" i="1" dirty="0" smtClean="0"/>
              <a:t>Blut und Boden</a:t>
            </a:r>
          </a:p>
          <a:p>
            <a:r>
              <a:rPr lang="cs-CZ" dirty="0" smtClean="0"/>
              <a:t>Beschouwd als ouderwets – qua vorm én inhoud</a:t>
            </a:r>
          </a:p>
          <a:p>
            <a:r>
              <a:rPr lang="cs-CZ" dirty="0" smtClean="0"/>
              <a:t>Maar er was ook vernieuwing (Walschap, Teirlinck, de latere Streuvels en Timmermans)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887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Vernieuwde Vlaamse streekroman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cs-CZ" dirty="0" smtClean="0"/>
              <a:t>vitalisme</a:t>
            </a:r>
          </a:p>
          <a:p>
            <a:pPr marL="514350" indent="-514350">
              <a:buAutoNum type="alphaLcPeriod"/>
            </a:pPr>
            <a:r>
              <a:rPr lang="cs-CZ" dirty="0" smtClean="0"/>
              <a:t>contemplatieve richting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356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Vernieuwde Vlaamse streekroman: Walschap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Zijn werken over het boerenleven waren anders dan de idealistische streekroman</a:t>
            </a:r>
          </a:p>
          <a:p>
            <a:r>
              <a:rPr lang="cs-CZ" i="1" dirty="0" smtClean="0"/>
              <a:t>Celibaat</a:t>
            </a:r>
          </a:p>
          <a:p>
            <a:r>
              <a:rPr lang="cs-CZ" i="1" dirty="0" smtClean="0"/>
              <a:t>Houtekiet</a:t>
            </a:r>
            <a:r>
              <a:rPr lang="cs-CZ" dirty="0" smtClean="0"/>
              <a:t> (1939): landelijke omgeving, maar nadruk op promiscuïteit; over de inwoners van een kolonie; ook over het ontstaan van een nieuwe maatschappij, op basis van een vitalistisch levensideaal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vragen over de relatie met nieuwe ideologieën, ideeën over </a:t>
            </a:r>
            <a:r>
              <a:rPr lang="cs-CZ" i="1" dirty="0" smtClean="0"/>
              <a:t>Blut und Boden </a:t>
            </a:r>
            <a:r>
              <a:rPr lang="cs-CZ" dirty="0" smtClean="0"/>
              <a:t>(uit Duitsland)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 </a:t>
            </a:r>
            <a:r>
              <a:rPr lang="cs-CZ" i="1" dirty="0" smtClean="0"/>
              <a:t>Houtekiet</a:t>
            </a:r>
            <a:r>
              <a:rPr lang="cs-CZ" dirty="0" smtClean="0"/>
              <a:t> wordt een heidense natuurmens verheerlijkt, gigantisch nageslacht, mythische proporties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een nieuwe samenlevingsvorm – onbewuste levensdrift, fysieke kracht, geen cultuur, geloof of intellect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986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de Eerste Wereldoorlog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6896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Een spoor van verwoesting</a:t>
            </a:r>
          </a:p>
          <a:p>
            <a:r>
              <a:rPr lang="cs-CZ" dirty="0" smtClean="0"/>
              <a:t>Maar tegelijkertijd: moderne wereld ontstaan</a:t>
            </a:r>
          </a:p>
          <a:p>
            <a:r>
              <a:rPr lang="cs-CZ" dirty="0" smtClean="0"/>
              <a:t>Industrialisering</a:t>
            </a:r>
          </a:p>
          <a:p>
            <a:r>
              <a:rPr lang="cs-CZ" dirty="0" smtClean="0"/>
              <a:t>Verdwijning van de standenmaatschappij</a:t>
            </a:r>
          </a:p>
          <a:p>
            <a:r>
              <a:rPr lang="cs-CZ" dirty="0" smtClean="0"/>
              <a:t>Sterk geürbaniseerde omgeving</a:t>
            </a:r>
          </a:p>
          <a:p>
            <a:r>
              <a:rPr lang="cs-CZ" dirty="0" smtClean="0"/>
              <a:t>Democratiseringsprocessen (algemeen kiesrecht voor mannen)</a:t>
            </a:r>
          </a:p>
          <a:p>
            <a:r>
              <a:rPr lang="cs-CZ" dirty="0" smtClean="0"/>
              <a:t>Ook: opkomende ideologieën</a:t>
            </a:r>
          </a:p>
          <a:p>
            <a:r>
              <a:rPr lang="cs-CZ" dirty="0" smtClean="0"/>
              <a:t>Binnen de zuilen heerste een sfeer van innovatie en moderniteit</a:t>
            </a:r>
            <a:endParaRPr lang="cs-CZ" dirty="0"/>
          </a:p>
        </p:txBody>
      </p:sp>
      <p:pic>
        <p:nvPicPr>
          <p:cNvPr id="1026" name="Picture 2" descr="VÃ½sledek obrÃ¡zku pro aalst interbell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476564"/>
            <a:ext cx="372584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527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Vernieuwde Vlaamse streekroman: Herman Teirlinck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Decadentisme</a:t>
            </a:r>
          </a:p>
          <a:p>
            <a:r>
              <a:rPr lang="cs-CZ" i="1" dirty="0" smtClean="0"/>
              <a:t>Het zelfportret of het galgemaal</a:t>
            </a:r>
          </a:p>
          <a:p>
            <a:r>
              <a:rPr lang="cs-CZ" i="1" dirty="0" smtClean="0"/>
              <a:t>Maria Speermalie </a:t>
            </a:r>
            <a:r>
              <a:rPr lang="cs-CZ" dirty="0" smtClean="0"/>
              <a:t>– titelheldin lijkt op Lady Chatterley van D.H. Lawrence</a:t>
            </a:r>
          </a:p>
          <a:p>
            <a:r>
              <a:rPr lang="cs-CZ" i="1" dirty="0" smtClean="0"/>
              <a:t>Roland met de bles </a:t>
            </a:r>
            <a:r>
              <a:rPr lang="cs-CZ" dirty="0" smtClean="0"/>
              <a:t>– excentrieke, decadentistische roman in brieven vol mystiek, satanisme en perversiteiten; weer een sterke vrouw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614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Vernieuwde Vlaamse streekroman: contemplatie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Karel van de Woestijne: </a:t>
            </a:r>
            <a:r>
              <a:rPr lang="cs-CZ" i="1" dirty="0" smtClean="0"/>
              <a:t>De boer die sterft </a:t>
            </a:r>
            <a:r>
              <a:rPr lang="cs-CZ" dirty="0" smtClean="0"/>
              <a:t>– symbolische novelle, over de laatste eenzame uren van een oude stervende boer vanuit zijn perspectief</a:t>
            </a:r>
          </a:p>
          <a:p>
            <a:r>
              <a:rPr lang="cs-CZ" dirty="0" smtClean="0"/>
              <a:t>Timmermans: </a:t>
            </a:r>
            <a:r>
              <a:rPr lang="cs-CZ" i="1" dirty="0" smtClean="0"/>
              <a:t>Boerenpsalm</a:t>
            </a:r>
            <a:r>
              <a:rPr lang="cs-CZ" dirty="0" smtClean="0"/>
              <a:t> (1935) – contemplatief levensverhaal van een oude boer, liefde voor het land en voor God</a:t>
            </a:r>
          </a:p>
          <a:p>
            <a:r>
              <a:rPr lang="cs-CZ" dirty="0" err="1" smtClean="0"/>
              <a:t>Streuvels</a:t>
            </a:r>
            <a:r>
              <a:rPr lang="cs-CZ" dirty="0" smtClean="0"/>
              <a:t>: </a:t>
            </a:r>
            <a:r>
              <a:rPr lang="cs-CZ" i="1" dirty="0" smtClean="0"/>
              <a:t>Het leven en de dood in den ast </a:t>
            </a:r>
            <a:r>
              <a:rPr lang="cs-CZ" dirty="0" smtClean="0"/>
              <a:t>– 5 landarbeiders in een worteldrogerij, een zwerver zoekt daar onderdak en gaat daar dood (symbolische lading: leven als een toneelspel; 1e deel over leven, 2e deel over dood)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99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de Eerste Wereldoorlog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Prozaschrijvers hadden de neiging hun stijl te versoberen en legden de nadruk op de denkprocessen van hun personages</a:t>
            </a:r>
          </a:p>
          <a:p>
            <a:r>
              <a:rPr lang="cs-CZ" dirty="0" smtClean="0"/>
              <a:t>Tegelijkertijd: afkeer van de moderniteit, streekromans en historische romans bleven geliefd</a:t>
            </a:r>
          </a:p>
          <a:p>
            <a:r>
              <a:rPr lang="cs-CZ" dirty="0" smtClean="0"/>
              <a:t>Tegengestelde visies: engagement (literatuur met een boodschap) vs. autonomie (werk los va de realiteit en de maker)</a:t>
            </a:r>
          </a:p>
        </p:txBody>
      </p:sp>
    </p:spTree>
    <p:extLst>
      <p:ext uri="{BB962C8B-B14F-4D97-AF65-F5344CB8AC3E}">
        <p14:creationId xmlns:p14="http://schemas.microsoft.com/office/powerpoint/2010/main" val="2155211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Verzuiling in Vlaanderen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Na de WOI: toenemende verzuiling (net als in NL)</a:t>
            </a:r>
          </a:p>
          <a:p>
            <a:r>
              <a:rPr lang="cs-CZ" dirty="0" smtClean="0"/>
              <a:t>1917: algemeen kiesrecht voor mannen (katholieken verloren de meerderheid, maar altijd in de regering)</a:t>
            </a:r>
          </a:p>
          <a:p>
            <a:r>
              <a:rPr lang="cs-CZ" dirty="0" smtClean="0"/>
              <a:t>De katholieken bleven het literaire leven bepalen in kath. kringen – een vernieuwingsbeweging</a:t>
            </a:r>
          </a:p>
          <a:p>
            <a:r>
              <a:rPr lang="cs-CZ" dirty="0" smtClean="0"/>
              <a:t>Verdeling: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Katholieken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Vrijzinnigen (a. liberalen, b. arbeiders)</a:t>
            </a:r>
          </a:p>
          <a:p>
            <a:r>
              <a:rPr lang="cs-CZ" dirty="0" smtClean="0"/>
              <a:t>Een andere scheiding: door de Vlaamse kwestie</a:t>
            </a:r>
          </a:p>
          <a:p>
            <a:r>
              <a:rPr lang="cs-CZ" dirty="0" smtClean="0"/>
              <a:t>Ook scheidslijn tussen jong en oud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56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Verzuiling in Vlaanderen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Maatschappelijke veranderingen: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48-urige werkweek (toename van vrije tijd)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Leerplicht tot 14 jaar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Film en radio</a:t>
            </a:r>
          </a:p>
          <a:p>
            <a:r>
              <a:rPr lang="cs-CZ" dirty="0" smtClean="0"/>
              <a:t>Katholieken: bang voor de secularisatie</a:t>
            </a:r>
          </a:p>
          <a:p>
            <a:r>
              <a:rPr lang="cs-CZ" dirty="0" smtClean="0"/>
              <a:t>Herkersteningsbeweging (</a:t>
            </a:r>
            <a:r>
              <a:rPr lang="cs-CZ" i="1" dirty="0" smtClean="0"/>
              <a:t>renouveau catholique</a:t>
            </a:r>
            <a:r>
              <a:rPr lang="cs-CZ" dirty="0" smtClean="0"/>
              <a:t> – katholieke kunst vernieuwen); militante en fundamentele Pelgrimsbeweging (va. 1924), o.a. F. Timmermans, M. Gijsen, G. Walschap</a:t>
            </a:r>
          </a:p>
          <a:p>
            <a:r>
              <a:rPr lang="cs-CZ" dirty="0" smtClean="0"/>
              <a:t>De meeste tijdschriften hadden een meer of minder uitgesproken katholieke signatuur</a:t>
            </a:r>
          </a:p>
          <a:p>
            <a:r>
              <a:rPr lang="cs-CZ" dirty="0" smtClean="0"/>
              <a:t>Vernieuwing: ts </a:t>
            </a:r>
            <a:r>
              <a:rPr lang="cs-CZ" i="1" dirty="0" smtClean="0"/>
              <a:t>Ruimte</a:t>
            </a:r>
            <a:r>
              <a:rPr lang="cs-CZ" dirty="0" smtClean="0"/>
              <a:t> (1920-21) – humanitair express., engagement, tegen de generatie van </a:t>
            </a:r>
            <a:r>
              <a:rPr lang="cs-CZ" i="1" dirty="0" smtClean="0"/>
              <a:t>Van Nu en Straks</a:t>
            </a:r>
          </a:p>
          <a:p>
            <a:r>
              <a:rPr lang="cs-CZ" dirty="0" smtClean="0"/>
              <a:t>Aloude katholieke </a:t>
            </a:r>
            <a:r>
              <a:rPr lang="cs-CZ" i="1" dirty="0" smtClean="0"/>
              <a:t>Dietsche Warande &amp; Belfort</a:t>
            </a:r>
          </a:p>
          <a:p>
            <a:r>
              <a:rPr lang="cs-CZ" dirty="0" smtClean="0"/>
              <a:t>Het katholieke spectrum was in de jaren 30 breed en toonde veel variatie</a:t>
            </a:r>
          </a:p>
          <a:p>
            <a:r>
              <a:rPr lang="cs-CZ" dirty="0" smtClean="0"/>
              <a:t>Eind jaren 20 en in de jaren 30 ontstonden er grote tegenstellingen binnen de katholieke zuil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72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Vernieuwing van de roman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 N en Z: veel lezers van streekromans</a:t>
            </a:r>
          </a:p>
          <a:p>
            <a:r>
              <a:rPr lang="cs-CZ" dirty="0" smtClean="0"/>
              <a:t>Bloeiende streekromans en natural. romans – volgens critici waren ze aan vernieuwing toe</a:t>
            </a:r>
          </a:p>
          <a:p>
            <a:r>
              <a:rPr lang="cs-CZ" dirty="0" smtClean="0"/>
              <a:t>In de marge: ook echt nieuw literair proza – Van Ostaijen – grotesken, Elsschot – vernieuwende romans (</a:t>
            </a:r>
            <a:r>
              <a:rPr lang="cs-CZ" i="1" dirty="0" smtClean="0"/>
              <a:t>Villa des Roses, Lijmen</a:t>
            </a:r>
            <a:r>
              <a:rPr lang="cs-CZ" dirty="0" smtClean="0"/>
              <a:t>)</a:t>
            </a:r>
          </a:p>
          <a:p>
            <a:r>
              <a:rPr lang="cs-CZ" dirty="0" smtClean="0"/>
              <a:t>Aan het eind van de jaren 20 – echte vernieuwing van de roman: </a:t>
            </a:r>
            <a:r>
              <a:rPr lang="cs-CZ" dirty="0" err="1" smtClean="0"/>
              <a:t>Gerard</a:t>
            </a:r>
            <a:r>
              <a:rPr lang="cs-CZ" dirty="0" smtClean="0"/>
              <a:t> </a:t>
            </a:r>
            <a:r>
              <a:rPr lang="cs-CZ" dirty="0" err="1" smtClean="0"/>
              <a:t>Walschap</a:t>
            </a:r>
            <a:r>
              <a:rPr lang="cs-CZ" dirty="0" smtClean="0"/>
              <a:t>, Maurice Roelants, Lode Zielens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024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Streekromans en de „facelift“ van het genre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Eind jaren 20 – Gijsen: het moet afgelopen zijn met langdradige folkloristische beschrijvingen van de omgeving, ze lijken meer op weerberichten dan op romans</a:t>
            </a:r>
          </a:p>
          <a:p>
            <a:r>
              <a:rPr lang="cs-CZ" dirty="0" smtClean="0"/>
              <a:t>Scherpe kritiek op streekromans</a:t>
            </a:r>
          </a:p>
          <a:p>
            <a:r>
              <a:rPr lang="cs-CZ" dirty="0" smtClean="0"/>
              <a:t>Ze waren voor: beknoptheid en bondigheid</a:t>
            </a:r>
          </a:p>
          <a:p>
            <a:r>
              <a:rPr lang="cs-CZ" dirty="0" smtClean="0"/>
              <a:t>Populaire streekromans vroeger: Streuvels – </a:t>
            </a:r>
            <a:r>
              <a:rPr lang="cs-CZ" i="1" dirty="0" smtClean="0"/>
              <a:t>De vlasschaard </a:t>
            </a:r>
            <a:r>
              <a:rPr lang="cs-CZ" dirty="0" smtClean="0"/>
              <a:t>(1907), Timmermans – </a:t>
            </a:r>
            <a:r>
              <a:rPr lang="cs-CZ" i="1" dirty="0" smtClean="0"/>
              <a:t>Pallieter</a:t>
            </a:r>
            <a:r>
              <a:rPr lang="cs-CZ" dirty="0" smtClean="0"/>
              <a:t> (over een levensgenieter, 1916), Claes – </a:t>
            </a:r>
            <a:r>
              <a:rPr lang="cs-CZ" i="1" dirty="0" smtClean="0"/>
              <a:t>De Witte </a:t>
            </a:r>
            <a:r>
              <a:rPr lang="cs-CZ" dirty="0" smtClean="0"/>
              <a:t>(1920)</a:t>
            </a:r>
          </a:p>
          <a:p>
            <a:r>
              <a:rPr lang="cs-CZ" dirty="0" smtClean="0"/>
              <a:t>August Vermeylen: een scherpe aanval op de streekroman (1929), daarna meer kritiek (b.v. Richard Minne), ook in NL (Ter Braak, Greshoff)</a:t>
            </a:r>
          </a:p>
          <a:p>
            <a:r>
              <a:rPr lang="cs-CZ" dirty="0" smtClean="0"/>
              <a:t>Bij Timmermans en Claes: </a:t>
            </a:r>
            <a:r>
              <a:rPr lang="cs-CZ" dirty="0" err="1" smtClean="0"/>
              <a:t>landleven</a:t>
            </a:r>
            <a:r>
              <a:rPr lang="cs-CZ" dirty="0" smtClean="0"/>
              <a:t> </a:t>
            </a:r>
            <a:r>
              <a:rPr lang="cs-CZ" dirty="0" err="1" smtClean="0"/>
              <a:t>optimistisch</a:t>
            </a:r>
            <a:r>
              <a:rPr lang="cs-CZ" dirty="0" smtClean="0"/>
              <a:t> </a:t>
            </a:r>
            <a:r>
              <a:rPr lang="cs-CZ" dirty="0" smtClean="0"/>
              <a:t>beschreven, boeren voorbeeldig, eerlijk en gelovig, gehecht aan eigen streek, verzachtende humor</a:t>
            </a:r>
          </a:p>
          <a:p>
            <a:r>
              <a:rPr lang="cs-CZ" dirty="0" smtClean="0"/>
              <a:t>De stad – bron van alle kwaad, afwezig</a:t>
            </a:r>
          </a:p>
          <a:p>
            <a:r>
              <a:rPr lang="cs-CZ" dirty="0" smtClean="0"/>
              <a:t>De katholieke kerk had in de romans de rol van toezichtshouder en adviesgever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398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Drie vernieuwers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Roelants, Walschap, Zielens</a:t>
            </a:r>
          </a:p>
          <a:p>
            <a:r>
              <a:rPr lang="cs-CZ" dirty="0" smtClean="0"/>
              <a:t>Zielens: armoedige jeugd, geëngageerd schrijverschap, solidarieit met proletariaat</a:t>
            </a:r>
          </a:p>
          <a:p>
            <a:r>
              <a:rPr lang="cs-CZ" dirty="0" smtClean="0"/>
              <a:t>Roelants en Walschap: katholiek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70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Maurice Roelants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6131024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Streefde naar zuiver psychologische roman, brak niet helemaal met de traditie</a:t>
            </a:r>
          </a:p>
          <a:p>
            <a:pPr marL="0" indent="0">
              <a:buNone/>
            </a:pPr>
            <a:r>
              <a:rPr lang="cs-CZ" i="1" dirty="0" smtClean="0"/>
              <a:t>Komen en gaan </a:t>
            </a:r>
            <a:r>
              <a:rPr lang="cs-CZ" dirty="0" smtClean="0"/>
              <a:t>(1927) – mijlpaal, zgn. biechtroman, doorbrak verschillende taboes</a:t>
            </a:r>
          </a:p>
          <a:p>
            <a:pPr>
              <a:buFontTx/>
              <a:buChar char="-"/>
            </a:pPr>
            <a:r>
              <a:rPr lang="cs-CZ" dirty="0" smtClean="0"/>
              <a:t>onderwerp: driehoeksverhouding tussen een vrouw en twee mannen (waarvan één onderpastoor was)</a:t>
            </a:r>
          </a:p>
          <a:p>
            <a:pPr>
              <a:buFontTx/>
              <a:buChar char="-"/>
            </a:pPr>
            <a:r>
              <a:rPr lang="cs-CZ" dirty="0" smtClean="0"/>
              <a:t>sobere stijl</a:t>
            </a:r>
          </a:p>
          <a:p>
            <a:pPr>
              <a:buFontTx/>
              <a:buChar char="-"/>
            </a:pPr>
            <a:r>
              <a:rPr lang="cs-CZ" dirty="0" smtClean="0"/>
              <a:t>personages worden vanuit hun innerlijk beschreven, weinig orthodoxe, persoonlijke invalshoek</a:t>
            </a:r>
          </a:p>
          <a:p>
            <a:pPr>
              <a:buFontTx/>
              <a:buChar char="-"/>
            </a:pPr>
            <a:r>
              <a:rPr lang="cs-CZ" dirty="0" smtClean="0"/>
              <a:t>men moet het geluk zoeken in een moreel evenwicht</a:t>
            </a:r>
          </a:p>
        </p:txBody>
      </p:sp>
      <p:pic>
        <p:nvPicPr>
          <p:cNvPr id="3074" name="Picture 2" descr="VÃ½sledek obrÃ¡zku pro maurice roelan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060848"/>
            <a:ext cx="19907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2286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1980</Words>
  <Application>Microsoft Office PowerPoint</Application>
  <PresentationFormat>Předvádění na obrazovce (4:3)</PresentationFormat>
  <Paragraphs>179</Paragraphs>
  <Slides>21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Kantoorthema</vt:lpstr>
      <vt:lpstr>Nederlandse en Vlaamse literatuur van het interbellum</vt:lpstr>
      <vt:lpstr>Na de Eerste Wereldoorlog</vt:lpstr>
      <vt:lpstr>Na de Eerste Wereldoorlog</vt:lpstr>
      <vt:lpstr>Verzuiling in Vlaanderen</vt:lpstr>
      <vt:lpstr>Verzuiling in Vlaanderen</vt:lpstr>
      <vt:lpstr>Vernieuwing van de roman</vt:lpstr>
      <vt:lpstr>Streekromans en de „facelift“ van het genre</vt:lpstr>
      <vt:lpstr>Drie vernieuwers</vt:lpstr>
      <vt:lpstr>Maurice Roelants</vt:lpstr>
      <vt:lpstr>Gerard Walschap</vt:lpstr>
      <vt:lpstr>Lode Zielens</vt:lpstr>
      <vt:lpstr>Jaren 30</vt:lpstr>
      <vt:lpstr>Jaren 30 – in NL: vorm of vent</vt:lpstr>
      <vt:lpstr>Forum (1932-35): de vent</vt:lpstr>
      <vt:lpstr>Forum en de canon</vt:lpstr>
      <vt:lpstr>Het modernisme in Vlaanderen</vt:lpstr>
      <vt:lpstr>Stad en platteland</vt:lpstr>
      <vt:lpstr>Vernieuwde Vlaamse streekroman</vt:lpstr>
      <vt:lpstr>Vernieuwde Vlaamse streekroman: Walschap</vt:lpstr>
      <vt:lpstr>Vernieuwde Vlaamse streekroman: Herman Teirlinck</vt:lpstr>
      <vt:lpstr>Vernieuwde Vlaamse streekroman: contemplatie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Nederlandse en Vlaamse literatuur van het interbellum</dc:title>
  <dc:creator>Gebruiker-internet</dc:creator>
  <cp:lastModifiedBy>Sedláčková, Lucie</cp:lastModifiedBy>
  <cp:revision>22</cp:revision>
  <cp:lastPrinted>2019-03-21T08:06:35Z</cp:lastPrinted>
  <dcterms:created xsi:type="dcterms:W3CDTF">2019-03-20T14:28:54Z</dcterms:created>
  <dcterms:modified xsi:type="dcterms:W3CDTF">2019-03-21T08:07:20Z</dcterms:modified>
</cp:coreProperties>
</file>