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7" r:id="rId2"/>
    <p:sldId id="272" r:id="rId3"/>
    <p:sldId id="270" r:id="rId4"/>
    <p:sldId id="274" r:id="rId5"/>
    <p:sldId id="260" r:id="rId6"/>
    <p:sldId id="259" r:id="rId7"/>
    <p:sldId id="261" r:id="rId8"/>
    <p:sldId id="265" r:id="rId9"/>
    <p:sldId id="266" r:id="rId10"/>
    <p:sldId id="268" r:id="rId11"/>
    <p:sldId id="263" r:id="rId12"/>
    <p:sldId id="267" r:id="rId13"/>
    <p:sldId id="273" r:id="rId14"/>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22D40"/>
    <a:srgbClr val="D22C4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070" autoAdjust="0"/>
    <p:restoredTop sz="92819" autoAdjust="0"/>
  </p:normalViewPr>
  <p:slideViewPr>
    <p:cSldViewPr snapToGrid="0">
      <p:cViewPr varScale="1">
        <p:scale>
          <a:sx n="59" d="100"/>
          <a:sy n="59" d="100"/>
        </p:scale>
        <p:origin x="808" y="44"/>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89" d="100"/>
          <a:sy n="89" d="100"/>
        </p:scale>
        <p:origin x="3078"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58EF687-8659-44A5-B987-DB47E3AA8D81}" type="datetimeFigureOut">
              <a:rPr lang="cs-CZ" smtClean="0"/>
              <a:t>18.03.2024</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DBC47E-BD00-42F4-B95C-2B987241CB05}" type="slidenum">
              <a:rPr lang="cs-CZ" smtClean="0"/>
              <a:t>‹#›</a:t>
            </a:fld>
            <a:endParaRPr lang="cs-CZ"/>
          </a:p>
        </p:txBody>
      </p:sp>
    </p:spTree>
    <p:extLst>
      <p:ext uri="{BB962C8B-B14F-4D97-AF65-F5344CB8AC3E}">
        <p14:creationId xmlns:p14="http://schemas.microsoft.com/office/powerpoint/2010/main" val="19949090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E6DBC47E-BD00-42F4-B95C-2B987241CB05}" type="slidenum">
              <a:rPr lang="cs-CZ" smtClean="0"/>
              <a:t>1</a:t>
            </a:fld>
            <a:endParaRPr lang="cs-CZ"/>
          </a:p>
        </p:txBody>
      </p:sp>
    </p:spTree>
    <p:extLst>
      <p:ext uri="{BB962C8B-B14F-4D97-AF65-F5344CB8AC3E}">
        <p14:creationId xmlns:p14="http://schemas.microsoft.com/office/powerpoint/2010/main" val="315513333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Úvodní snímek - základní součásti">
    <p:spTree>
      <p:nvGrpSpPr>
        <p:cNvPr id="1" name=""/>
        <p:cNvGrpSpPr/>
        <p:nvPr/>
      </p:nvGrpSpPr>
      <p:grpSpPr>
        <a:xfrm>
          <a:off x="0" y="0"/>
          <a:ext cx="0" cy="0"/>
          <a:chOff x="0" y="0"/>
          <a:chExt cx="0" cy="0"/>
        </a:xfrm>
      </p:grpSpPr>
      <p:pic>
        <p:nvPicPr>
          <p:cNvPr id="8" name="Obrázek 7">
            <a:extLst>
              <a:ext uri="{FF2B5EF4-FFF2-40B4-BE49-F238E27FC236}">
                <a16:creationId xmlns:a16="http://schemas.microsoft.com/office/drawing/2014/main" id="{0551C6D1-EC0E-4BE1-8EEE-AD0BFE03FC5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93523" y="435829"/>
            <a:ext cx="6408162" cy="1981120"/>
          </a:xfrm>
          <a:prstGeom prst="rect">
            <a:avLst/>
          </a:prstGeom>
        </p:spPr>
      </p:pic>
      <p:sp>
        <p:nvSpPr>
          <p:cNvPr id="9" name="Nadpis 8">
            <a:extLst>
              <a:ext uri="{FF2B5EF4-FFF2-40B4-BE49-F238E27FC236}">
                <a16:creationId xmlns:a16="http://schemas.microsoft.com/office/drawing/2014/main" id="{9C465973-12C9-4E7E-B3E7-339819B8DE4E}"/>
              </a:ext>
            </a:extLst>
          </p:cNvPr>
          <p:cNvSpPr>
            <a:spLocks noGrp="1"/>
          </p:cNvSpPr>
          <p:nvPr>
            <p:ph type="title" hasCustomPrompt="1"/>
          </p:nvPr>
        </p:nvSpPr>
        <p:spPr>
          <a:xfrm>
            <a:off x="2554807" y="3468467"/>
            <a:ext cx="6232376" cy="1518962"/>
          </a:xfrm>
          <a:prstGeom prst="rect">
            <a:avLst/>
          </a:prstGeom>
        </p:spPr>
        <p:txBody>
          <a:bodyPr/>
          <a:lstStyle>
            <a:lvl1pPr>
              <a:defRPr>
                <a:latin typeface="Arial" panose="020B0604020202020204" pitchFamily="34" charset="0"/>
                <a:ea typeface="Tahoma" panose="020B0604030504040204" pitchFamily="34" charset="0"/>
                <a:cs typeface="Arial" panose="020B0604020202020204" pitchFamily="34" charset="0"/>
              </a:defRPr>
            </a:lvl1pPr>
          </a:lstStyle>
          <a:p>
            <a:r>
              <a:rPr lang="cs-CZ" dirty="0"/>
              <a:t>Kliknutím vložíte nadpis.</a:t>
            </a:r>
          </a:p>
        </p:txBody>
      </p:sp>
      <p:sp>
        <p:nvSpPr>
          <p:cNvPr id="6" name="Zástupný symbol pro text 14">
            <a:extLst>
              <a:ext uri="{FF2B5EF4-FFF2-40B4-BE49-F238E27FC236}">
                <a16:creationId xmlns:a16="http://schemas.microsoft.com/office/drawing/2014/main" id="{6D621A1B-64B8-4E2C-9F7C-619F6D16DF8C}"/>
              </a:ext>
            </a:extLst>
          </p:cNvPr>
          <p:cNvSpPr>
            <a:spLocks noGrp="1"/>
          </p:cNvSpPr>
          <p:nvPr>
            <p:ph type="body" sz="quarter" idx="10" hasCustomPrompt="1"/>
          </p:nvPr>
        </p:nvSpPr>
        <p:spPr>
          <a:xfrm>
            <a:off x="2554807" y="4987429"/>
            <a:ext cx="6218237" cy="974725"/>
          </a:xfrm>
          <a:prstGeom prst="rect">
            <a:avLst/>
          </a:prstGeom>
        </p:spPr>
        <p:txBody>
          <a:bodyPr/>
          <a:lstStyle>
            <a:lvl1pPr marL="0" indent="0">
              <a:buNone/>
              <a:defRPr sz="3200">
                <a:latin typeface="Arial" panose="020B0604020202020204" pitchFamily="34" charset="0"/>
                <a:cs typeface="Arial" panose="020B0604020202020204" pitchFamily="34" charset="0"/>
              </a:defRPr>
            </a:lvl1pPr>
          </a:lstStyle>
          <a:p>
            <a:pPr lvl="0"/>
            <a:r>
              <a:rPr lang="cs-CZ" dirty="0"/>
              <a:t>Kliknutím vložíte podnadpis.</a:t>
            </a:r>
          </a:p>
        </p:txBody>
      </p:sp>
      <p:sp>
        <p:nvSpPr>
          <p:cNvPr id="7" name="Zástupný symbol pro text 14">
            <a:extLst>
              <a:ext uri="{FF2B5EF4-FFF2-40B4-BE49-F238E27FC236}">
                <a16:creationId xmlns:a16="http://schemas.microsoft.com/office/drawing/2014/main" id="{3CBD455F-1540-428D-A023-C87A83F6C533}"/>
              </a:ext>
            </a:extLst>
          </p:cNvPr>
          <p:cNvSpPr>
            <a:spLocks noGrp="1"/>
          </p:cNvSpPr>
          <p:nvPr>
            <p:ph type="body" sz="quarter" idx="11" hasCustomPrompt="1"/>
          </p:nvPr>
        </p:nvSpPr>
        <p:spPr>
          <a:xfrm>
            <a:off x="2554806" y="2805732"/>
            <a:ext cx="6218237" cy="521445"/>
          </a:xfrm>
          <a:prstGeom prst="rect">
            <a:avLst/>
          </a:prstGeom>
        </p:spPr>
        <p:txBody>
          <a:bodyPr/>
          <a:lstStyle>
            <a:lvl1pPr marL="0" indent="0">
              <a:buNone/>
              <a:defRPr sz="2400">
                <a:solidFill>
                  <a:srgbClr val="D22D40"/>
                </a:solidFill>
                <a:latin typeface="Arial" panose="020B0604020202020204" pitchFamily="34" charset="0"/>
                <a:cs typeface="Arial" panose="020B0604020202020204" pitchFamily="34" charset="0"/>
              </a:defRPr>
            </a:lvl1pPr>
          </a:lstStyle>
          <a:p>
            <a:pPr lvl="0"/>
            <a:r>
              <a:rPr lang="cs-CZ" dirty="0"/>
              <a:t>Kliknutím vložíte název základní součásti.</a:t>
            </a:r>
          </a:p>
          <a:p>
            <a:pPr lvl="0"/>
            <a:endParaRPr lang="cs-CZ" dirty="0"/>
          </a:p>
        </p:txBody>
      </p:sp>
    </p:spTree>
    <p:extLst>
      <p:ext uri="{BB962C8B-B14F-4D97-AF65-F5344CB8AC3E}">
        <p14:creationId xmlns:p14="http://schemas.microsoft.com/office/powerpoint/2010/main" val="21188945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Obrázek s titulkem">
    <p:spTree>
      <p:nvGrpSpPr>
        <p:cNvPr id="1" name=""/>
        <p:cNvGrpSpPr/>
        <p:nvPr/>
      </p:nvGrpSpPr>
      <p:grpSpPr>
        <a:xfrm>
          <a:off x="0" y="0"/>
          <a:ext cx="0" cy="0"/>
          <a:chOff x="0" y="0"/>
          <a:chExt cx="0" cy="0"/>
        </a:xfrm>
      </p:grpSpPr>
      <p:sp>
        <p:nvSpPr>
          <p:cNvPr id="3" name="Zástupný symbol obrázku 2">
            <a:extLst>
              <a:ext uri="{FF2B5EF4-FFF2-40B4-BE49-F238E27FC236}">
                <a16:creationId xmlns:a16="http://schemas.microsoft.com/office/drawing/2014/main" id="{555FAB65-B0A7-4575-8846-11158687D38E}"/>
              </a:ext>
            </a:extLst>
          </p:cNvPr>
          <p:cNvSpPr>
            <a:spLocks noGrp="1"/>
          </p:cNvSpPr>
          <p:nvPr>
            <p:ph type="pic" idx="1" hasCustomPrompt="1"/>
          </p:nvPr>
        </p:nvSpPr>
        <p:spPr>
          <a:xfrm>
            <a:off x="2881948" y="309245"/>
            <a:ext cx="6172200" cy="4873625"/>
          </a:xfrm>
          <a:prstGeom prst="rect">
            <a:avLst/>
          </a:prstGeom>
        </p:spPr>
        <p:txBody>
          <a:bodyPr/>
          <a:lstStyle>
            <a:lvl1pPr marL="0" indent="0">
              <a:buNone/>
              <a:defRPr sz="32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dirty="0"/>
              <a:t>Kliknutím vložíte obrázek.</a:t>
            </a:r>
          </a:p>
        </p:txBody>
      </p:sp>
      <p:sp>
        <p:nvSpPr>
          <p:cNvPr id="7" name="Zástupný symbol pro číslo snímku 6">
            <a:extLst>
              <a:ext uri="{FF2B5EF4-FFF2-40B4-BE49-F238E27FC236}">
                <a16:creationId xmlns:a16="http://schemas.microsoft.com/office/drawing/2014/main" id="{F224AE90-7605-4DC5-9CC0-F95158D6C520}"/>
              </a:ext>
            </a:extLst>
          </p:cNvPr>
          <p:cNvSpPr>
            <a:spLocks noGrp="1"/>
          </p:cNvSpPr>
          <p:nvPr>
            <p:ph type="sldNum" sz="quarter" idx="12"/>
          </p:nvPr>
        </p:nvSpPr>
        <p:spPr>
          <a:xfrm>
            <a:off x="8610600" y="6356350"/>
            <a:ext cx="2743200" cy="365125"/>
          </a:xfrm>
          <a:prstGeom prst="rect">
            <a:avLst/>
          </a:prstGeom>
        </p:spPr>
        <p:txBody>
          <a:bodyPr/>
          <a:lstStyle>
            <a:lvl1pPr>
              <a:defRPr>
                <a:solidFill>
                  <a:srgbClr val="D22D40"/>
                </a:solidFill>
                <a:latin typeface="Arial" panose="020B0604020202020204" pitchFamily="34" charset="0"/>
                <a:cs typeface="Arial" panose="020B0604020202020204" pitchFamily="34" charset="0"/>
              </a:defRPr>
            </a:lvl1pPr>
          </a:lstStyle>
          <a:p>
            <a:fld id="{609E0D19-CE3D-446D-A820-F362435AD289}" type="slidenum">
              <a:rPr lang="cs-CZ" smtClean="0"/>
              <a:pPr/>
              <a:t>‹#›</a:t>
            </a:fld>
            <a:endParaRPr lang="cs-CZ" dirty="0"/>
          </a:p>
        </p:txBody>
      </p:sp>
      <p:sp>
        <p:nvSpPr>
          <p:cNvPr id="10" name="Zástupný symbol pro text 4">
            <a:extLst>
              <a:ext uri="{FF2B5EF4-FFF2-40B4-BE49-F238E27FC236}">
                <a16:creationId xmlns:a16="http://schemas.microsoft.com/office/drawing/2014/main" id="{276D1917-8BCB-4A56-9BA7-03075193B53D}"/>
              </a:ext>
            </a:extLst>
          </p:cNvPr>
          <p:cNvSpPr>
            <a:spLocks noGrp="1"/>
          </p:cNvSpPr>
          <p:nvPr>
            <p:ph type="body" sz="quarter" idx="13" hasCustomPrompt="1"/>
          </p:nvPr>
        </p:nvSpPr>
        <p:spPr>
          <a:xfrm>
            <a:off x="2881948" y="5298620"/>
            <a:ext cx="6172200" cy="568780"/>
          </a:xfrm>
          <a:prstGeom prst="rect">
            <a:avLst/>
          </a:prstGeom>
        </p:spPr>
        <p:txBody>
          <a:bodyPr>
            <a:normAutofit/>
          </a:bodyPr>
          <a:lstStyle>
            <a:lvl1pPr marL="0" indent="0">
              <a:buClr>
                <a:srgbClr val="D22C40"/>
              </a:buClr>
              <a:buFont typeface="Wingdings" panose="05000000000000000000" pitchFamily="2" charset="2"/>
              <a:buNone/>
              <a:defRPr sz="1800">
                <a:solidFill>
                  <a:schemeClr val="tx1"/>
                </a:solidFill>
                <a:latin typeface="Arial" panose="020B0604020202020204" pitchFamily="34" charset="0"/>
                <a:cs typeface="Arial" panose="020B0604020202020204" pitchFamily="34" charset="0"/>
              </a:defRPr>
            </a:lvl1pPr>
          </a:lstStyle>
          <a:p>
            <a:pPr lvl="0"/>
            <a:r>
              <a:rPr lang="cs-CZ" dirty="0"/>
              <a:t>Kliknutím vložíte text.</a:t>
            </a:r>
          </a:p>
        </p:txBody>
      </p:sp>
    </p:spTree>
    <p:extLst>
      <p:ext uri="{BB962C8B-B14F-4D97-AF65-F5344CB8AC3E}">
        <p14:creationId xmlns:p14="http://schemas.microsoft.com/office/powerpoint/2010/main" val="26185449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Úvodní snímek -  bez základní součásti">
    <p:spTree>
      <p:nvGrpSpPr>
        <p:cNvPr id="1" name=""/>
        <p:cNvGrpSpPr/>
        <p:nvPr/>
      </p:nvGrpSpPr>
      <p:grpSpPr>
        <a:xfrm>
          <a:off x="0" y="0"/>
          <a:ext cx="0" cy="0"/>
          <a:chOff x="0" y="0"/>
          <a:chExt cx="0" cy="0"/>
        </a:xfrm>
      </p:grpSpPr>
      <p:pic>
        <p:nvPicPr>
          <p:cNvPr id="8" name="Obrázek 7">
            <a:extLst>
              <a:ext uri="{FF2B5EF4-FFF2-40B4-BE49-F238E27FC236}">
                <a16:creationId xmlns:a16="http://schemas.microsoft.com/office/drawing/2014/main" id="{0551C6D1-EC0E-4BE1-8EEE-AD0BFE03FC5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93523" y="450943"/>
            <a:ext cx="6408162" cy="1981120"/>
          </a:xfrm>
          <a:prstGeom prst="rect">
            <a:avLst/>
          </a:prstGeom>
        </p:spPr>
      </p:pic>
      <p:sp>
        <p:nvSpPr>
          <p:cNvPr id="10" name="Nadpis 9">
            <a:extLst>
              <a:ext uri="{FF2B5EF4-FFF2-40B4-BE49-F238E27FC236}">
                <a16:creationId xmlns:a16="http://schemas.microsoft.com/office/drawing/2014/main" id="{1FAEE400-C3C4-4524-978A-6626FFC80CE7}"/>
              </a:ext>
            </a:extLst>
          </p:cNvPr>
          <p:cNvSpPr>
            <a:spLocks noGrp="1"/>
          </p:cNvSpPr>
          <p:nvPr>
            <p:ph type="title" hasCustomPrompt="1"/>
          </p:nvPr>
        </p:nvSpPr>
        <p:spPr>
          <a:xfrm>
            <a:off x="2630487" y="2962276"/>
            <a:ext cx="6218789" cy="778452"/>
          </a:xfrm>
          <a:prstGeom prst="rect">
            <a:avLst/>
          </a:prstGeom>
        </p:spPr>
        <p:txBody>
          <a:bodyPr/>
          <a:lstStyle>
            <a:lvl1pPr>
              <a:defRPr>
                <a:latin typeface="Arial" panose="020B0604020202020204" pitchFamily="34" charset="0"/>
                <a:cs typeface="Arial" panose="020B0604020202020204" pitchFamily="34" charset="0"/>
              </a:defRPr>
            </a:lvl1pPr>
          </a:lstStyle>
          <a:p>
            <a:r>
              <a:rPr lang="cs-CZ" dirty="0"/>
              <a:t>Kliknutím vložíte nadpis.</a:t>
            </a:r>
          </a:p>
        </p:txBody>
      </p:sp>
      <p:sp>
        <p:nvSpPr>
          <p:cNvPr id="15" name="Zástupný symbol pro text 14">
            <a:extLst>
              <a:ext uri="{FF2B5EF4-FFF2-40B4-BE49-F238E27FC236}">
                <a16:creationId xmlns:a16="http://schemas.microsoft.com/office/drawing/2014/main" id="{6D164CCE-6D73-466D-BEB5-04B11A839003}"/>
              </a:ext>
            </a:extLst>
          </p:cNvPr>
          <p:cNvSpPr>
            <a:spLocks noGrp="1"/>
          </p:cNvSpPr>
          <p:nvPr>
            <p:ph type="body" sz="quarter" idx="10" hasCustomPrompt="1"/>
          </p:nvPr>
        </p:nvSpPr>
        <p:spPr>
          <a:xfrm>
            <a:off x="2630487" y="3906326"/>
            <a:ext cx="6218237" cy="974725"/>
          </a:xfrm>
          <a:prstGeom prst="rect">
            <a:avLst/>
          </a:prstGeom>
        </p:spPr>
        <p:txBody>
          <a:bodyPr/>
          <a:lstStyle>
            <a:lvl1pPr marL="0" indent="0">
              <a:buNone/>
              <a:defRPr sz="3200">
                <a:latin typeface="Arial" panose="020B0604020202020204" pitchFamily="34" charset="0"/>
                <a:cs typeface="Arial" panose="020B0604020202020204" pitchFamily="34" charset="0"/>
              </a:defRPr>
            </a:lvl1pPr>
          </a:lstStyle>
          <a:p>
            <a:pPr lvl="0"/>
            <a:r>
              <a:rPr lang="cs-CZ" dirty="0"/>
              <a:t>Kliknutím vložíte podnadpis.</a:t>
            </a:r>
          </a:p>
        </p:txBody>
      </p:sp>
    </p:spTree>
    <p:extLst>
      <p:ext uri="{BB962C8B-B14F-4D97-AF65-F5344CB8AC3E}">
        <p14:creationId xmlns:p14="http://schemas.microsoft.com/office/powerpoint/2010/main" val="35861227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B1DF5AC-44B8-4E3E-8B0A-4EDD76AF99A2}"/>
              </a:ext>
            </a:extLst>
          </p:cNvPr>
          <p:cNvSpPr>
            <a:spLocks noGrp="1"/>
          </p:cNvSpPr>
          <p:nvPr>
            <p:ph type="title" hasCustomPrompt="1"/>
          </p:nvPr>
        </p:nvSpPr>
        <p:spPr>
          <a:xfrm>
            <a:off x="838200" y="365125"/>
            <a:ext cx="10515600" cy="1325563"/>
          </a:xfrm>
          <a:prstGeom prst="rect">
            <a:avLst/>
          </a:prstGeom>
        </p:spPr>
        <p:txBody>
          <a:bodyPr/>
          <a:lstStyle>
            <a:lvl1pPr>
              <a:defRPr>
                <a:latin typeface="Arial" panose="020B0604020202020204" pitchFamily="34" charset="0"/>
                <a:cs typeface="Arial" panose="020B0604020202020204" pitchFamily="34" charset="0"/>
              </a:defRPr>
            </a:lvl1pPr>
          </a:lstStyle>
          <a:p>
            <a:r>
              <a:rPr lang="cs-CZ" dirty="0"/>
              <a:t>Kliknutím vložíte nadpis.</a:t>
            </a:r>
          </a:p>
        </p:txBody>
      </p:sp>
      <p:sp>
        <p:nvSpPr>
          <p:cNvPr id="3" name="Zástupný symbol pro obsah 2">
            <a:extLst>
              <a:ext uri="{FF2B5EF4-FFF2-40B4-BE49-F238E27FC236}">
                <a16:creationId xmlns:a16="http://schemas.microsoft.com/office/drawing/2014/main" id="{A4D34E2D-EE31-4DC0-9247-4DBF2ED796CD}"/>
              </a:ext>
            </a:extLst>
          </p:cNvPr>
          <p:cNvSpPr>
            <a:spLocks noGrp="1"/>
          </p:cNvSpPr>
          <p:nvPr>
            <p:ph idx="1" hasCustomPrompt="1"/>
          </p:nvPr>
        </p:nvSpPr>
        <p:spPr>
          <a:xfrm>
            <a:off x="838200" y="1825625"/>
            <a:ext cx="10515600" cy="4351338"/>
          </a:xfrm>
          <a:prstGeom prst="rect">
            <a:avLst/>
          </a:prstGeom>
          <a:ln>
            <a:noFill/>
          </a:ln>
        </p:spPr>
        <p:txBody>
          <a:bodyPr/>
          <a:lstStyle>
            <a:lvl1pPr marL="228600" indent="-228600">
              <a:buClr>
                <a:srgbClr val="D22D40"/>
              </a:buClr>
              <a:buFont typeface="Wingdings" panose="05000000000000000000" pitchFamily="2" charset="2"/>
              <a:buChar char="§"/>
              <a:defRPr>
                <a:latin typeface="Arial" panose="020B0604020202020204" pitchFamily="34" charset="0"/>
                <a:cs typeface="Arial" panose="020B0604020202020204" pitchFamily="34" charset="0"/>
              </a:defRPr>
            </a:lvl1pPr>
            <a:lvl2pPr marL="457200" indent="0">
              <a:buNone/>
              <a:defRPr>
                <a:latin typeface="Arial" panose="020B0604020202020204" pitchFamily="34" charset="0"/>
                <a:cs typeface="Arial" panose="020B0604020202020204" pitchFamily="34" charset="0"/>
              </a:defRPr>
            </a:lvl2pPr>
          </a:lstStyle>
          <a:p>
            <a:pPr lvl="0"/>
            <a:r>
              <a:rPr lang="cs-CZ" dirty="0"/>
              <a:t>Kliknutím vložíte text.</a:t>
            </a:r>
          </a:p>
          <a:p>
            <a:pPr lvl="1"/>
            <a:endParaRPr lang="cs-CZ" dirty="0"/>
          </a:p>
        </p:txBody>
      </p:sp>
      <p:sp>
        <p:nvSpPr>
          <p:cNvPr id="9" name="Zástupný symbol pro číslo snímku 8">
            <a:extLst>
              <a:ext uri="{FF2B5EF4-FFF2-40B4-BE49-F238E27FC236}">
                <a16:creationId xmlns:a16="http://schemas.microsoft.com/office/drawing/2014/main" id="{14A8E963-122F-4D71-8C04-B01D8F9A5A0B}"/>
              </a:ext>
            </a:extLst>
          </p:cNvPr>
          <p:cNvSpPr>
            <a:spLocks noGrp="1"/>
          </p:cNvSpPr>
          <p:nvPr>
            <p:ph type="sldNum" sz="quarter" idx="12"/>
          </p:nvPr>
        </p:nvSpPr>
        <p:spPr>
          <a:xfrm>
            <a:off x="8610600" y="6356350"/>
            <a:ext cx="2743200" cy="365125"/>
          </a:xfrm>
          <a:prstGeom prst="rect">
            <a:avLst/>
          </a:prstGeom>
        </p:spPr>
        <p:txBody>
          <a:bodyPr/>
          <a:lstStyle>
            <a:lvl1pPr>
              <a:defRPr>
                <a:solidFill>
                  <a:srgbClr val="D22C40"/>
                </a:solidFill>
                <a:latin typeface="Arial" panose="020B0604020202020204" pitchFamily="34" charset="0"/>
                <a:cs typeface="Arial" panose="020B0604020202020204" pitchFamily="34" charset="0"/>
              </a:defRPr>
            </a:lvl1pPr>
          </a:lstStyle>
          <a:p>
            <a:fld id="{609E0D19-CE3D-446D-A820-F362435AD289}" type="slidenum">
              <a:rPr lang="cs-CZ" smtClean="0"/>
              <a:pPr/>
              <a:t>‹#›</a:t>
            </a:fld>
            <a:endParaRPr lang="cs-CZ" dirty="0"/>
          </a:p>
        </p:txBody>
      </p:sp>
      <p:cxnSp>
        <p:nvCxnSpPr>
          <p:cNvPr id="11" name="Přímá spojnice 10">
            <a:extLst>
              <a:ext uri="{FF2B5EF4-FFF2-40B4-BE49-F238E27FC236}">
                <a16:creationId xmlns:a16="http://schemas.microsoft.com/office/drawing/2014/main" id="{63CC5780-97A7-4892-810D-637664206204}"/>
              </a:ext>
            </a:extLst>
          </p:cNvPr>
          <p:cNvCxnSpPr/>
          <p:nvPr userDrawn="1"/>
        </p:nvCxnSpPr>
        <p:spPr>
          <a:xfrm>
            <a:off x="838200" y="1751648"/>
            <a:ext cx="10515600" cy="0"/>
          </a:xfrm>
          <a:prstGeom prst="line">
            <a:avLst/>
          </a:prstGeom>
          <a:ln w="9525">
            <a:solidFill>
              <a:srgbClr val="D22D4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408343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B1DF5AC-44B8-4E3E-8B0A-4EDD76AF99A2}"/>
              </a:ext>
            </a:extLst>
          </p:cNvPr>
          <p:cNvSpPr>
            <a:spLocks noGrp="1"/>
          </p:cNvSpPr>
          <p:nvPr>
            <p:ph type="title" hasCustomPrompt="1"/>
          </p:nvPr>
        </p:nvSpPr>
        <p:spPr>
          <a:xfrm>
            <a:off x="838200" y="365125"/>
            <a:ext cx="10515600" cy="1325563"/>
          </a:xfrm>
          <a:prstGeom prst="rect">
            <a:avLst/>
          </a:prstGeom>
        </p:spPr>
        <p:txBody>
          <a:bodyPr/>
          <a:lstStyle>
            <a:lvl1pPr>
              <a:defRPr>
                <a:latin typeface="Arial" panose="020B0604020202020204" pitchFamily="34" charset="0"/>
                <a:cs typeface="Arial" panose="020B0604020202020204" pitchFamily="34" charset="0"/>
              </a:defRPr>
            </a:lvl1pPr>
          </a:lstStyle>
          <a:p>
            <a:r>
              <a:rPr lang="cs-CZ" dirty="0"/>
              <a:t>Kliknutím vložíte nadpis.</a:t>
            </a:r>
          </a:p>
        </p:txBody>
      </p:sp>
      <p:sp>
        <p:nvSpPr>
          <p:cNvPr id="9" name="Zástupný symbol pro číslo snímku 8">
            <a:extLst>
              <a:ext uri="{FF2B5EF4-FFF2-40B4-BE49-F238E27FC236}">
                <a16:creationId xmlns:a16="http://schemas.microsoft.com/office/drawing/2014/main" id="{14A8E963-122F-4D71-8C04-B01D8F9A5A0B}"/>
              </a:ext>
            </a:extLst>
          </p:cNvPr>
          <p:cNvSpPr>
            <a:spLocks noGrp="1"/>
          </p:cNvSpPr>
          <p:nvPr>
            <p:ph type="sldNum" sz="quarter" idx="12"/>
          </p:nvPr>
        </p:nvSpPr>
        <p:spPr>
          <a:xfrm>
            <a:off x="8610600" y="6356350"/>
            <a:ext cx="2743200" cy="365125"/>
          </a:xfrm>
          <a:prstGeom prst="rect">
            <a:avLst/>
          </a:prstGeom>
        </p:spPr>
        <p:txBody>
          <a:bodyPr/>
          <a:lstStyle>
            <a:lvl1pPr>
              <a:defRPr>
                <a:solidFill>
                  <a:srgbClr val="D22C40"/>
                </a:solidFill>
                <a:latin typeface="Arial" panose="020B0604020202020204" pitchFamily="34" charset="0"/>
                <a:cs typeface="Arial" panose="020B0604020202020204" pitchFamily="34" charset="0"/>
              </a:defRPr>
            </a:lvl1pPr>
          </a:lstStyle>
          <a:p>
            <a:fld id="{609E0D19-CE3D-446D-A820-F362435AD289}" type="slidenum">
              <a:rPr lang="cs-CZ" smtClean="0"/>
              <a:pPr/>
              <a:t>‹#›</a:t>
            </a:fld>
            <a:endParaRPr lang="cs-CZ" dirty="0"/>
          </a:p>
        </p:txBody>
      </p:sp>
      <p:cxnSp>
        <p:nvCxnSpPr>
          <p:cNvPr id="11" name="Přímá spojnice 10">
            <a:extLst>
              <a:ext uri="{FF2B5EF4-FFF2-40B4-BE49-F238E27FC236}">
                <a16:creationId xmlns:a16="http://schemas.microsoft.com/office/drawing/2014/main" id="{63CC5780-97A7-4892-810D-637664206204}"/>
              </a:ext>
            </a:extLst>
          </p:cNvPr>
          <p:cNvCxnSpPr/>
          <p:nvPr userDrawn="1"/>
        </p:nvCxnSpPr>
        <p:spPr>
          <a:xfrm>
            <a:off x="838200" y="1751648"/>
            <a:ext cx="10515600" cy="0"/>
          </a:xfrm>
          <a:prstGeom prst="line">
            <a:avLst/>
          </a:prstGeom>
          <a:ln w="9525">
            <a:solidFill>
              <a:srgbClr val="D22D40"/>
            </a:solidFill>
          </a:ln>
        </p:spPr>
        <p:style>
          <a:lnRef idx="1">
            <a:schemeClr val="accent1"/>
          </a:lnRef>
          <a:fillRef idx="0">
            <a:schemeClr val="accent1"/>
          </a:fillRef>
          <a:effectRef idx="0">
            <a:schemeClr val="accent1"/>
          </a:effectRef>
          <a:fontRef idx="minor">
            <a:schemeClr val="tx1"/>
          </a:fontRef>
        </p:style>
      </p:cxnSp>
      <p:sp>
        <p:nvSpPr>
          <p:cNvPr id="5" name="Zástupný symbol pro text 4">
            <a:extLst>
              <a:ext uri="{FF2B5EF4-FFF2-40B4-BE49-F238E27FC236}">
                <a16:creationId xmlns:a16="http://schemas.microsoft.com/office/drawing/2014/main" id="{436F267A-BE8F-4FE3-A8F2-A3A14D7F58DE}"/>
              </a:ext>
            </a:extLst>
          </p:cNvPr>
          <p:cNvSpPr>
            <a:spLocks noGrp="1"/>
          </p:cNvSpPr>
          <p:nvPr>
            <p:ph type="body" sz="quarter" idx="13" hasCustomPrompt="1"/>
          </p:nvPr>
        </p:nvSpPr>
        <p:spPr>
          <a:xfrm>
            <a:off x="838200" y="1836738"/>
            <a:ext cx="10515600" cy="4305300"/>
          </a:xfrm>
          <a:prstGeom prst="rect">
            <a:avLst/>
          </a:prstGeom>
        </p:spPr>
        <p:txBody>
          <a:bodyPr/>
          <a:lstStyle>
            <a:lvl1pPr marL="228600" indent="-228600">
              <a:buClr>
                <a:srgbClr val="D22C40"/>
              </a:buClr>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stStyle>
          <a:p>
            <a:pPr lvl="0"/>
            <a:r>
              <a:rPr lang="cs-CZ" dirty="0"/>
              <a:t>Kliknutím vložíte text.</a:t>
            </a:r>
          </a:p>
        </p:txBody>
      </p:sp>
    </p:spTree>
    <p:extLst>
      <p:ext uri="{BB962C8B-B14F-4D97-AF65-F5344CB8AC3E}">
        <p14:creationId xmlns:p14="http://schemas.microsoft.com/office/powerpoint/2010/main" val="637241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B602828-E203-4BCF-A5B0-CB2FC2EC16E7}"/>
              </a:ext>
            </a:extLst>
          </p:cNvPr>
          <p:cNvSpPr>
            <a:spLocks noGrp="1"/>
          </p:cNvSpPr>
          <p:nvPr>
            <p:ph type="title" hasCustomPrompt="1"/>
          </p:nvPr>
        </p:nvSpPr>
        <p:spPr>
          <a:xfrm>
            <a:off x="838200" y="365125"/>
            <a:ext cx="10515600" cy="1325563"/>
          </a:xfrm>
          <a:prstGeom prst="rect">
            <a:avLst/>
          </a:prstGeom>
        </p:spPr>
        <p:txBody>
          <a:bodyPr/>
          <a:lstStyle>
            <a:lvl1pPr>
              <a:defRPr>
                <a:latin typeface="Arial" panose="020B0604020202020204" pitchFamily="34" charset="0"/>
                <a:cs typeface="Arial" panose="020B0604020202020204" pitchFamily="34" charset="0"/>
              </a:defRPr>
            </a:lvl1pPr>
          </a:lstStyle>
          <a:p>
            <a:r>
              <a:rPr lang="cs-CZ" dirty="0"/>
              <a:t>Kliknutím vložíte nadpis.</a:t>
            </a:r>
          </a:p>
        </p:txBody>
      </p:sp>
      <p:sp>
        <p:nvSpPr>
          <p:cNvPr id="3" name="Zástupný symbol pro obsah 2">
            <a:extLst>
              <a:ext uri="{FF2B5EF4-FFF2-40B4-BE49-F238E27FC236}">
                <a16:creationId xmlns:a16="http://schemas.microsoft.com/office/drawing/2014/main" id="{645DBEC2-CBC0-4C1C-88E7-DC2EDCA58E08}"/>
              </a:ext>
            </a:extLst>
          </p:cNvPr>
          <p:cNvSpPr>
            <a:spLocks noGrp="1"/>
          </p:cNvSpPr>
          <p:nvPr>
            <p:ph sz="half" idx="1" hasCustomPrompt="1"/>
          </p:nvPr>
        </p:nvSpPr>
        <p:spPr>
          <a:xfrm>
            <a:off x="838200" y="1825625"/>
            <a:ext cx="5181600" cy="4351338"/>
          </a:xfrm>
          <a:prstGeom prst="rect">
            <a:avLst/>
          </a:prstGeom>
        </p:spPr>
        <p:txBody>
          <a:bodyPr/>
          <a:lstStyle>
            <a:lvl1pPr marL="228600" indent="-228600">
              <a:buClr>
                <a:srgbClr val="D22D40"/>
              </a:buClr>
              <a:buFont typeface="Wingdings" panose="05000000000000000000" pitchFamily="2" charset="2"/>
              <a:buChar char="§"/>
              <a:defRPr>
                <a:latin typeface="Arial" panose="020B0604020202020204" pitchFamily="34" charset="0"/>
                <a:cs typeface="Arial" panose="020B0604020202020204" pitchFamily="34" charset="0"/>
              </a:defRPr>
            </a:lvl1pPr>
          </a:lstStyle>
          <a:p>
            <a:pPr lvl="0"/>
            <a:r>
              <a:rPr lang="cs-CZ" dirty="0"/>
              <a:t>Kliknutím vložíte text.</a:t>
            </a:r>
          </a:p>
        </p:txBody>
      </p:sp>
      <p:sp>
        <p:nvSpPr>
          <p:cNvPr id="4" name="Zástupný symbol pro obsah 3">
            <a:extLst>
              <a:ext uri="{FF2B5EF4-FFF2-40B4-BE49-F238E27FC236}">
                <a16:creationId xmlns:a16="http://schemas.microsoft.com/office/drawing/2014/main" id="{2F575050-708C-4714-B50C-D679D7CC414E}"/>
              </a:ext>
            </a:extLst>
          </p:cNvPr>
          <p:cNvSpPr>
            <a:spLocks noGrp="1"/>
          </p:cNvSpPr>
          <p:nvPr>
            <p:ph sz="half" idx="2" hasCustomPrompt="1"/>
          </p:nvPr>
        </p:nvSpPr>
        <p:spPr>
          <a:xfrm>
            <a:off x="6172200" y="1825625"/>
            <a:ext cx="5181600" cy="4351338"/>
          </a:xfrm>
          <a:prstGeom prst="rect">
            <a:avLst/>
          </a:prstGeom>
        </p:spPr>
        <p:txBody>
          <a:bodyPr/>
          <a:lstStyle>
            <a:lvl1pPr marL="228600" indent="-228600">
              <a:buClr>
                <a:srgbClr val="D22D40"/>
              </a:buClr>
              <a:buFont typeface="Wingdings" panose="05000000000000000000" pitchFamily="2" charset="2"/>
              <a:buChar char="§"/>
              <a:defRPr>
                <a:latin typeface="Arial" panose="020B0604020202020204" pitchFamily="34" charset="0"/>
                <a:cs typeface="Arial" panose="020B0604020202020204" pitchFamily="34" charset="0"/>
              </a:defRPr>
            </a:lvl1pPr>
          </a:lstStyle>
          <a:p>
            <a:pPr lvl="0"/>
            <a:r>
              <a:rPr lang="cs-CZ" dirty="0"/>
              <a:t>Kliknutím vložíte text.</a:t>
            </a:r>
          </a:p>
        </p:txBody>
      </p:sp>
      <p:sp>
        <p:nvSpPr>
          <p:cNvPr id="7" name="Zástupný symbol pro číslo snímku 6">
            <a:extLst>
              <a:ext uri="{FF2B5EF4-FFF2-40B4-BE49-F238E27FC236}">
                <a16:creationId xmlns:a16="http://schemas.microsoft.com/office/drawing/2014/main" id="{B2EA612F-A0C2-4C25-85F3-1AD024CA6968}"/>
              </a:ext>
            </a:extLst>
          </p:cNvPr>
          <p:cNvSpPr>
            <a:spLocks noGrp="1"/>
          </p:cNvSpPr>
          <p:nvPr>
            <p:ph type="sldNum" sz="quarter" idx="12"/>
          </p:nvPr>
        </p:nvSpPr>
        <p:spPr>
          <a:xfrm>
            <a:off x="8610600" y="6356350"/>
            <a:ext cx="2743200" cy="365125"/>
          </a:xfrm>
          <a:prstGeom prst="rect">
            <a:avLst/>
          </a:prstGeom>
        </p:spPr>
        <p:txBody>
          <a:bodyPr/>
          <a:lstStyle>
            <a:lvl1pPr>
              <a:defRPr>
                <a:solidFill>
                  <a:srgbClr val="D22D40"/>
                </a:solidFill>
                <a:latin typeface="Arial" panose="020B0604020202020204" pitchFamily="34" charset="0"/>
                <a:cs typeface="Arial" panose="020B0604020202020204" pitchFamily="34" charset="0"/>
              </a:defRPr>
            </a:lvl1pPr>
          </a:lstStyle>
          <a:p>
            <a:fld id="{609E0D19-CE3D-446D-A820-F362435AD289}" type="slidenum">
              <a:rPr lang="cs-CZ" smtClean="0"/>
              <a:pPr/>
              <a:t>‹#›</a:t>
            </a:fld>
            <a:endParaRPr lang="cs-CZ" dirty="0"/>
          </a:p>
        </p:txBody>
      </p:sp>
      <p:cxnSp>
        <p:nvCxnSpPr>
          <p:cNvPr id="8" name="Přímá spojnice 7">
            <a:extLst>
              <a:ext uri="{FF2B5EF4-FFF2-40B4-BE49-F238E27FC236}">
                <a16:creationId xmlns:a16="http://schemas.microsoft.com/office/drawing/2014/main" id="{1F61B0A8-8F34-4579-959E-67B3416A9699}"/>
              </a:ext>
            </a:extLst>
          </p:cNvPr>
          <p:cNvCxnSpPr/>
          <p:nvPr userDrawn="1"/>
        </p:nvCxnSpPr>
        <p:spPr>
          <a:xfrm>
            <a:off x="838200" y="1751648"/>
            <a:ext cx="10515600" cy="0"/>
          </a:xfrm>
          <a:prstGeom prst="line">
            <a:avLst/>
          </a:prstGeom>
          <a:ln w="9525">
            <a:solidFill>
              <a:srgbClr val="D22D4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499092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BE9FBEE-EED9-440B-B6A2-0370D421D20A}"/>
              </a:ext>
            </a:extLst>
          </p:cNvPr>
          <p:cNvSpPr>
            <a:spLocks noGrp="1"/>
          </p:cNvSpPr>
          <p:nvPr>
            <p:ph type="title" hasCustomPrompt="1"/>
          </p:nvPr>
        </p:nvSpPr>
        <p:spPr>
          <a:xfrm>
            <a:off x="839788" y="365125"/>
            <a:ext cx="10515600" cy="1149351"/>
          </a:xfrm>
          <a:prstGeom prst="rect">
            <a:avLst/>
          </a:prstGeom>
        </p:spPr>
        <p:txBody>
          <a:bodyPr/>
          <a:lstStyle>
            <a:lvl1pPr>
              <a:defRPr>
                <a:latin typeface="Arial" panose="020B0604020202020204" pitchFamily="34" charset="0"/>
                <a:cs typeface="Arial" panose="020B0604020202020204" pitchFamily="34" charset="0"/>
              </a:defRPr>
            </a:lvl1pPr>
          </a:lstStyle>
          <a:p>
            <a:r>
              <a:rPr lang="cs-CZ" dirty="0"/>
              <a:t>Kliknutím vložíte nadpis.</a:t>
            </a:r>
          </a:p>
        </p:txBody>
      </p:sp>
      <p:sp>
        <p:nvSpPr>
          <p:cNvPr id="3" name="Zástupný symbol pro text 2">
            <a:extLst>
              <a:ext uri="{FF2B5EF4-FFF2-40B4-BE49-F238E27FC236}">
                <a16:creationId xmlns:a16="http://schemas.microsoft.com/office/drawing/2014/main" id="{1BC1BE52-8A40-4C07-BD57-49A31749FCCF}"/>
              </a:ext>
            </a:extLst>
          </p:cNvPr>
          <p:cNvSpPr>
            <a:spLocks noGrp="1"/>
          </p:cNvSpPr>
          <p:nvPr>
            <p:ph type="body" idx="1" hasCustomPrompt="1"/>
          </p:nvPr>
        </p:nvSpPr>
        <p:spPr>
          <a:xfrm>
            <a:off x="839788" y="1681163"/>
            <a:ext cx="5157787" cy="823912"/>
          </a:xfrm>
          <a:prstGeom prst="rect">
            <a:avLst/>
          </a:prstGeom>
        </p:spPr>
        <p:txBody>
          <a:bodyPr anchor="b">
            <a:normAutofit/>
          </a:bodyPr>
          <a:lstStyle>
            <a:lvl1pPr marL="0" indent="0">
              <a:buNone/>
              <a:defRPr sz="2800" b="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dirty="0"/>
              <a:t>Kliknutím vložíte text.</a:t>
            </a:r>
          </a:p>
        </p:txBody>
      </p:sp>
      <p:sp>
        <p:nvSpPr>
          <p:cNvPr id="4" name="Zástupný symbol pro obsah 3">
            <a:extLst>
              <a:ext uri="{FF2B5EF4-FFF2-40B4-BE49-F238E27FC236}">
                <a16:creationId xmlns:a16="http://schemas.microsoft.com/office/drawing/2014/main" id="{9C8B1659-79F4-4765-8610-2F273D4750E1}"/>
              </a:ext>
            </a:extLst>
          </p:cNvPr>
          <p:cNvSpPr>
            <a:spLocks noGrp="1"/>
          </p:cNvSpPr>
          <p:nvPr>
            <p:ph sz="half" idx="2" hasCustomPrompt="1"/>
          </p:nvPr>
        </p:nvSpPr>
        <p:spPr>
          <a:xfrm>
            <a:off x="839788" y="2505075"/>
            <a:ext cx="5157787" cy="3684588"/>
          </a:xfrm>
          <a:prstGeom prst="rect">
            <a:avLst/>
          </a:prstGeom>
        </p:spPr>
        <p:txBody>
          <a:bodyPr>
            <a:normAutofit/>
          </a:bodyPr>
          <a:lstStyle>
            <a:lvl1pPr marL="228600" indent="-228600">
              <a:buClr>
                <a:srgbClr val="D22D40"/>
              </a:buClr>
              <a:buFont typeface="Wingdings" panose="05000000000000000000" pitchFamily="2" charset="2"/>
              <a:buChar char="§"/>
              <a:defRPr sz="2400">
                <a:latin typeface="Arial" panose="020B0604020202020204" pitchFamily="34" charset="0"/>
                <a:cs typeface="Arial" panose="020B0604020202020204" pitchFamily="34" charset="0"/>
              </a:defRPr>
            </a:lvl1pPr>
          </a:lstStyle>
          <a:p>
            <a:pPr lvl="0"/>
            <a:r>
              <a:rPr lang="cs-CZ" dirty="0"/>
              <a:t>Kliknutím vložíte text.</a:t>
            </a:r>
          </a:p>
        </p:txBody>
      </p:sp>
      <p:sp>
        <p:nvSpPr>
          <p:cNvPr id="5" name="Zástupný symbol pro text 4">
            <a:extLst>
              <a:ext uri="{FF2B5EF4-FFF2-40B4-BE49-F238E27FC236}">
                <a16:creationId xmlns:a16="http://schemas.microsoft.com/office/drawing/2014/main" id="{071A42BE-7C37-4E5F-A5C7-DE3988B8FE87}"/>
              </a:ext>
            </a:extLst>
          </p:cNvPr>
          <p:cNvSpPr>
            <a:spLocks noGrp="1"/>
          </p:cNvSpPr>
          <p:nvPr>
            <p:ph type="body" sz="quarter" idx="3" hasCustomPrompt="1"/>
          </p:nvPr>
        </p:nvSpPr>
        <p:spPr>
          <a:xfrm>
            <a:off x="6172200" y="1681163"/>
            <a:ext cx="5183188" cy="823912"/>
          </a:xfrm>
          <a:prstGeom prst="rect">
            <a:avLst/>
          </a:prstGeom>
        </p:spPr>
        <p:txBody>
          <a:bodyPr anchor="b">
            <a:normAutofit/>
          </a:bodyPr>
          <a:lstStyle>
            <a:lvl1pPr marL="0" indent="0">
              <a:buNone/>
              <a:defRPr sz="2800" b="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dirty="0"/>
              <a:t>Kliknutím vložíte text.</a:t>
            </a:r>
          </a:p>
        </p:txBody>
      </p:sp>
      <p:sp>
        <p:nvSpPr>
          <p:cNvPr id="6" name="Zástupný symbol pro obsah 5">
            <a:extLst>
              <a:ext uri="{FF2B5EF4-FFF2-40B4-BE49-F238E27FC236}">
                <a16:creationId xmlns:a16="http://schemas.microsoft.com/office/drawing/2014/main" id="{3252F095-D907-45FC-9209-CE575CF9B532}"/>
              </a:ext>
            </a:extLst>
          </p:cNvPr>
          <p:cNvSpPr>
            <a:spLocks noGrp="1"/>
          </p:cNvSpPr>
          <p:nvPr>
            <p:ph sz="quarter" idx="4" hasCustomPrompt="1"/>
          </p:nvPr>
        </p:nvSpPr>
        <p:spPr>
          <a:xfrm>
            <a:off x="6172200" y="2505075"/>
            <a:ext cx="5183188" cy="3684588"/>
          </a:xfrm>
          <a:prstGeom prst="rect">
            <a:avLst/>
          </a:prstGeom>
        </p:spPr>
        <p:txBody>
          <a:bodyPr>
            <a:normAutofit/>
          </a:bodyPr>
          <a:lstStyle>
            <a:lvl1pPr marL="228600" indent="-228600">
              <a:buClr>
                <a:srgbClr val="D22D40"/>
              </a:buClr>
              <a:buFont typeface="Wingdings" panose="05000000000000000000" pitchFamily="2" charset="2"/>
              <a:buChar char="§"/>
              <a:defRPr sz="2400">
                <a:latin typeface="Arial" panose="020B0604020202020204" pitchFamily="34" charset="0"/>
                <a:cs typeface="Arial" panose="020B0604020202020204" pitchFamily="34" charset="0"/>
              </a:defRPr>
            </a:lvl1pPr>
            <a:lvl2pPr>
              <a:defRPr sz="2400"/>
            </a:lvl2pPr>
            <a:lvl3pPr>
              <a:defRPr sz="2400"/>
            </a:lvl3pPr>
            <a:lvl4pPr>
              <a:defRPr sz="2400"/>
            </a:lvl4pPr>
            <a:lvl5pPr>
              <a:defRPr sz="2400"/>
            </a:lvl5pPr>
          </a:lstStyle>
          <a:p>
            <a:pPr lvl="0"/>
            <a:r>
              <a:rPr lang="cs-CZ" dirty="0"/>
              <a:t>Kliknutím vložíte text.</a:t>
            </a:r>
          </a:p>
        </p:txBody>
      </p:sp>
      <p:sp>
        <p:nvSpPr>
          <p:cNvPr id="9" name="Zástupný symbol pro číslo snímku 8">
            <a:extLst>
              <a:ext uri="{FF2B5EF4-FFF2-40B4-BE49-F238E27FC236}">
                <a16:creationId xmlns:a16="http://schemas.microsoft.com/office/drawing/2014/main" id="{43AF3188-F662-42FA-942C-C3BA18BE5C17}"/>
              </a:ext>
            </a:extLst>
          </p:cNvPr>
          <p:cNvSpPr>
            <a:spLocks noGrp="1"/>
          </p:cNvSpPr>
          <p:nvPr>
            <p:ph type="sldNum" sz="quarter" idx="12"/>
          </p:nvPr>
        </p:nvSpPr>
        <p:spPr>
          <a:xfrm>
            <a:off x="8610600" y="6356350"/>
            <a:ext cx="2743200" cy="365125"/>
          </a:xfrm>
          <a:prstGeom prst="rect">
            <a:avLst/>
          </a:prstGeom>
        </p:spPr>
        <p:txBody>
          <a:bodyPr/>
          <a:lstStyle>
            <a:lvl1pPr>
              <a:defRPr>
                <a:solidFill>
                  <a:srgbClr val="D22D40"/>
                </a:solidFill>
                <a:latin typeface="Arial" panose="020B0604020202020204" pitchFamily="34" charset="0"/>
                <a:cs typeface="Arial" panose="020B0604020202020204" pitchFamily="34" charset="0"/>
              </a:defRPr>
            </a:lvl1pPr>
          </a:lstStyle>
          <a:p>
            <a:fld id="{609E0D19-CE3D-446D-A820-F362435AD289}" type="slidenum">
              <a:rPr lang="cs-CZ" smtClean="0"/>
              <a:pPr/>
              <a:t>‹#›</a:t>
            </a:fld>
            <a:endParaRPr lang="cs-CZ" dirty="0"/>
          </a:p>
        </p:txBody>
      </p:sp>
      <p:cxnSp>
        <p:nvCxnSpPr>
          <p:cNvPr id="10" name="Přímá spojnice 9">
            <a:extLst>
              <a:ext uri="{FF2B5EF4-FFF2-40B4-BE49-F238E27FC236}">
                <a16:creationId xmlns:a16="http://schemas.microsoft.com/office/drawing/2014/main" id="{80D3BDEC-7BDF-49D8-818D-67B015274AAF}"/>
              </a:ext>
            </a:extLst>
          </p:cNvPr>
          <p:cNvCxnSpPr/>
          <p:nvPr userDrawn="1"/>
        </p:nvCxnSpPr>
        <p:spPr>
          <a:xfrm>
            <a:off x="838200" y="1606868"/>
            <a:ext cx="10515600" cy="0"/>
          </a:xfrm>
          <a:prstGeom prst="line">
            <a:avLst/>
          </a:prstGeom>
          <a:ln w="9525">
            <a:solidFill>
              <a:srgbClr val="D22D4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907928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91B72C8-7D3F-4C74-90F8-8DA326D5DF1F}"/>
              </a:ext>
            </a:extLst>
          </p:cNvPr>
          <p:cNvSpPr>
            <a:spLocks noGrp="1"/>
          </p:cNvSpPr>
          <p:nvPr>
            <p:ph type="title" hasCustomPrompt="1"/>
          </p:nvPr>
        </p:nvSpPr>
        <p:spPr>
          <a:xfrm>
            <a:off x="838200" y="365125"/>
            <a:ext cx="10515600" cy="1325563"/>
          </a:xfrm>
          <a:prstGeom prst="rect">
            <a:avLst/>
          </a:prstGeom>
        </p:spPr>
        <p:txBody>
          <a:bodyPr/>
          <a:lstStyle>
            <a:lvl1pPr>
              <a:defRPr>
                <a:latin typeface="Arial" panose="020B0604020202020204" pitchFamily="34" charset="0"/>
                <a:cs typeface="Arial" panose="020B0604020202020204" pitchFamily="34" charset="0"/>
              </a:defRPr>
            </a:lvl1pPr>
          </a:lstStyle>
          <a:p>
            <a:r>
              <a:rPr lang="cs-CZ" dirty="0"/>
              <a:t>Kliknutím vložíte nadpis.</a:t>
            </a:r>
          </a:p>
        </p:txBody>
      </p:sp>
      <p:sp>
        <p:nvSpPr>
          <p:cNvPr id="5" name="Zástupný symbol pro číslo snímku 4">
            <a:extLst>
              <a:ext uri="{FF2B5EF4-FFF2-40B4-BE49-F238E27FC236}">
                <a16:creationId xmlns:a16="http://schemas.microsoft.com/office/drawing/2014/main" id="{6C5A6722-54AF-4AAD-A2E6-780E1205B407}"/>
              </a:ext>
            </a:extLst>
          </p:cNvPr>
          <p:cNvSpPr>
            <a:spLocks noGrp="1"/>
          </p:cNvSpPr>
          <p:nvPr>
            <p:ph type="sldNum" sz="quarter" idx="12"/>
          </p:nvPr>
        </p:nvSpPr>
        <p:spPr>
          <a:xfrm>
            <a:off x="8610600" y="6356350"/>
            <a:ext cx="2743200" cy="365125"/>
          </a:xfrm>
          <a:prstGeom prst="rect">
            <a:avLst/>
          </a:prstGeom>
        </p:spPr>
        <p:txBody>
          <a:bodyPr/>
          <a:lstStyle>
            <a:lvl1pPr>
              <a:defRPr>
                <a:solidFill>
                  <a:srgbClr val="D22D40"/>
                </a:solidFill>
                <a:latin typeface="Arial" panose="020B0604020202020204" pitchFamily="34" charset="0"/>
                <a:cs typeface="Arial" panose="020B0604020202020204" pitchFamily="34" charset="0"/>
              </a:defRPr>
            </a:lvl1pPr>
          </a:lstStyle>
          <a:p>
            <a:fld id="{609E0D19-CE3D-446D-A820-F362435AD289}" type="slidenum">
              <a:rPr lang="cs-CZ" smtClean="0"/>
              <a:pPr/>
              <a:t>‹#›</a:t>
            </a:fld>
            <a:endParaRPr lang="cs-CZ" dirty="0"/>
          </a:p>
        </p:txBody>
      </p:sp>
      <p:cxnSp>
        <p:nvCxnSpPr>
          <p:cNvPr id="6" name="Přímá spojnice 5">
            <a:extLst>
              <a:ext uri="{FF2B5EF4-FFF2-40B4-BE49-F238E27FC236}">
                <a16:creationId xmlns:a16="http://schemas.microsoft.com/office/drawing/2014/main" id="{19713418-A7EB-478E-BEED-F2EBCA77CFFE}"/>
              </a:ext>
            </a:extLst>
          </p:cNvPr>
          <p:cNvCxnSpPr/>
          <p:nvPr userDrawn="1"/>
        </p:nvCxnSpPr>
        <p:spPr>
          <a:xfrm>
            <a:off x="838200" y="1751648"/>
            <a:ext cx="10515600" cy="0"/>
          </a:xfrm>
          <a:prstGeom prst="line">
            <a:avLst/>
          </a:prstGeom>
          <a:ln w="9525">
            <a:solidFill>
              <a:srgbClr val="D22D4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485024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Tree>
    <p:extLst>
      <p:ext uri="{BB962C8B-B14F-4D97-AF65-F5344CB8AC3E}">
        <p14:creationId xmlns:p14="http://schemas.microsoft.com/office/powerpoint/2010/main" val="5741474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C356F0D-8BFD-494A-8220-002D1C5E3354}"/>
              </a:ext>
            </a:extLst>
          </p:cNvPr>
          <p:cNvSpPr>
            <a:spLocks noGrp="1"/>
          </p:cNvSpPr>
          <p:nvPr>
            <p:ph type="title" hasCustomPrompt="1"/>
          </p:nvPr>
        </p:nvSpPr>
        <p:spPr>
          <a:xfrm>
            <a:off x="839788" y="457200"/>
            <a:ext cx="3932237" cy="1600200"/>
          </a:xfrm>
          <a:prstGeom prst="rect">
            <a:avLst/>
          </a:prstGeom>
        </p:spPr>
        <p:txBody>
          <a:bodyPr anchor="b"/>
          <a:lstStyle>
            <a:lvl1pPr>
              <a:defRPr sz="3200">
                <a:solidFill>
                  <a:srgbClr val="D22D40"/>
                </a:solidFill>
                <a:latin typeface="Arial" panose="020B0604020202020204" pitchFamily="34" charset="0"/>
                <a:cs typeface="Arial" panose="020B0604020202020204" pitchFamily="34" charset="0"/>
              </a:defRPr>
            </a:lvl1pPr>
          </a:lstStyle>
          <a:p>
            <a:r>
              <a:rPr lang="cs-CZ" dirty="0"/>
              <a:t>Kliknutím vložíte nadpis.</a:t>
            </a:r>
          </a:p>
        </p:txBody>
      </p:sp>
      <p:sp>
        <p:nvSpPr>
          <p:cNvPr id="3" name="Zástupný symbol pro obsah 2">
            <a:extLst>
              <a:ext uri="{FF2B5EF4-FFF2-40B4-BE49-F238E27FC236}">
                <a16:creationId xmlns:a16="http://schemas.microsoft.com/office/drawing/2014/main" id="{3E0BA097-ED2B-4036-B097-8C187A6622EF}"/>
              </a:ext>
            </a:extLst>
          </p:cNvPr>
          <p:cNvSpPr>
            <a:spLocks noGrp="1"/>
          </p:cNvSpPr>
          <p:nvPr>
            <p:ph idx="1" hasCustomPrompt="1"/>
          </p:nvPr>
        </p:nvSpPr>
        <p:spPr>
          <a:xfrm>
            <a:off x="5067300" y="457200"/>
            <a:ext cx="6172200" cy="5411788"/>
          </a:xfrm>
          <a:prstGeom prst="rect">
            <a:avLst/>
          </a:prstGeom>
        </p:spPr>
        <p:txBody>
          <a:bodyPr/>
          <a:lstStyle>
            <a:lvl1pPr marL="457200" indent="-457200">
              <a:buClr>
                <a:srgbClr val="D22D40"/>
              </a:buClr>
              <a:buFont typeface="Wingdings" panose="05000000000000000000" pitchFamily="2" charset="2"/>
              <a:buChar char="§"/>
              <a:defRPr sz="3200">
                <a:latin typeface="Arial" panose="020B0604020202020204" pitchFamily="34" charset="0"/>
                <a:cs typeface="Arial" panose="020B0604020202020204" pitchFamily="34" charset="0"/>
              </a:defRPr>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dirty="0"/>
              <a:t>Kliknutím vložíte text.</a:t>
            </a:r>
          </a:p>
        </p:txBody>
      </p:sp>
      <p:sp>
        <p:nvSpPr>
          <p:cNvPr id="4" name="Zástupný symbol pro text 3">
            <a:extLst>
              <a:ext uri="{FF2B5EF4-FFF2-40B4-BE49-F238E27FC236}">
                <a16:creationId xmlns:a16="http://schemas.microsoft.com/office/drawing/2014/main" id="{AC587ECA-5355-4449-8467-B73118C0A2B9}"/>
              </a:ext>
            </a:extLst>
          </p:cNvPr>
          <p:cNvSpPr>
            <a:spLocks noGrp="1"/>
          </p:cNvSpPr>
          <p:nvPr>
            <p:ph type="body" sz="half" idx="2" hasCustomPrompt="1"/>
          </p:nvPr>
        </p:nvSpPr>
        <p:spPr>
          <a:xfrm>
            <a:off x="839788" y="2057400"/>
            <a:ext cx="3932237" cy="3811588"/>
          </a:xfrm>
          <a:prstGeom prst="rect">
            <a:avLst/>
          </a:prstGeom>
        </p:spPr>
        <p:txBody>
          <a:bodyPr/>
          <a:lstStyle>
            <a:lvl1pPr marL="0" indent="0">
              <a:buNone/>
              <a:defRPr sz="16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dirty="0"/>
              <a:t>Kliknutím vložíte text.</a:t>
            </a:r>
          </a:p>
        </p:txBody>
      </p:sp>
      <p:sp>
        <p:nvSpPr>
          <p:cNvPr id="7" name="Zástupný symbol pro číslo snímku 6">
            <a:extLst>
              <a:ext uri="{FF2B5EF4-FFF2-40B4-BE49-F238E27FC236}">
                <a16:creationId xmlns:a16="http://schemas.microsoft.com/office/drawing/2014/main" id="{F7051C28-CB18-4E15-84A8-0937D20E83E7}"/>
              </a:ext>
            </a:extLst>
          </p:cNvPr>
          <p:cNvSpPr>
            <a:spLocks noGrp="1"/>
          </p:cNvSpPr>
          <p:nvPr>
            <p:ph type="sldNum" sz="quarter" idx="12"/>
          </p:nvPr>
        </p:nvSpPr>
        <p:spPr>
          <a:xfrm>
            <a:off x="8610600" y="6356350"/>
            <a:ext cx="2743200" cy="365125"/>
          </a:xfrm>
          <a:prstGeom prst="rect">
            <a:avLst/>
          </a:prstGeom>
        </p:spPr>
        <p:txBody>
          <a:bodyPr/>
          <a:lstStyle>
            <a:lvl1pPr>
              <a:defRPr>
                <a:solidFill>
                  <a:srgbClr val="D22D40"/>
                </a:solidFill>
                <a:latin typeface="Arial" panose="020B0604020202020204" pitchFamily="34" charset="0"/>
                <a:cs typeface="Arial" panose="020B0604020202020204" pitchFamily="34" charset="0"/>
              </a:defRPr>
            </a:lvl1pPr>
          </a:lstStyle>
          <a:p>
            <a:fld id="{609E0D19-CE3D-446D-A820-F362435AD289}" type="slidenum">
              <a:rPr lang="cs-CZ" smtClean="0"/>
              <a:pPr/>
              <a:t>‹#›</a:t>
            </a:fld>
            <a:endParaRPr lang="cs-CZ" dirty="0"/>
          </a:p>
        </p:txBody>
      </p:sp>
    </p:spTree>
    <p:extLst>
      <p:ext uri="{BB962C8B-B14F-4D97-AF65-F5344CB8AC3E}">
        <p14:creationId xmlns:p14="http://schemas.microsoft.com/office/powerpoint/2010/main" val="39308677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2214969"/>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61" r:id="rId4"/>
    <p:sldLayoutId id="2147483652" r:id="rId5"/>
    <p:sldLayoutId id="2147483653" r:id="rId6"/>
    <p:sldLayoutId id="2147483654" r:id="rId7"/>
    <p:sldLayoutId id="2147483655" r:id="rId8"/>
    <p:sldLayoutId id="2147483656" r:id="rId9"/>
    <p:sldLayoutId id="2147483657"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3.xml"/><Relationship Id="rId6" Type="http://schemas.openxmlformats.org/officeDocument/2006/relationships/image" Target="../media/image6.jpg"/><Relationship Id="rId5" Type="http://schemas.openxmlformats.org/officeDocument/2006/relationships/image" Target="../media/image5.jpg"/><Relationship Id="rId4" Type="http://schemas.openxmlformats.org/officeDocument/2006/relationships/image" Target="../media/image4.jpg"/></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Nadpis 8">
            <a:extLst>
              <a:ext uri="{FF2B5EF4-FFF2-40B4-BE49-F238E27FC236}">
                <a16:creationId xmlns:a16="http://schemas.microsoft.com/office/drawing/2014/main" id="{644E5260-5AD8-478A-B5F5-E1D82BA0478D}"/>
              </a:ext>
            </a:extLst>
          </p:cNvPr>
          <p:cNvSpPr>
            <a:spLocks noGrp="1"/>
          </p:cNvSpPr>
          <p:nvPr>
            <p:ph type="title"/>
          </p:nvPr>
        </p:nvSpPr>
        <p:spPr>
          <a:xfrm>
            <a:off x="2554807" y="2541863"/>
            <a:ext cx="6232376" cy="1627465"/>
          </a:xfrm>
        </p:spPr>
        <p:txBody>
          <a:bodyPr/>
          <a:lstStyle/>
          <a:p>
            <a:pPr algn="ctr"/>
            <a:r>
              <a:rPr lang="cs-CZ" b="1" dirty="0"/>
              <a:t>Dětskost jako atribut literárního žánru</a:t>
            </a:r>
            <a:endParaRPr lang="cs-CZ" dirty="0"/>
          </a:p>
        </p:txBody>
      </p:sp>
      <p:sp>
        <p:nvSpPr>
          <p:cNvPr id="10" name="Zástupný symbol pro text 9">
            <a:extLst>
              <a:ext uri="{FF2B5EF4-FFF2-40B4-BE49-F238E27FC236}">
                <a16:creationId xmlns:a16="http://schemas.microsoft.com/office/drawing/2014/main" id="{7E45BA4A-0F70-4A6D-AA8A-41F5B14EAAA2}"/>
              </a:ext>
            </a:extLst>
          </p:cNvPr>
          <p:cNvSpPr>
            <a:spLocks noGrp="1"/>
          </p:cNvSpPr>
          <p:nvPr>
            <p:ph type="body" sz="quarter" idx="10"/>
          </p:nvPr>
        </p:nvSpPr>
        <p:spPr>
          <a:xfrm>
            <a:off x="2554807" y="4169329"/>
            <a:ext cx="6218237" cy="771787"/>
          </a:xfrm>
        </p:spPr>
        <p:txBody>
          <a:bodyPr/>
          <a:lstStyle/>
          <a:p>
            <a:pPr algn="ctr"/>
            <a:r>
              <a:rPr lang="cs-CZ" b="1" dirty="0"/>
              <a:t>Případ detektivky</a:t>
            </a:r>
            <a:endParaRPr lang="cs-CZ" dirty="0"/>
          </a:p>
        </p:txBody>
      </p:sp>
      <p:sp>
        <p:nvSpPr>
          <p:cNvPr id="11" name="Zástupný symbol pro text 10">
            <a:extLst>
              <a:ext uri="{FF2B5EF4-FFF2-40B4-BE49-F238E27FC236}">
                <a16:creationId xmlns:a16="http://schemas.microsoft.com/office/drawing/2014/main" id="{52237480-7ADF-4500-9A0D-E7A710267AB9}"/>
              </a:ext>
            </a:extLst>
          </p:cNvPr>
          <p:cNvSpPr>
            <a:spLocks noGrp="1"/>
          </p:cNvSpPr>
          <p:nvPr>
            <p:ph type="body" sz="quarter" idx="11"/>
          </p:nvPr>
        </p:nvSpPr>
        <p:spPr>
          <a:xfrm>
            <a:off x="965200" y="5344160"/>
            <a:ext cx="10911840" cy="1048251"/>
          </a:xfrm>
        </p:spPr>
        <p:txBody>
          <a:bodyPr/>
          <a:lstStyle/>
          <a:p>
            <a:endParaRPr lang="cs-CZ" b="1" dirty="0"/>
          </a:p>
          <a:p>
            <a:r>
              <a:rPr lang="cs-CZ" b="1" dirty="0"/>
              <a:t>Jana Segi Lukavská</a:t>
            </a:r>
          </a:p>
          <a:p>
            <a:endParaRPr lang="cs-CZ" dirty="0"/>
          </a:p>
        </p:txBody>
      </p:sp>
    </p:spTree>
    <p:extLst>
      <p:ext uri="{BB962C8B-B14F-4D97-AF65-F5344CB8AC3E}">
        <p14:creationId xmlns:p14="http://schemas.microsoft.com/office/powerpoint/2010/main" val="35880866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FE89305-15A6-4F85-BECB-001AA64DF65A}"/>
              </a:ext>
            </a:extLst>
          </p:cNvPr>
          <p:cNvSpPr>
            <a:spLocks noGrp="1"/>
          </p:cNvSpPr>
          <p:nvPr>
            <p:ph type="title"/>
          </p:nvPr>
        </p:nvSpPr>
        <p:spPr/>
        <p:txBody>
          <a:bodyPr/>
          <a:lstStyle/>
          <a:p>
            <a:r>
              <a:rPr lang="cs-CZ" dirty="0"/>
              <a:t>Společné (?) prvky</a:t>
            </a:r>
          </a:p>
        </p:txBody>
      </p:sp>
      <p:sp>
        <p:nvSpPr>
          <p:cNvPr id="3" name="Zástupný symbol pro obsah 2">
            <a:extLst>
              <a:ext uri="{FF2B5EF4-FFF2-40B4-BE49-F238E27FC236}">
                <a16:creationId xmlns:a16="http://schemas.microsoft.com/office/drawing/2014/main" id="{E208E000-0E72-47FD-8E7D-08C239C6906F}"/>
              </a:ext>
            </a:extLst>
          </p:cNvPr>
          <p:cNvSpPr>
            <a:spLocks noGrp="1"/>
          </p:cNvSpPr>
          <p:nvPr>
            <p:ph idx="1"/>
          </p:nvPr>
        </p:nvSpPr>
        <p:spPr/>
        <p:txBody>
          <a:bodyPr/>
          <a:lstStyle/>
          <a:p>
            <a:r>
              <a:rPr lang="cs-CZ" dirty="0"/>
              <a:t>Příběh zločinu (potažmo předpokládaného zločinu)</a:t>
            </a:r>
          </a:p>
          <a:p>
            <a:r>
              <a:rPr lang="cs-CZ" dirty="0"/>
              <a:t>Příběh vyšetřování („zaplnění </a:t>
            </a:r>
            <a:r>
              <a:rPr lang="cs-CZ"/>
              <a:t>narativní mezery“)</a:t>
            </a:r>
            <a:endParaRPr lang="cs-CZ" dirty="0"/>
          </a:p>
          <a:p>
            <a:r>
              <a:rPr lang="cs-CZ" dirty="0"/>
              <a:t>Motiv tajemství</a:t>
            </a:r>
          </a:p>
          <a:p>
            <a:r>
              <a:rPr lang="cs-CZ" dirty="0"/>
              <a:t>Postava detektiva</a:t>
            </a:r>
          </a:p>
          <a:p>
            <a:r>
              <a:rPr lang="cs-CZ" dirty="0"/>
              <a:t>Interpretace stop</a:t>
            </a:r>
          </a:p>
          <a:p>
            <a:r>
              <a:rPr lang="cs-CZ" dirty="0"/>
              <a:t>Znovunastolení řádu</a:t>
            </a:r>
          </a:p>
        </p:txBody>
      </p:sp>
    </p:spTree>
    <p:extLst>
      <p:ext uri="{BB962C8B-B14F-4D97-AF65-F5344CB8AC3E}">
        <p14:creationId xmlns:p14="http://schemas.microsoft.com/office/powerpoint/2010/main" val="23578393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E61BE35-BA0C-44FE-8045-61592B5A5CD2}"/>
              </a:ext>
            </a:extLst>
          </p:cNvPr>
          <p:cNvSpPr>
            <a:spLocks noGrp="1"/>
          </p:cNvSpPr>
          <p:nvPr>
            <p:ph type="title"/>
          </p:nvPr>
        </p:nvSpPr>
        <p:spPr>
          <a:xfrm>
            <a:off x="838200" y="327418"/>
            <a:ext cx="10515600" cy="1325563"/>
          </a:xfrm>
        </p:spPr>
        <p:txBody>
          <a:bodyPr/>
          <a:lstStyle/>
          <a:p>
            <a:r>
              <a:rPr lang="cs-CZ" dirty="0"/>
              <a:t>Moc TEXTU a moc KONTEXTU</a:t>
            </a:r>
          </a:p>
        </p:txBody>
      </p:sp>
      <p:pic>
        <p:nvPicPr>
          <p:cNvPr id="6" name="Zástupný symbol pro obsah 5">
            <a:extLst>
              <a:ext uri="{FF2B5EF4-FFF2-40B4-BE49-F238E27FC236}">
                <a16:creationId xmlns:a16="http://schemas.microsoft.com/office/drawing/2014/main" id="{579E3079-6E94-4991-9978-4EA276319A60}"/>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863770" y="1825625"/>
            <a:ext cx="3130459" cy="4351338"/>
          </a:xfrm>
        </p:spPr>
      </p:pic>
      <p:pic>
        <p:nvPicPr>
          <p:cNvPr id="8" name="Zástupný symbol pro obsah 7">
            <a:extLst>
              <a:ext uri="{FF2B5EF4-FFF2-40B4-BE49-F238E27FC236}">
                <a16:creationId xmlns:a16="http://schemas.microsoft.com/office/drawing/2014/main" id="{0BC41822-7B06-4502-9A9A-AC1C35964C03}"/>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7344464" y="1825625"/>
            <a:ext cx="2837072" cy="4351338"/>
          </a:xfrm>
        </p:spPr>
      </p:pic>
    </p:spTree>
    <p:extLst>
      <p:ext uri="{BB962C8B-B14F-4D97-AF65-F5344CB8AC3E}">
        <p14:creationId xmlns:p14="http://schemas.microsoft.com/office/powerpoint/2010/main" val="29720688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9FC7990-0F70-4969-A0FC-39B036550DEB}"/>
              </a:ext>
            </a:extLst>
          </p:cNvPr>
          <p:cNvSpPr>
            <a:spLocks noGrp="1"/>
          </p:cNvSpPr>
          <p:nvPr>
            <p:ph type="title"/>
          </p:nvPr>
        </p:nvSpPr>
        <p:spPr/>
        <p:txBody>
          <a:bodyPr/>
          <a:lstStyle/>
          <a:p>
            <a:r>
              <a:rPr lang="cs-CZ" dirty="0"/>
              <a:t>Závěry</a:t>
            </a:r>
          </a:p>
        </p:txBody>
      </p:sp>
      <p:sp>
        <p:nvSpPr>
          <p:cNvPr id="3" name="Zástupný symbol pro obsah 2">
            <a:extLst>
              <a:ext uri="{FF2B5EF4-FFF2-40B4-BE49-F238E27FC236}">
                <a16:creationId xmlns:a16="http://schemas.microsoft.com/office/drawing/2014/main" id="{8166D293-0EB3-48A9-9A3E-72B7CC37B12D}"/>
              </a:ext>
            </a:extLst>
          </p:cNvPr>
          <p:cNvSpPr>
            <a:spLocks noGrp="1"/>
          </p:cNvSpPr>
          <p:nvPr>
            <p:ph idx="1"/>
          </p:nvPr>
        </p:nvSpPr>
        <p:spPr>
          <a:xfrm>
            <a:off x="838200" y="1825624"/>
            <a:ext cx="10515600" cy="4768215"/>
          </a:xfrm>
        </p:spPr>
        <p:txBody>
          <a:bodyPr/>
          <a:lstStyle/>
          <a:p>
            <a:r>
              <a:rPr lang="cs-CZ" dirty="0"/>
              <a:t>Literatura pro děti a mládež jako relativně autonomní oblast</a:t>
            </a:r>
          </a:p>
          <a:p>
            <a:r>
              <a:rPr lang="cs-CZ" dirty="0"/>
              <a:t>Dětské detektivky jako „</a:t>
            </a:r>
            <a:r>
              <a:rPr lang="cs-CZ" dirty="0" err="1"/>
              <a:t>child-friendly</a:t>
            </a:r>
            <a:r>
              <a:rPr lang="cs-CZ" dirty="0"/>
              <a:t>“ varianta/ zdroj příjmů </a:t>
            </a:r>
          </a:p>
          <a:p>
            <a:r>
              <a:rPr lang="cs-CZ" dirty="0"/>
              <a:t>Hranice mezi polem literatury pro děti a literatury pro dospělé propustná, v jednom směru propustnější</a:t>
            </a:r>
          </a:p>
          <a:p>
            <a:r>
              <a:rPr lang="cs-CZ" dirty="0"/>
              <a:t>Určení dětskému čtenáři (pravidla pole) důležitější než pravidla žánru (Mike </a:t>
            </a:r>
            <a:r>
              <a:rPr lang="cs-CZ" dirty="0" err="1"/>
              <a:t>Cadden</a:t>
            </a:r>
            <a:r>
              <a:rPr lang="cs-CZ" dirty="0"/>
              <a:t>, 2011)</a:t>
            </a:r>
          </a:p>
          <a:p>
            <a:r>
              <a:rPr lang="cs-CZ" dirty="0"/>
              <a:t>Předpoklad omezené znalosti žánrových konvencí detektivky u dětských čtenářů, zároveň předpoklad znalosti žánrů jako pohádka, dobrodružná povídka…</a:t>
            </a:r>
          </a:p>
          <a:p>
            <a:r>
              <a:rPr lang="cs-CZ" dirty="0"/>
              <a:t>Dětská detektivka jako výchovný žánr</a:t>
            </a:r>
          </a:p>
          <a:p>
            <a:pPr marL="0" indent="0">
              <a:buNone/>
            </a:pPr>
            <a:endParaRPr lang="cs-CZ" dirty="0"/>
          </a:p>
        </p:txBody>
      </p:sp>
    </p:spTree>
    <p:extLst>
      <p:ext uri="{BB962C8B-B14F-4D97-AF65-F5344CB8AC3E}">
        <p14:creationId xmlns:p14="http://schemas.microsoft.com/office/powerpoint/2010/main" val="38929061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a:extLst>
              <a:ext uri="{FF2B5EF4-FFF2-40B4-BE49-F238E27FC236}">
                <a16:creationId xmlns:a16="http://schemas.microsoft.com/office/drawing/2014/main" id="{AAB9DB42-F0D2-46AF-9DDC-98CEE21C525A}"/>
              </a:ext>
            </a:extLst>
          </p:cNvPr>
          <p:cNvSpPr>
            <a:spLocks noGrp="1"/>
          </p:cNvSpPr>
          <p:nvPr>
            <p:ph idx="4294967295"/>
          </p:nvPr>
        </p:nvSpPr>
        <p:spPr>
          <a:xfrm>
            <a:off x="731520" y="497840"/>
            <a:ext cx="10718800" cy="6024880"/>
          </a:xfrm>
          <a:prstGeom prst="rect">
            <a:avLst/>
          </a:prstGeom>
        </p:spPr>
        <p:txBody>
          <a:bodyPr/>
          <a:lstStyle/>
          <a:p>
            <a:r>
              <a:rPr lang="cs-CZ" sz="2000" dirty="0" err="1">
                <a:latin typeface="Arial" panose="020B0604020202020204" pitchFamily="34" charset="0"/>
                <a:cs typeface="Arial" panose="020B0604020202020204" pitchFamily="34" charset="0"/>
              </a:rPr>
              <a:t>Caillois</a:t>
            </a:r>
            <a:r>
              <a:rPr lang="cs-CZ" sz="2000" dirty="0">
                <a:latin typeface="Arial" panose="020B0604020202020204" pitchFamily="34" charset="0"/>
                <a:cs typeface="Arial" panose="020B0604020202020204" pitchFamily="34" charset="0"/>
              </a:rPr>
              <a:t>, Roger: „</a:t>
            </a:r>
            <a:r>
              <a:rPr lang="cs-CZ" sz="2000" dirty="0" err="1">
                <a:latin typeface="Arial" panose="020B0604020202020204" pitchFamily="34" charset="0"/>
                <a:cs typeface="Arial" panose="020B0604020202020204" pitchFamily="34" charset="0"/>
              </a:rPr>
              <a:t>The</a:t>
            </a:r>
            <a:r>
              <a:rPr lang="cs-CZ" sz="2000" dirty="0">
                <a:latin typeface="Arial" panose="020B0604020202020204" pitchFamily="34" charset="0"/>
                <a:cs typeface="Arial" panose="020B0604020202020204" pitchFamily="34" charset="0"/>
              </a:rPr>
              <a:t> </a:t>
            </a:r>
            <a:r>
              <a:rPr lang="cs-CZ" sz="2000" dirty="0" err="1">
                <a:latin typeface="Arial" panose="020B0604020202020204" pitchFamily="34" charset="0"/>
                <a:cs typeface="Arial" panose="020B0604020202020204" pitchFamily="34" charset="0"/>
              </a:rPr>
              <a:t>detective</a:t>
            </a:r>
            <a:r>
              <a:rPr lang="cs-CZ" sz="2000" dirty="0">
                <a:latin typeface="Arial" panose="020B0604020202020204" pitchFamily="34" charset="0"/>
                <a:cs typeface="Arial" panose="020B0604020202020204" pitchFamily="34" charset="0"/>
              </a:rPr>
              <a:t> novel as a game“, in Most, G. W. – </a:t>
            </a:r>
            <a:r>
              <a:rPr lang="cs-CZ" sz="2000" dirty="0" err="1">
                <a:latin typeface="Arial" panose="020B0604020202020204" pitchFamily="34" charset="0"/>
                <a:cs typeface="Arial" panose="020B0604020202020204" pitchFamily="34" charset="0"/>
              </a:rPr>
              <a:t>Stowe</a:t>
            </a:r>
            <a:r>
              <a:rPr lang="cs-CZ" sz="2000" dirty="0">
                <a:latin typeface="Arial" panose="020B0604020202020204" pitchFamily="34" charset="0"/>
                <a:cs typeface="Arial" panose="020B0604020202020204" pitchFamily="34" charset="0"/>
              </a:rPr>
              <a:t>, W. W.: </a:t>
            </a:r>
            <a:r>
              <a:rPr lang="cs-CZ" sz="2000" i="1" dirty="0" err="1">
                <a:latin typeface="Arial" panose="020B0604020202020204" pitchFamily="34" charset="0"/>
                <a:cs typeface="Arial" panose="020B0604020202020204" pitchFamily="34" charset="0"/>
              </a:rPr>
              <a:t>The</a:t>
            </a:r>
            <a:r>
              <a:rPr lang="cs-CZ" sz="2000" i="1" dirty="0">
                <a:latin typeface="Arial" panose="020B0604020202020204" pitchFamily="34" charset="0"/>
                <a:cs typeface="Arial" panose="020B0604020202020204" pitchFamily="34" charset="0"/>
              </a:rPr>
              <a:t> </a:t>
            </a:r>
            <a:r>
              <a:rPr lang="cs-CZ" sz="2000" i="1" dirty="0" err="1">
                <a:latin typeface="Arial" panose="020B0604020202020204" pitchFamily="34" charset="0"/>
                <a:cs typeface="Arial" panose="020B0604020202020204" pitchFamily="34" charset="0"/>
              </a:rPr>
              <a:t>poetics</a:t>
            </a:r>
            <a:r>
              <a:rPr lang="cs-CZ" sz="2000" i="1" dirty="0">
                <a:latin typeface="Arial" panose="020B0604020202020204" pitchFamily="34" charset="0"/>
                <a:cs typeface="Arial" panose="020B0604020202020204" pitchFamily="34" charset="0"/>
              </a:rPr>
              <a:t> </a:t>
            </a:r>
            <a:r>
              <a:rPr lang="cs-CZ" sz="2000" i="1" dirty="0" err="1">
                <a:latin typeface="Arial" panose="020B0604020202020204" pitchFamily="34" charset="0"/>
                <a:cs typeface="Arial" panose="020B0604020202020204" pitchFamily="34" charset="0"/>
              </a:rPr>
              <a:t>of</a:t>
            </a:r>
            <a:r>
              <a:rPr lang="cs-CZ" sz="2000" i="1" dirty="0">
                <a:latin typeface="Arial" panose="020B0604020202020204" pitchFamily="34" charset="0"/>
                <a:cs typeface="Arial" panose="020B0604020202020204" pitchFamily="34" charset="0"/>
              </a:rPr>
              <a:t> </a:t>
            </a:r>
            <a:r>
              <a:rPr lang="cs-CZ" sz="2000" i="1" dirty="0" err="1">
                <a:latin typeface="Arial" panose="020B0604020202020204" pitchFamily="34" charset="0"/>
                <a:cs typeface="Arial" panose="020B0604020202020204" pitchFamily="34" charset="0"/>
              </a:rPr>
              <a:t>murder</a:t>
            </a:r>
            <a:r>
              <a:rPr lang="cs-CZ" sz="2000" i="1" dirty="0">
                <a:latin typeface="Arial" panose="020B0604020202020204" pitchFamily="34" charset="0"/>
                <a:cs typeface="Arial" panose="020B0604020202020204" pitchFamily="34" charset="0"/>
              </a:rPr>
              <a:t>. </a:t>
            </a:r>
            <a:r>
              <a:rPr lang="cs-CZ" sz="2000" i="1" dirty="0" err="1">
                <a:latin typeface="Arial" panose="020B0604020202020204" pitchFamily="34" charset="0"/>
                <a:cs typeface="Arial" panose="020B0604020202020204" pitchFamily="34" charset="0"/>
              </a:rPr>
              <a:t>Detective</a:t>
            </a:r>
            <a:r>
              <a:rPr lang="cs-CZ" sz="2000" i="1" dirty="0">
                <a:latin typeface="Arial" panose="020B0604020202020204" pitchFamily="34" charset="0"/>
                <a:cs typeface="Arial" panose="020B0604020202020204" pitchFamily="34" charset="0"/>
              </a:rPr>
              <a:t> fiction and </a:t>
            </a:r>
            <a:r>
              <a:rPr lang="cs-CZ" sz="2000" i="1" dirty="0" err="1">
                <a:latin typeface="Arial" panose="020B0604020202020204" pitchFamily="34" charset="0"/>
                <a:cs typeface="Arial" panose="020B0604020202020204" pitchFamily="34" charset="0"/>
              </a:rPr>
              <a:t>literary</a:t>
            </a:r>
            <a:r>
              <a:rPr lang="cs-CZ" sz="2000" i="1" dirty="0">
                <a:latin typeface="Arial" panose="020B0604020202020204" pitchFamily="34" charset="0"/>
                <a:cs typeface="Arial" panose="020B0604020202020204" pitchFamily="34" charset="0"/>
              </a:rPr>
              <a:t> </a:t>
            </a:r>
            <a:r>
              <a:rPr lang="cs-CZ" sz="2000" i="1" dirty="0" err="1">
                <a:latin typeface="Arial" panose="020B0604020202020204" pitchFamily="34" charset="0"/>
                <a:cs typeface="Arial" panose="020B0604020202020204" pitchFamily="34" charset="0"/>
              </a:rPr>
              <a:t>theory</a:t>
            </a:r>
            <a:r>
              <a:rPr lang="cs-CZ" sz="2000" dirty="0">
                <a:latin typeface="Arial" panose="020B0604020202020204" pitchFamily="34" charset="0"/>
                <a:cs typeface="Arial" panose="020B0604020202020204" pitchFamily="34" charset="0"/>
              </a:rPr>
              <a:t> (San Diego: </a:t>
            </a:r>
            <a:r>
              <a:rPr lang="cs-CZ" sz="2000" dirty="0" err="1">
                <a:latin typeface="Arial" panose="020B0604020202020204" pitchFamily="34" charset="0"/>
                <a:cs typeface="Arial" panose="020B0604020202020204" pitchFamily="34" charset="0"/>
              </a:rPr>
              <a:t>Jovanovich</a:t>
            </a:r>
            <a:r>
              <a:rPr lang="cs-CZ" sz="2000" dirty="0">
                <a:latin typeface="Arial" panose="020B0604020202020204" pitchFamily="34" charset="0"/>
                <a:cs typeface="Arial" panose="020B0604020202020204" pitchFamily="34" charset="0"/>
              </a:rPr>
              <a:t>, 1983).</a:t>
            </a:r>
          </a:p>
          <a:p>
            <a:r>
              <a:rPr lang="cs-CZ" sz="2000" dirty="0" err="1">
                <a:effectLst/>
                <a:latin typeface="Arial" panose="020B0604020202020204" pitchFamily="34" charset="0"/>
                <a:ea typeface="Calibri" panose="020F0502020204030204" pitchFamily="34" charset="0"/>
                <a:cs typeface="Arial" panose="020B0604020202020204" pitchFamily="34" charset="0"/>
              </a:rPr>
              <a:t>Cadden</a:t>
            </a:r>
            <a:r>
              <a:rPr lang="cs-CZ" sz="2000" dirty="0">
                <a:effectLst/>
                <a:latin typeface="Arial" panose="020B0604020202020204" pitchFamily="34" charset="0"/>
                <a:ea typeface="TimesNewRomanPSMT"/>
                <a:cs typeface="Arial" panose="020B0604020202020204" pitchFamily="34" charset="0"/>
              </a:rPr>
              <a:t>, Mike (2011): „</a:t>
            </a:r>
            <a:r>
              <a:rPr lang="cs-CZ" sz="2000" dirty="0" err="1">
                <a:effectLst/>
                <a:latin typeface="Arial" panose="020B0604020202020204" pitchFamily="34" charset="0"/>
                <a:ea typeface="TimesNewRomanPSMT"/>
                <a:cs typeface="Arial" panose="020B0604020202020204" pitchFamily="34" charset="0"/>
              </a:rPr>
              <a:t>Genre</a:t>
            </a:r>
            <a:r>
              <a:rPr lang="cs-CZ" sz="2000" dirty="0">
                <a:effectLst/>
                <a:latin typeface="Arial" panose="020B0604020202020204" pitchFamily="34" charset="0"/>
                <a:ea typeface="TimesNewRomanPSMT"/>
                <a:cs typeface="Arial" panose="020B0604020202020204" pitchFamily="34" charset="0"/>
              </a:rPr>
              <a:t> as Nexus: </a:t>
            </a:r>
            <a:r>
              <a:rPr lang="cs-CZ" sz="2000" dirty="0" err="1">
                <a:effectLst/>
                <a:latin typeface="Arial" panose="020B0604020202020204" pitchFamily="34" charset="0"/>
                <a:ea typeface="TimesNewRomanPSMT"/>
                <a:cs typeface="Arial" panose="020B0604020202020204" pitchFamily="34" charset="0"/>
              </a:rPr>
              <a:t>The</a:t>
            </a:r>
            <a:r>
              <a:rPr lang="cs-CZ" sz="2000" dirty="0">
                <a:effectLst/>
                <a:latin typeface="Arial" panose="020B0604020202020204" pitchFamily="34" charset="0"/>
                <a:ea typeface="TimesNewRomanPSMT"/>
                <a:cs typeface="Arial" panose="020B0604020202020204" pitchFamily="34" charset="0"/>
              </a:rPr>
              <a:t> Novel </a:t>
            </a:r>
            <a:r>
              <a:rPr lang="cs-CZ" sz="2000" dirty="0" err="1">
                <a:effectLst/>
                <a:latin typeface="Arial" panose="020B0604020202020204" pitchFamily="34" charset="0"/>
                <a:ea typeface="TimesNewRomanPSMT"/>
                <a:cs typeface="Arial" panose="020B0604020202020204" pitchFamily="34" charset="0"/>
              </a:rPr>
              <a:t>for</a:t>
            </a:r>
            <a:r>
              <a:rPr lang="cs-CZ" sz="2000" dirty="0">
                <a:effectLst/>
                <a:latin typeface="Arial" panose="020B0604020202020204" pitchFamily="34" charset="0"/>
                <a:ea typeface="TimesNewRomanPSMT"/>
                <a:cs typeface="Arial" panose="020B0604020202020204" pitchFamily="34" charset="0"/>
              </a:rPr>
              <a:t> </a:t>
            </a:r>
            <a:r>
              <a:rPr lang="cs-CZ" sz="2000" dirty="0" err="1">
                <a:effectLst/>
                <a:latin typeface="Arial" panose="020B0604020202020204" pitchFamily="34" charset="0"/>
                <a:ea typeface="TimesNewRomanPSMT"/>
                <a:cs typeface="Arial" panose="020B0604020202020204" pitchFamily="34" charset="0"/>
              </a:rPr>
              <a:t>Children</a:t>
            </a:r>
            <a:r>
              <a:rPr lang="cs-CZ" sz="2000" dirty="0">
                <a:effectLst/>
                <a:latin typeface="Arial" panose="020B0604020202020204" pitchFamily="34" charset="0"/>
                <a:ea typeface="TimesNewRomanPSMT"/>
                <a:cs typeface="Arial" panose="020B0604020202020204" pitchFamily="34" charset="0"/>
              </a:rPr>
              <a:t> and </a:t>
            </a:r>
            <a:r>
              <a:rPr lang="cs-CZ" sz="2000" dirty="0" err="1">
                <a:effectLst/>
                <a:latin typeface="Arial" panose="020B0604020202020204" pitchFamily="34" charset="0"/>
                <a:ea typeface="TimesNewRomanPSMT"/>
                <a:cs typeface="Arial" panose="020B0604020202020204" pitchFamily="34" charset="0"/>
              </a:rPr>
              <a:t>Young</a:t>
            </a:r>
            <a:r>
              <a:rPr lang="cs-CZ" sz="2000" dirty="0">
                <a:effectLst/>
                <a:latin typeface="Arial" panose="020B0604020202020204" pitchFamily="34" charset="0"/>
                <a:ea typeface="TimesNewRomanPSMT"/>
                <a:cs typeface="Arial" panose="020B0604020202020204" pitchFamily="34" charset="0"/>
              </a:rPr>
              <a:t> </a:t>
            </a:r>
            <a:r>
              <a:rPr lang="cs-CZ" sz="2000" dirty="0" err="1">
                <a:effectLst/>
                <a:latin typeface="Arial" panose="020B0604020202020204" pitchFamily="34" charset="0"/>
                <a:ea typeface="TimesNewRomanPSMT"/>
                <a:cs typeface="Arial" panose="020B0604020202020204" pitchFamily="34" charset="0"/>
              </a:rPr>
              <a:t>Adults</a:t>
            </a:r>
            <a:r>
              <a:rPr lang="cs-CZ" sz="2000" dirty="0">
                <a:effectLst/>
                <a:latin typeface="Arial" panose="020B0604020202020204" pitchFamily="34" charset="0"/>
                <a:ea typeface="TimesNewRomanPSMT"/>
                <a:cs typeface="Arial" panose="020B0604020202020204" pitchFamily="34" charset="0"/>
              </a:rPr>
              <a:t>“. In WOLF, Shelby Anne (</a:t>
            </a:r>
            <a:r>
              <a:rPr lang="cs-CZ" sz="2000" dirty="0" err="1">
                <a:effectLst/>
                <a:latin typeface="Arial" panose="020B0604020202020204" pitchFamily="34" charset="0"/>
                <a:ea typeface="TimesNewRomanPSMT"/>
                <a:cs typeface="Arial" panose="020B0604020202020204" pitchFamily="34" charset="0"/>
              </a:rPr>
              <a:t>ed</a:t>
            </a:r>
            <a:r>
              <a:rPr lang="cs-CZ" sz="2000" dirty="0">
                <a:effectLst/>
                <a:latin typeface="Arial" panose="020B0604020202020204" pitchFamily="34" charset="0"/>
                <a:ea typeface="TimesNewRomanPSMT"/>
                <a:cs typeface="Arial" panose="020B0604020202020204" pitchFamily="34" charset="0"/>
              </a:rPr>
              <a:t>.): </a:t>
            </a:r>
            <a:r>
              <a:rPr lang="cs-CZ" sz="2000" i="1" dirty="0">
                <a:effectLst/>
                <a:latin typeface="Arial" panose="020B0604020202020204" pitchFamily="34" charset="0"/>
                <a:ea typeface="TimesNewRomanPSMT"/>
                <a:cs typeface="Arial" panose="020B0604020202020204" pitchFamily="34" charset="0"/>
              </a:rPr>
              <a:t>Handbook </a:t>
            </a:r>
            <a:r>
              <a:rPr lang="cs-CZ" sz="2000" i="1" dirty="0" err="1">
                <a:effectLst/>
                <a:latin typeface="Arial" panose="020B0604020202020204" pitchFamily="34" charset="0"/>
                <a:ea typeface="TimesNewRomanPSMT"/>
                <a:cs typeface="Arial" panose="020B0604020202020204" pitchFamily="34" charset="0"/>
              </a:rPr>
              <a:t>of</a:t>
            </a:r>
            <a:r>
              <a:rPr lang="cs-CZ" sz="2000" i="1" dirty="0">
                <a:effectLst/>
                <a:latin typeface="Arial" panose="020B0604020202020204" pitchFamily="34" charset="0"/>
                <a:ea typeface="TimesNewRomanPSMT"/>
                <a:cs typeface="Arial" panose="020B0604020202020204" pitchFamily="34" charset="0"/>
              </a:rPr>
              <a:t> </a:t>
            </a:r>
            <a:r>
              <a:rPr lang="cs-CZ" sz="2000" i="1" dirty="0" err="1">
                <a:effectLst/>
                <a:latin typeface="Arial" panose="020B0604020202020204" pitchFamily="34" charset="0"/>
                <a:ea typeface="TimesNewRomanPSMT"/>
                <a:cs typeface="Arial" panose="020B0604020202020204" pitchFamily="34" charset="0"/>
              </a:rPr>
              <a:t>Research</a:t>
            </a:r>
            <a:r>
              <a:rPr lang="cs-CZ" sz="2000" i="1" dirty="0">
                <a:effectLst/>
                <a:latin typeface="Arial" panose="020B0604020202020204" pitchFamily="34" charset="0"/>
                <a:ea typeface="TimesNewRomanPSMT"/>
                <a:cs typeface="Arial" panose="020B0604020202020204" pitchFamily="34" charset="0"/>
              </a:rPr>
              <a:t> on </a:t>
            </a:r>
            <a:r>
              <a:rPr lang="cs-CZ" sz="2000" i="1" dirty="0" err="1">
                <a:effectLst/>
                <a:latin typeface="Arial" panose="020B0604020202020204" pitchFamily="34" charset="0"/>
                <a:ea typeface="TimesNewRomanPSMT"/>
                <a:cs typeface="Arial" panose="020B0604020202020204" pitchFamily="34" charset="0"/>
              </a:rPr>
              <a:t>Children's</a:t>
            </a:r>
            <a:r>
              <a:rPr lang="cs-CZ" sz="2000" i="1" dirty="0">
                <a:effectLst/>
                <a:latin typeface="Arial" panose="020B0604020202020204" pitchFamily="34" charset="0"/>
                <a:ea typeface="TimesNewRomanPSMT"/>
                <a:cs typeface="Arial" panose="020B0604020202020204" pitchFamily="34" charset="0"/>
              </a:rPr>
              <a:t> and </a:t>
            </a:r>
            <a:r>
              <a:rPr lang="cs-CZ" sz="2000" i="1" dirty="0" err="1">
                <a:effectLst/>
                <a:latin typeface="Arial" panose="020B0604020202020204" pitchFamily="34" charset="0"/>
                <a:ea typeface="TimesNewRomanPSMT"/>
                <a:cs typeface="Arial" panose="020B0604020202020204" pitchFamily="34" charset="0"/>
              </a:rPr>
              <a:t>Young</a:t>
            </a:r>
            <a:r>
              <a:rPr lang="cs-CZ" sz="2000" i="1" dirty="0">
                <a:effectLst/>
                <a:latin typeface="Arial" panose="020B0604020202020204" pitchFamily="34" charset="0"/>
                <a:ea typeface="TimesNewRomanPSMT"/>
                <a:cs typeface="Arial" panose="020B0604020202020204" pitchFamily="34" charset="0"/>
              </a:rPr>
              <a:t> </a:t>
            </a:r>
            <a:r>
              <a:rPr lang="cs-CZ" sz="2000" i="1" dirty="0" err="1">
                <a:effectLst/>
                <a:latin typeface="Arial" panose="020B0604020202020204" pitchFamily="34" charset="0"/>
                <a:ea typeface="TimesNewRomanPSMT"/>
                <a:cs typeface="Arial" panose="020B0604020202020204" pitchFamily="34" charset="0"/>
              </a:rPr>
              <a:t>Adult</a:t>
            </a:r>
            <a:r>
              <a:rPr lang="cs-CZ" sz="2000" i="1" dirty="0">
                <a:effectLst/>
                <a:latin typeface="Arial" panose="020B0604020202020204" pitchFamily="34" charset="0"/>
                <a:ea typeface="TimesNewRomanPSMT"/>
                <a:cs typeface="Arial" panose="020B0604020202020204" pitchFamily="34" charset="0"/>
              </a:rPr>
              <a:t> </a:t>
            </a:r>
            <a:r>
              <a:rPr lang="cs-CZ" sz="2000" i="1" dirty="0" err="1">
                <a:effectLst/>
                <a:latin typeface="Arial" panose="020B0604020202020204" pitchFamily="34" charset="0"/>
                <a:ea typeface="TimesNewRomanPSMT"/>
                <a:cs typeface="Arial" panose="020B0604020202020204" pitchFamily="34" charset="0"/>
              </a:rPr>
              <a:t>Literature</a:t>
            </a:r>
            <a:r>
              <a:rPr lang="cs-CZ" sz="2000" dirty="0">
                <a:effectLst/>
                <a:latin typeface="Arial" panose="020B0604020202020204" pitchFamily="34" charset="0"/>
                <a:ea typeface="TimesNewRomanPSMT"/>
                <a:cs typeface="Arial" panose="020B0604020202020204" pitchFamily="34" charset="0"/>
              </a:rPr>
              <a:t>. New York: </a:t>
            </a:r>
            <a:r>
              <a:rPr lang="cs-CZ" sz="2000" dirty="0" err="1">
                <a:effectLst/>
                <a:latin typeface="Arial" panose="020B0604020202020204" pitchFamily="34" charset="0"/>
                <a:ea typeface="TimesNewRomanPSMT"/>
                <a:cs typeface="Arial" panose="020B0604020202020204" pitchFamily="34" charset="0"/>
              </a:rPr>
              <a:t>Routledge</a:t>
            </a:r>
            <a:r>
              <a:rPr lang="cs-CZ" sz="2000" dirty="0">
                <a:effectLst/>
                <a:latin typeface="Arial" panose="020B0604020202020204" pitchFamily="34" charset="0"/>
                <a:ea typeface="TimesNewRomanPSMT"/>
                <a:cs typeface="Arial" panose="020B0604020202020204" pitchFamily="34" charset="0"/>
              </a:rPr>
              <a:t>, s. 302</a:t>
            </a:r>
            <a:r>
              <a:rPr lang="cs-CZ" sz="2000" dirty="0">
                <a:effectLst/>
                <a:latin typeface="Arial" panose="020B0604020202020204" pitchFamily="34" charset="0"/>
                <a:ea typeface="Calibri" panose="020F0502020204030204" pitchFamily="34" charset="0"/>
                <a:cs typeface="Arial" panose="020B0604020202020204" pitchFamily="34" charset="0"/>
              </a:rPr>
              <a:t>–314.</a:t>
            </a:r>
            <a:endParaRPr lang="cs-CZ" sz="2000" dirty="0">
              <a:latin typeface="Arial" panose="020B0604020202020204" pitchFamily="34" charset="0"/>
              <a:cs typeface="Arial" panose="020B0604020202020204" pitchFamily="34" charset="0"/>
            </a:endParaRPr>
          </a:p>
          <a:p>
            <a:r>
              <a:rPr lang="cs-CZ" sz="2000" dirty="0">
                <a:latin typeface="Arial" panose="020B0604020202020204" pitchFamily="34" charset="0"/>
                <a:cs typeface="Arial" panose="020B0604020202020204" pitchFamily="34" charset="0"/>
              </a:rPr>
              <a:t>Umberto </a:t>
            </a:r>
            <a:r>
              <a:rPr lang="cs-CZ" sz="2000" dirty="0" err="1">
                <a:latin typeface="Arial" panose="020B0604020202020204" pitchFamily="34" charset="0"/>
                <a:cs typeface="Arial" panose="020B0604020202020204" pitchFamily="34" charset="0"/>
              </a:rPr>
              <a:t>Eco</a:t>
            </a:r>
            <a:r>
              <a:rPr lang="cs-CZ" sz="2000" dirty="0">
                <a:latin typeface="Arial" panose="020B0604020202020204" pitchFamily="34" charset="0"/>
                <a:cs typeface="Arial" panose="020B0604020202020204" pitchFamily="34" charset="0"/>
              </a:rPr>
              <a:t>: </a:t>
            </a:r>
            <a:r>
              <a:rPr lang="cs-CZ" sz="2000" i="1" dirty="0">
                <a:latin typeface="Arial" panose="020B0604020202020204" pitchFamily="34" charset="0"/>
                <a:cs typeface="Arial" panose="020B0604020202020204" pitchFamily="34" charset="0"/>
              </a:rPr>
              <a:t>Skeptikové a těšitelé, </a:t>
            </a:r>
            <a:r>
              <a:rPr lang="cs-CZ" sz="2000" dirty="0">
                <a:latin typeface="Arial" panose="020B0604020202020204" pitchFamily="34" charset="0"/>
                <a:cs typeface="Arial" panose="020B0604020202020204" pitchFamily="34" charset="0"/>
              </a:rPr>
              <a:t>přel. Zdeněk Frýbort (Praha: Svoboda, 1995).</a:t>
            </a:r>
          </a:p>
          <a:p>
            <a:r>
              <a:rPr lang="cs-CZ" sz="2000" dirty="0">
                <a:latin typeface="Arial" panose="020B0604020202020204" pitchFamily="34" charset="0"/>
                <a:cs typeface="Arial" panose="020B0604020202020204" pitchFamily="34" charset="0"/>
              </a:rPr>
              <a:t>Tomáš Horváth: </a:t>
            </a:r>
            <a:r>
              <a:rPr lang="cs-CZ" sz="2000" i="1" dirty="0" err="1">
                <a:latin typeface="Arial" panose="020B0604020202020204" pitchFamily="34" charset="0"/>
                <a:cs typeface="Arial" panose="020B0604020202020204" pitchFamily="34" charset="0"/>
              </a:rPr>
              <a:t>Tajomstvo</a:t>
            </a:r>
            <a:r>
              <a:rPr lang="cs-CZ" sz="2000" i="1" dirty="0">
                <a:latin typeface="Arial" panose="020B0604020202020204" pitchFamily="34" charset="0"/>
                <a:cs typeface="Arial" panose="020B0604020202020204" pitchFamily="34" charset="0"/>
              </a:rPr>
              <a:t> a vražda. Model a </a:t>
            </a:r>
            <a:r>
              <a:rPr lang="cs-CZ" sz="2000" i="1" dirty="0" err="1">
                <a:latin typeface="Arial" panose="020B0604020202020204" pitchFamily="34" charset="0"/>
                <a:cs typeface="Arial" panose="020B0604020202020204" pitchFamily="34" charset="0"/>
              </a:rPr>
              <a:t>dejiny</a:t>
            </a:r>
            <a:r>
              <a:rPr lang="cs-CZ" sz="2000" i="1" dirty="0">
                <a:latin typeface="Arial" panose="020B0604020202020204" pitchFamily="34" charset="0"/>
                <a:cs typeface="Arial" panose="020B0604020202020204" pitchFamily="34" charset="0"/>
              </a:rPr>
              <a:t> </a:t>
            </a:r>
            <a:r>
              <a:rPr lang="cs-CZ" sz="2000" i="1" dirty="0" err="1">
                <a:latin typeface="Arial" panose="020B0604020202020204" pitchFamily="34" charset="0"/>
                <a:cs typeface="Arial" panose="020B0604020202020204" pitchFamily="34" charset="0"/>
              </a:rPr>
              <a:t>detektívneho</a:t>
            </a:r>
            <a:r>
              <a:rPr lang="cs-CZ" sz="2000" i="1" dirty="0">
                <a:latin typeface="Arial" panose="020B0604020202020204" pitchFamily="34" charset="0"/>
                <a:cs typeface="Arial" panose="020B0604020202020204" pitchFamily="34" charset="0"/>
              </a:rPr>
              <a:t> žánru</a:t>
            </a:r>
            <a:r>
              <a:rPr lang="cs-CZ" sz="2000" dirty="0">
                <a:latin typeface="Arial" panose="020B0604020202020204" pitchFamily="34" charset="0"/>
                <a:cs typeface="Arial" panose="020B0604020202020204" pitchFamily="34" charset="0"/>
              </a:rPr>
              <a:t>, (Bratislava: Veda, 2011).</a:t>
            </a:r>
          </a:p>
          <a:p>
            <a:r>
              <a:rPr lang="cs-CZ" sz="2000" dirty="0">
                <a:latin typeface="Arial" panose="020B0604020202020204" pitchFamily="34" charset="0"/>
                <a:cs typeface="Arial" panose="020B0604020202020204" pitchFamily="34" charset="0"/>
              </a:rPr>
              <a:t>Dagmar Mocná: „Detektivka“, in Dagmar Mocná – Josef Peterka: </a:t>
            </a:r>
            <a:r>
              <a:rPr lang="cs-CZ" sz="2000" i="1" dirty="0">
                <a:latin typeface="Arial" panose="020B0604020202020204" pitchFamily="34" charset="0"/>
                <a:cs typeface="Arial" panose="020B0604020202020204" pitchFamily="34" charset="0"/>
              </a:rPr>
              <a:t>Encyklopedie literárních žánrů</a:t>
            </a:r>
            <a:r>
              <a:rPr lang="cs-CZ" sz="2000" dirty="0">
                <a:latin typeface="Arial" panose="020B0604020202020204" pitchFamily="34" charset="0"/>
                <a:cs typeface="Arial" panose="020B0604020202020204" pitchFamily="34" charset="0"/>
              </a:rPr>
              <a:t>, (Praha – Litomyšl: Paseka, 2004), s. 106–114.</a:t>
            </a:r>
          </a:p>
          <a:p>
            <a:r>
              <a:rPr lang="cs-CZ" sz="2000" dirty="0" err="1">
                <a:latin typeface="Arial" panose="020B0604020202020204" pitchFamily="34" charset="0"/>
                <a:cs typeface="Arial" panose="020B0604020202020204" pitchFamily="34" charset="0"/>
              </a:rPr>
              <a:t>Perry</a:t>
            </a:r>
            <a:r>
              <a:rPr lang="cs-CZ" sz="2000" dirty="0">
                <a:latin typeface="Arial" panose="020B0604020202020204" pitchFamily="34" charset="0"/>
                <a:cs typeface="Arial" panose="020B0604020202020204" pitchFamily="34" charset="0"/>
              </a:rPr>
              <a:t> </a:t>
            </a:r>
            <a:r>
              <a:rPr lang="cs-CZ" sz="2000" dirty="0" err="1">
                <a:latin typeface="Arial" panose="020B0604020202020204" pitchFamily="34" charset="0"/>
                <a:cs typeface="Arial" panose="020B0604020202020204" pitchFamily="34" charset="0"/>
              </a:rPr>
              <a:t>Nodelman</a:t>
            </a:r>
            <a:r>
              <a:rPr lang="cs-CZ" sz="2000" dirty="0">
                <a:latin typeface="Arial" panose="020B0604020202020204" pitchFamily="34" charset="0"/>
                <a:cs typeface="Arial" panose="020B0604020202020204" pitchFamily="34" charset="0"/>
              </a:rPr>
              <a:t>: </a:t>
            </a:r>
            <a:r>
              <a:rPr lang="cs-CZ" sz="2000" i="1" dirty="0" err="1">
                <a:latin typeface="Arial" panose="020B0604020202020204" pitchFamily="34" charset="0"/>
                <a:cs typeface="Arial" panose="020B0604020202020204" pitchFamily="34" charset="0"/>
              </a:rPr>
              <a:t>The</a:t>
            </a:r>
            <a:r>
              <a:rPr lang="cs-CZ" sz="2000" i="1" dirty="0">
                <a:latin typeface="Arial" panose="020B0604020202020204" pitchFamily="34" charset="0"/>
                <a:cs typeface="Arial" panose="020B0604020202020204" pitchFamily="34" charset="0"/>
              </a:rPr>
              <a:t> </a:t>
            </a:r>
            <a:r>
              <a:rPr lang="cs-CZ" sz="2000" i="1" dirty="0" err="1">
                <a:latin typeface="Arial" panose="020B0604020202020204" pitchFamily="34" charset="0"/>
                <a:cs typeface="Arial" panose="020B0604020202020204" pitchFamily="34" charset="0"/>
              </a:rPr>
              <a:t>Hidden</a:t>
            </a:r>
            <a:r>
              <a:rPr lang="cs-CZ" sz="2000" i="1" dirty="0">
                <a:latin typeface="Arial" panose="020B0604020202020204" pitchFamily="34" charset="0"/>
                <a:cs typeface="Arial" panose="020B0604020202020204" pitchFamily="34" charset="0"/>
              </a:rPr>
              <a:t> </a:t>
            </a:r>
            <a:r>
              <a:rPr lang="cs-CZ" sz="2000" i="1" dirty="0" err="1">
                <a:latin typeface="Arial" panose="020B0604020202020204" pitchFamily="34" charset="0"/>
                <a:cs typeface="Arial" panose="020B0604020202020204" pitchFamily="34" charset="0"/>
              </a:rPr>
              <a:t>Adult</a:t>
            </a:r>
            <a:r>
              <a:rPr lang="cs-CZ" sz="2000" i="1" dirty="0">
                <a:latin typeface="Arial" panose="020B0604020202020204" pitchFamily="34" charset="0"/>
                <a:cs typeface="Arial" panose="020B0604020202020204" pitchFamily="34" charset="0"/>
              </a:rPr>
              <a:t>. </a:t>
            </a:r>
            <a:r>
              <a:rPr lang="cs-CZ" sz="2000" i="1" dirty="0" err="1">
                <a:latin typeface="Arial" panose="020B0604020202020204" pitchFamily="34" charset="0"/>
                <a:cs typeface="Arial" panose="020B0604020202020204" pitchFamily="34" charset="0"/>
              </a:rPr>
              <a:t>Defining</a:t>
            </a:r>
            <a:r>
              <a:rPr lang="cs-CZ" sz="2000" i="1" dirty="0">
                <a:latin typeface="Arial" panose="020B0604020202020204" pitchFamily="34" charset="0"/>
                <a:cs typeface="Arial" panose="020B0604020202020204" pitchFamily="34" charset="0"/>
              </a:rPr>
              <a:t> </a:t>
            </a:r>
            <a:r>
              <a:rPr lang="cs-CZ" sz="2000" i="1" dirty="0" err="1">
                <a:latin typeface="Arial" panose="020B0604020202020204" pitchFamily="34" charset="0"/>
                <a:cs typeface="Arial" panose="020B0604020202020204" pitchFamily="34" charset="0"/>
              </a:rPr>
              <a:t>Children’s</a:t>
            </a:r>
            <a:r>
              <a:rPr lang="cs-CZ" sz="2000" i="1" dirty="0">
                <a:latin typeface="Arial" panose="020B0604020202020204" pitchFamily="34" charset="0"/>
                <a:cs typeface="Arial" panose="020B0604020202020204" pitchFamily="34" charset="0"/>
              </a:rPr>
              <a:t> </a:t>
            </a:r>
            <a:r>
              <a:rPr lang="cs-CZ" sz="2000" i="1" dirty="0" err="1">
                <a:latin typeface="Arial" panose="020B0604020202020204" pitchFamily="34" charset="0"/>
                <a:cs typeface="Arial" panose="020B0604020202020204" pitchFamily="34" charset="0"/>
              </a:rPr>
              <a:t>Literature</a:t>
            </a:r>
            <a:r>
              <a:rPr lang="cs-CZ" sz="2000" dirty="0">
                <a:latin typeface="Arial" panose="020B0604020202020204" pitchFamily="34" charset="0"/>
                <a:cs typeface="Arial" panose="020B0604020202020204" pitchFamily="34" charset="0"/>
              </a:rPr>
              <a:t> (Baltimore: </a:t>
            </a:r>
            <a:r>
              <a:rPr lang="cs-CZ" sz="2000" dirty="0" err="1">
                <a:latin typeface="Arial" panose="020B0604020202020204" pitchFamily="34" charset="0"/>
                <a:cs typeface="Arial" panose="020B0604020202020204" pitchFamily="34" charset="0"/>
              </a:rPr>
              <a:t>Johns</a:t>
            </a:r>
            <a:r>
              <a:rPr lang="cs-CZ" sz="2000" dirty="0">
                <a:latin typeface="Arial" panose="020B0604020202020204" pitchFamily="34" charset="0"/>
                <a:cs typeface="Arial" panose="020B0604020202020204" pitchFamily="34" charset="0"/>
              </a:rPr>
              <a:t> </a:t>
            </a:r>
            <a:r>
              <a:rPr lang="cs-CZ" sz="2000" dirty="0" err="1">
                <a:latin typeface="Arial" panose="020B0604020202020204" pitchFamily="34" charset="0"/>
                <a:cs typeface="Arial" panose="020B0604020202020204" pitchFamily="34" charset="0"/>
              </a:rPr>
              <a:t>Hopkins</a:t>
            </a:r>
            <a:r>
              <a:rPr lang="cs-CZ" sz="2000" dirty="0">
                <a:latin typeface="Arial" panose="020B0604020202020204" pitchFamily="34" charset="0"/>
                <a:cs typeface="Arial" panose="020B0604020202020204" pitchFamily="34" charset="0"/>
              </a:rPr>
              <a:t> University </a:t>
            </a:r>
            <a:r>
              <a:rPr lang="cs-CZ" sz="2000" dirty="0" err="1">
                <a:latin typeface="Arial" panose="020B0604020202020204" pitchFamily="34" charset="0"/>
                <a:cs typeface="Arial" panose="020B0604020202020204" pitchFamily="34" charset="0"/>
              </a:rPr>
              <a:t>Press</a:t>
            </a:r>
            <a:r>
              <a:rPr lang="cs-CZ" sz="2000" dirty="0">
                <a:latin typeface="Arial" panose="020B0604020202020204" pitchFamily="34" charset="0"/>
                <a:cs typeface="Arial" panose="020B0604020202020204" pitchFamily="34" charset="0"/>
              </a:rPr>
              <a:t>, 2008).</a:t>
            </a:r>
          </a:p>
          <a:p>
            <a:r>
              <a:rPr lang="en-US" sz="2000" dirty="0">
                <a:latin typeface="Arial" panose="020B0604020202020204" pitchFamily="34" charset="0"/>
                <a:cs typeface="Arial" panose="020B0604020202020204" pitchFamily="34" charset="0"/>
              </a:rPr>
              <a:t>Routledge, Christopher: </a:t>
            </a:r>
            <a:r>
              <a:rPr lang="cs-CZ" sz="2000" dirty="0">
                <a:latin typeface="Arial" panose="020B0604020202020204" pitchFamily="34" charset="0"/>
                <a:cs typeface="Arial" panose="020B0604020202020204" pitchFamily="34" charset="0"/>
              </a:rPr>
              <a:t>„</a:t>
            </a:r>
            <a:r>
              <a:rPr lang="en-US" sz="2000" dirty="0">
                <a:latin typeface="Arial" panose="020B0604020202020204" pitchFamily="34" charset="0"/>
                <a:cs typeface="Arial" panose="020B0604020202020204" pitchFamily="34" charset="0"/>
              </a:rPr>
              <a:t>Crime and detective literature for young Readers</a:t>
            </a:r>
            <a:r>
              <a:rPr lang="cs-CZ" sz="2000" dirty="0">
                <a:latin typeface="Arial" panose="020B0604020202020204" pitchFamily="34" charset="0"/>
                <a:cs typeface="Arial" panose="020B0604020202020204" pitchFamily="34" charset="0"/>
              </a:rPr>
              <a:t>“,</a:t>
            </a:r>
            <a:r>
              <a:rPr lang="en-US" sz="2000" dirty="0">
                <a:latin typeface="Arial" panose="020B0604020202020204" pitchFamily="34" charset="0"/>
                <a:cs typeface="Arial" panose="020B0604020202020204" pitchFamily="34" charset="0"/>
              </a:rPr>
              <a:t> </a:t>
            </a:r>
            <a:r>
              <a:rPr lang="cs-CZ" sz="2000" dirty="0">
                <a:latin typeface="Arial" panose="020B0604020202020204" pitchFamily="34" charset="0"/>
                <a:cs typeface="Arial" panose="020B0604020202020204" pitchFamily="34" charset="0"/>
              </a:rPr>
              <a:t>i</a:t>
            </a:r>
            <a:r>
              <a:rPr lang="en-US" sz="2000" dirty="0">
                <a:latin typeface="Arial" panose="020B0604020202020204" pitchFamily="34" charset="0"/>
                <a:cs typeface="Arial" panose="020B0604020202020204" pitchFamily="34" charset="0"/>
              </a:rPr>
              <a:t>n </a:t>
            </a:r>
            <a:r>
              <a:rPr lang="en-US" sz="2000" dirty="0" err="1">
                <a:latin typeface="Arial" panose="020B0604020202020204" pitchFamily="34" charset="0"/>
                <a:cs typeface="Arial" panose="020B0604020202020204" pitchFamily="34" charset="0"/>
              </a:rPr>
              <a:t>Rzepka</a:t>
            </a:r>
            <a:r>
              <a:rPr lang="en-US" sz="2000" dirty="0">
                <a:latin typeface="Arial" panose="020B0604020202020204" pitchFamily="34" charset="0"/>
                <a:cs typeface="Arial" panose="020B0604020202020204" pitchFamily="34" charset="0"/>
              </a:rPr>
              <a:t>, Charles J. – Horsley, Lee: </a:t>
            </a:r>
            <a:r>
              <a:rPr lang="en-US" sz="2000" i="1" dirty="0">
                <a:latin typeface="Arial" panose="020B0604020202020204" pitchFamily="34" charset="0"/>
                <a:cs typeface="Arial" panose="020B0604020202020204" pitchFamily="34" charset="0"/>
              </a:rPr>
              <a:t>A Companion to crime fiction </a:t>
            </a:r>
            <a:r>
              <a:rPr lang="en-US" sz="2000" dirty="0">
                <a:latin typeface="Arial" panose="020B0604020202020204" pitchFamily="34" charset="0"/>
                <a:cs typeface="Arial" panose="020B0604020202020204" pitchFamily="34" charset="0"/>
              </a:rPr>
              <a:t>(Singapore: Blackwell</a:t>
            </a:r>
            <a:r>
              <a:rPr lang="cs-CZ" sz="2000" dirty="0">
                <a:latin typeface="Arial" panose="020B0604020202020204" pitchFamily="34" charset="0"/>
                <a:cs typeface="Arial" panose="020B0604020202020204" pitchFamily="34" charset="0"/>
              </a:rPr>
              <a:t>, 2010</a:t>
            </a:r>
            <a:r>
              <a:rPr lang="en-US" sz="2000" dirty="0">
                <a:latin typeface="Arial" panose="020B0604020202020204" pitchFamily="34" charset="0"/>
                <a:cs typeface="Arial" panose="020B0604020202020204" pitchFamily="34" charset="0"/>
              </a:rPr>
              <a:t>), s. 321–331</a:t>
            </a:r>
            <a:endParaRPr lang="cs-CZ" sz="2000" dirty="0">
              <a:latin typeface="Arial" panose="020B0604020202020204" pitchFamily="34" charset="0"/>
              <a:cs typeface="Arial" panose="020B0604020202020204" pitchFamily="34" charset="0"/>
            </a:endParaRPr>
          </a:p>
          <a:p>
            <a:r>
              <a:rPr lang="cs-CZ" sz="2000" dirty="0" err="1">
                <a:latin typeface="Arial" panose="020B0604020202020204" pitchFamily="34" charset="0"/>
                <a:cs typeface="Arial" panose="020B0604020202020204" pitchFamily="34" charset="0"/>
              </a:rPr>
              <a:t>Tzvezan</a:t>
            </a:r>
            <a:r>
              <a:rPr lang="cs-CZ" sz="2000" dirty="0">
                <a:latin typeface="Arial" panose="020B0604020202020204" pitchFamily="34" charset="0"/>
                <a:cs typeface="Arial" panose="020B0604020202020204" pitchFamily="34" charset="0"/>
              </a:rPr>
              <a:t> </a:t>
            </a:r>
            <a:r>
              <a:rPr lang="cs-CZ" sz="2000" dirty="0" err="1">
                <a:latin typeface="Arial" panose="020B0604020202020204" pitchFamily="34" charset="0"/>
                <a:cs typeface="Arial" panose="020B0604020202020204" pitchFamily="34" charset="0"/>
              </a:rPr>
              <a:t>Todorov</a:t>
            </a:r>
            <a:r>
              <a:rPr lang="cs-CZ" sz="2000" dirty="0">
                <a:latin typeface="Arial" panose="020B0604020202020204" pitchFamily="34" charset="0"/>
                <a:cs typeface="Arial" panose="020B0604020202020204" pitchFamily="34" charset="0"/>
              </a:rPr>
              <a:t>: „Typologie detektivního románu“, in tentýž: </a:t>
            </a:r>
            <a:r>
              <a:rPr lang="cs-CZ" sz="2000" i="1" dirty="0">
                <a:latin typeface="Arial" panose="020B0604020202020204" pitchFamily="34" charset="0"/>
                <a:cs typeface="Arial" panose="020B0604020202020204" pitchFamily="34" charset="0"/>
              </a:rPr>
              <a:t>Poetika prózy</a:t>
            </a:r>
            <a:r>
              <a:rPr lang="cs-CZ" sz="2000" dirty="0">
                <a:latin typeface="Arial" panose="020B0604020202020204" pitchFamily="34" charset="0"/>
                <a:cs typeface="Arial" panose="020B0604020202020204" pitchFamily="34" charset="0"/>
              </a:rPr>
              <a:t>, přel. Libuše Valentová, (Praha: Triáda, 2000), s. 99–111.</a:t>
            </a:r>
          </a:p>
        </p:txBody>
      </p:sp>
    </p:spTree>
    <p:extLst>
      <p:ext uri="{BB962C8B-B14F-4D97-AF65-F5344CB8AC3E}">
        <p14:creationId xmlns:p14="http://schemas.microsoft.com/office/powerpoint/2010/main" val="4547467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25E82D47-86EE-4F8A-AA0E-93C525C908E8}"/>
              </a:ext>
            </a:extLst>
          </p:cNvPr>
          <p:cNvSpPr>
            <a:spLocks noGrp="1"/>
          </p:cNvSpPr>
          <p:nvPr>
            <p:ph type="title"/>
          </p:nvPr>
        </p:nvSpPr>
        <p:spPr/>
        <p:txBody>
          <a:bodyPr/>
          <a:lstStyle/>
          <a:p>
            <a:r>
              <a:rPr lang="cs-CZ" dirty="0"/>
              <a:t>Vztah literatury pro děti a </a:t>
            </a:r>
            <a:r>
              <a:rPr lang="cs-CZ"/>
              <a:t>mládež </a:t>
            </a:r>
            <a:br>
              <a:rPr lang="cs-CZ"/>
            </a:br>
            <a:r>
              <a:rPr lang="cs-CZ"/>
              <a:t>a </a:t>
            </a:r>
            <a:r>
              <a:rPr lang="cs-CZ" dirty="0"/>
              <a:t>literatury pro dospělé</a:t>
            </a:r>
          </a:p>
        </p:txBody>
      </p:sp>
      <p:sp>
        <p:nvSpPr>
          <p:cNvPr id="5" name="Zástupný symbol pro obsah 4">
            <a:extLst>
              <a:ext uri="{FF2B5EF4-FFF2-40B4-BE49-F238E27FC236}">
                <a16:creationId xmlns:a16="http://schemas.microsoft.com/office/drawing/2014/main" id="{EE0CC587-C183-4A35-B2BC-C5E1AB5D5C2C}"/>
              </a:ext>
            </a:extLst>
          </p:cNvPr>
          <p:cNvSpPr>
            <a:spLocks noGrp="1"/>
          </p:cNvSpPr>
          <p:nvPr>
            <p:ph idx="1"/>
          </p:nvPr>
        </p:nvSpPr>
        <p:spPr/>
        <p:txBody>
          <a:bodyPr/>
          <a:lstStyle/>
          <a:p>
            <a:endParaRPr lang="cs-CZ" dirty="0"/>
          </a:p>
          <a:p>
            <a:r>
              <a:rPr lang="cs-CZ" dirty="0"/>
              <a:t>Z pohledu teorie literárního pole</a:t>
            </a:r>
          </a:p>
          <a:p>
            <a:r>
              <a:rPr lang="cs-CZ" dirty="0"/>
              <a:t>Z pohledu žánrového</a:t>
            </a:r>
          </a:p>
          <a:p>
            <a:r>
              <a:rPr lang="cs-CZ" dirty="0"/>
              <a:t>Žánr(y) v jednom poli/ ve více polích? Jeden žánr/ více žánrů?</a:t>
            </a:r>
          </a:p>
          <a:p>
            <a:endParaRPr lang="cs-CZ" dirty="0"/>
          </a:p>
          <a:p>
            <a:pPr marL="0" indent="0">
              <a:buNone/>
            </a:pPr>
            <a:endParaRPr lang="cs-CZ" dirty="0"/>
          </a:p>
          <a:p>
            <a:pPr marL="0" indent="0">
              <a:buNone/>
            </a:pPr>
            <a:r>
              <a:rPr lang="cs-CZ" dirty="0"/>
              <a:t>„</a:t>
            </a:r>
            <a:r>
              <a:rPr lang="cs-CZ" dirty="0" err="1"/>
              <a:t>Children‘s</a:t>
            </a:r>
            <a:r>
              <a:rPr lang="cs-CZ" dirty="0"/>
              <a:t> </a:t>
            </a:r>
            <a:r>
              <a:rPr lang="cs-CZ" dirty="0" err="1"/>
              <a:t>literature</a:t>
            </a:r>
            <a:r>
              <a:rPr lang="cs-CZ" dirty="0"/>
              <a:t> </a:t>
            </a:r>
            <a:r>
              <a:rPr lang="cs-CZ" dirty="0" err="1"/>
              <a:t>is</a:t>
            </a:r>
            <a:r>
              <a:rPr lang="cs-CZ" dirty="0"/>
              <a:t> a </a:t>
            </a:r>
            <a:r>
              <a:rPr lang="cs-CZ" dirty="0" err="1"/>
              <a:t>field</a:t>
            </a:r>
            <a:r>
              <a:rPr lang="cs-CZ" dirty="0"/>
              <a:t> </a:t>
            </a:r>
            <a:r>
              <a:rPr lang="cs-CZ" dirty="0" err="1"/>
              <a:t>within</a:t>
            </a:r>
            <a:r>
              <a:rPr lang="cs-CZ" dirty="0"/>
              <a:t> a </a:t>
            </a:r>
            <a:r>
              <a:rPr lang="cs-CZ" dirty="0" err="1"/>
              <a:t>field</a:t>
            </a:r>
            <a:r>
              <a:rPr lang="cs-CZ" dirty="0"/>
              <a:t> […] and </a:t>
            </a:r>
            <a:r>
              <a:rPr lang="cs-CZ" dirty="0" err="1"/>
              <a:t>is</a:t>
            </a:r>
            <a:r>
              <a:rPr lang="cs-CZ" dirty="0"/>
              <a:t> </a:t>
            </a:r>
            <a:r>
              <a:rPr lang="cs-CZ" dirty="0" err="1"/>
              <a:t>inextricably</a:t>
            </a:r>
            <a:r>
              <a:rPr lang="cs-CZ" dirty="0"/>
              <a:t> </a:t>
            </a:r>
            <a:r>
              <a:rPr lang="cs-CZ" dirty="0" err="1"/>
              <a:t>intertwined</a:t>
            </a:r>
            <a:r>
              <a:rPr lang="cs-CZ" dirty="0"/>
              <a:t> </a:t>
            </a:r>
            <a:r>
              <a:rPr lang="cs-CZ" dirty="0" err="1"/>
              <a:t>with</a:t>
            </a:r>
            <a:r>
              <a:rPr lang="cs-CZ" dirty="0"/>
              <a:t> </a:t>
            </a:r>
            <a:r>
              <a:rPr lang="cs-CZ" dirty="0" err="1"/>
              <a:t>other</a:t>
            </a:r>
            <a:r>
              <a:rPr lang="cs-CZ" dirty="0"/>
              <a:t> </a:t>
            </a:r>
            <a:r>
              <a:rPr lang="cs-CZ" dirty="0" err="1"/>
              <a:t>fields</a:t>
            </a:r>
            <a:r>
              <a:rPr lang="cs-CZ" dirty="0"/>
              <a:t>.“ (</a:t>
            </a:r>
            <a:r>
              <a:rPr lang="cs-CZ" dirty="0" err="1"/>
              <a:t>Nodelman</a:t>
            </a:r>
            <a:r>
              <a:rPr lang="cs-CZ" dirty="0"/>
              <a:t>, 2008)</a:t>
            </a:r>
          </a:p>
        </p:txBody>
      </p:sp>
    </p:spTree>
    <p:extLst>
      <p:ext uri="{BB962C8B-B14F-4D97-AF65-F5344CB8AC3E}">
        <p14:creationId xmlns:p14="http://schemas.microsoft.com/office/powerpoint/2010/main" val="37454532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3F08D27-FFC4-4D21-91D2-C6CF8E3A8C82}"/>
              </a:ext>
            </a:extLst>
          </p:cNvPr>
          <p:cNvSpPr>
            <a:spLocks noGrp="1"/>
          </p:cNvSpPr>
          <p:nvPr>
            <p:ph type="title"/>
          </p:nvPr>
        </p:nvSpPr>
        <p:spPr/>
        <p:txBody>
          <a:bodyPr/>
          <a:lstStyle/>
          <a:p>
            <a:r>
              <a:rPr lang="cs-CZ" dirty="0"/>
              <a:t>Proč existují dětské detektivky?</a:t>
            </a:r>
            <a:br>
              <a:rPr lang="cs-CZ" dirty="0"/>
            </a:br>
            <a:r>
              <a:rPr lang="cs-CZ" dirty="0"/>
              <a:t>	</a:t>
            </a:r>
            <a:r>
              <a:rPr lang="cs-CZ" sz="3200" dirty="0"/>
              <a:t>Proč existuje dětská literatura?</a:t>
            </a:r>
            <a:endParaRPr lang="cs-CZ" dirty="0"/>
          </a:p>
        </p:txBody>
      </p:sp>
      <p:sp>
        <p:nvSpPr>
          <p:cNvPr id="3" name="Zástupný symbol pro obsah 2">
            <a:extLst>
              <a:ext uri="{FF2B5EF4-FFF2-40B4-BE49-F238E27FC236}">
                <a16:creationId xmlns:a16="http://schemas.microsoft.com/office/drawing/2014/main" id="{258222C0-E44D-4F3F-8A9C-99339A46C0D3}"/>
              </a:ext>
            </a:extLst>
          </p:cNvPr>
          <p:cNvSpPr>
            <a:spLocks noGrp="1"/>
          </p:cNvSpPr>
          <p:nvPr>
            <p:ph idx="1"/>
          </p:nvPr>
        </p:nvSpPr>
        <p:spPr/>
        <p:txBody>
          <a:bodyPr/>
          <a:lstStyle/>
          <a:p>
            <a:pPr marL="0" indent="0">
              <a:buNone/>
            </a:pPr>
            <a:endParaRPr lang="cs-CZ" dirty="0"/>
          </a:p>
          <a:p>
            <a:pPr marL="0" indent="0">
              <a:buNone/>
            </a:pPr>
            <a:r>
              <a:rPr lang="cs-CZ" dirty="0"/>
              <a:t>„</a:t>
            </a:r>
            <a:r>
              <a:rPr lang="en-US" dirty="0"/>
              <a:t>The category of crime and detective fiction for young readers is in many ways an</a:t>
            </a:r>
            <a:r>
              <a:rPr lang="cs-CZ" dirty="0"/>
              <a:t> </a:t>
            </a:r>
            <a:r>
              <a:rPr lang="cs-CZ" dirty="0" err="1"/>
              <a:t>artificial</a:t>
            </a:r>
            <a:r>
              <a:rPr lang="cs-CZ" dirty="0"/>
              <a:t> </a:t>
            </a:r>
            <a:r>
              <a:rPr lang="cs-CZ" dirty="0" err="1"/>
              <a:t>one</a:t>
            </a:r>
            <a:r>
              <a:rPr lang="cs-CZ" dirty="0"/>
              <a:t>.“</a:t>
            </a:r>
          </a:p>
          <a:p>
            <a:pPr marL="0" indent="0" algn="r">
              <a:buNone/>
            </a:pPr>
            <a:r>
              <a:rPr lang="cs-CZ" dirty="0"/>
              <a:t>(</a:t>
            </a:r>
            <a:r>
              <a:rPr lang="cs-CZ" dirty="0" err="1"/>
              <a:t>Routledge</a:t>
            </a:r>
            <a:r>
              <a:rPr lang="cs-CZ" dirty="0"/>
              <a:t>, 2010)</a:t>
            </a:r>
          </a:p>
          <a:p>
            <a:pPr marL="0" indent="0">
              <a:buNone/>
            </a:pPr>
            <a:endParaRPr lang="cs-CZ" dirty="0"/>
          </a:p>
          <a:p>
            <a:pPr marL="0" indent="0">
              <a:buNone/>
            </a:pPr>
            <a:r>
              <a:rPr lang="en-US" dirty="0"/>
              <a:t>„The issue here is not what children do actually like or do need. It is how adult perceptions of what children like or need shape the literature that adults provide for children in ways that provide it with distinct markers that allow it to be identified as a genre</a:t>
            </a:r>
            <a:r>
              <a:rPr lang="cs-CZ" dirty="0"/>
              <a:t>.“ </a:t>
            </a:r>
          </a:p>
          <a:p>
            <a:pPr marL="0" indent="0" algn="r">
              <a:buNone/>
            </a:pPr>
            <a:r>
              <a:rPr lang="cs-CZ" dirty="0"/>
              <a:t>(</a:t>
            </a:r>
            <a:r>
              <a:rPr lang="cs-CZ" dirty="0" err="1"/>
              <a:t>Nodelman</a:t>
            </a:r>
            <a:r>
              <a:rPr lang="cs-CZ" dirty="0"/>
              <a:t>, 2008)</a:t>
            </a:r>
          </a:p>
        </p:txBody>
      </p:sp>
    </p:spTree>
    <p:extLst>
      <p:ext uri="{BB962C8B-B14F-4D97-AF65-F5344CB8AC3E}">
        <p14:creationId xmlns:p14="http://schemas.microsoft.com/office/powerpoint/2010/main" val="14900712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DA54E17-7A06-4169-BA5B-6B2EBD405394}"/>
              </a:ext>
            </a:extLst>
          </p:cNvPr>
          <p:cNvSpPr>
            <a:spLocks noGrp="1"/>
          </p:cNvSpPr>
          <p:nvPr>
            <p:ph type="title"/>
          </p:nvPr>
        </p:nvSpPr>
        <p:spPr/>
        <p:txBody>
          <a:bodyPr/>
          <a:lstStyle/>
          <a:p>
            <a:r>
              <a:rPr lang="cs-CZ" dirty="0"/>
              <a:t>Různé detektivky dle věku čtenáře?</a:t>
            </a:r>
          </a:p>
        </p:txBody>
      </p:sp>
      <p:sp>
        <p:nvSpPr>
          <p:cNvPr id="3" name="Zástupný obsah 2">
            <a:extLst>
              <a:ext uri="{FF2B5EF4-FFF2-40B4-BE49-F238E27FC236}">
                <a16:creationId xmlns:a16="http://schemas.microsoft.com/office/drawing/2014/main" id="{43060703-E866-463A-87D9-9DB0CDF35976}"/>
              </a:ext>
            </a:extLst>
          </p:cNvPr>
          <p:cNvSpPr>
            <a:spLocks noGrp="1"/>
          </p:cNvSpPr>
          <p:nvPr>
            <p:ph idx="1"/>
          </p:nvPr>
        </p:nvSpPr>
        <p:spPr/>
        <p:txBody>
          <a:bodyPr/>
          <a:lstStyle/>
          <a:p>
            <a:pPr marL="0" indent="0">
              <a:buNone/>
            </a:pPr>
            <a:r>
              <a:rPr lang="cs-CZ" dirty="0"/>
              <a:t>„</a:t>
            </a:r>
            <a:r>
              <a:rPr lang="cs-CZ" dirty="0">
                <a:effectLst/>
                <a:ea typeface="Calibri" panose="020F0502020204030204" pitchFamily="34" charset="0"/>
              </a:rPr>
              <a:t>A trust in </a:t>
            </a:r>
            <a:r>
              <a:rPr lang="cs-CZ" dirty="0" err="1">
                <a:effectLst/>
                <a:ea typeface="Calibri" panose="020F0502020204030204" pitchFamily="34" charset="0"/>
              </a:rPr>
              <a:t>the</a:t>
            </a:r>
            <a:r>
              <a:rPr lang="cs-CZ" dirty="0">
                <a:effectLst/>
                <a:ea typeface="Calibri" panose="020F0502020204030204" pitchFamily="34" charset="0"/>
              </a:rPr>
              <a:t> </a:t>
            </a:r>
            <a:r>
              <a:rPr lang="cs-CZ" dirty="0" err="1">
                <a:effectLst/>
                <a:ea typeface="Calibri" panose="020F0502020204030204" pitchFamily="34" charset="0"/>
              </a:rPr>
              <a:t>principles</a:t>
            </a:r>
            <a:r>
              <a:rPr lang="cs-CZ" dirty="0">
                <a:effectLst/>
                <a:ea typeface="Calibri" panose="020F0502020204030204" pitchFamily="34" charset="0"/>
              </a:rPr>
              <a:t> </a:t>
            </a:r>
            <a:r>
              <a:rPr lang="cs-CZ" dirty="0" err="1">
                <a:effectLst/>
                <a:ea typeface="Calibri" panose="020F0502020204030204" pitchFamily="34" charset="0"/>
              </a:rPr>
              <a:t>of</a:t>
            </a:r>
            <a:r>
              <a:rPr lang="cs-CZ" dirty="0">
                <a:effectLst/>
                <a:ea typeface="Calibri" panose="020F0502020204030204" pitchFamily="34" charset="0"/>
              </a:rPr>
              <a:t> </a:t>
            </a:r>
            <a:r>
              <a:rPr lang="cs-CZ" dirty="0" err="1">
                <a:effectLst/>
                <a:ea typeface="Calibri" panose="020F0502020204030204" pitchFamily="34" charset="0"/>
              </a:rPr>
              <a:t>developmental</a:t>
            </a:r>
            <a:r>
              <a:rPr lang="cs-CZ" dirty="0">
                <a:effectLst/>
                <a:ea typeface="Calibri" panose="020F0502020204030204" pitchFamily="34" charset="0"/>
              </a:rPr>
              <a:t> psychology </a:t>
            </a:r>
            <a:r>
              <a:rPr lang="cs-CZ" dirty="0" err="1">
                <a:effectLst/>
                <a:ea typeface="Calibri" panose="020F0502020204030204" pitchFamily="34" charset="0"/>
              </a:rPr>
              <a:t>leads</a:t>
            </a:r>
            <a:r>
              <a:rPr lang="cs-CZ" dirty="0">
                <a:effectLst/>
                <a:ea typeface="Calibri" panose="020F0502020204030204" pitchFamily="34" charset="0"/>
              </a:rPr>
              <a:t> </a:t>
            </a:r>
            <a:r>
              <a:rPr lang="cs-CZ" dirty="0" err="1">
                <a:effectLst/>
                <a:ea typeface="Calibri" panose="020F0502020204030204" pitchFamily="34" charset="0"/>
              </a:rPr>
              <a:t>both</a:t>
            </a:r>
            <a:r>
              <a:rPr lang="cs-CZ" dirty="0">
                <a:effectLst/>
                <a:ea typeface="Calibri" panose="020F0502020204030204" pitchFamily="34" charset="0"/>
              </a:rPr>
              <a:t> </a:t>
            </a:r>
            <a:r>
              <a:rPr lang="cs-CZ" dirty="0" err="1">
                <a:effectLst/>
                <a:ea typeface="Calibri" panose="020F0502020204030204" pitchFamily="34" charset="0"/>
              </a:rPr>
              <a:t>writers</a:t>
            </a:r>
            <a:r>
              <a:rPr lang="cs-CZ" dirty="0">
                <a:effectLst/>
                <a:ea typeface="Calibri" panose="020F0502020204030204" pitchFamily="34" charset="0"/>
              </a:rPr>
              <a:t> and </a:t>
            </a:r>
            <a:r>
              <a:rPr lang="cs-CZ" dirty="0" err="1">
                <a:effectLst/>
                <a:ea typeface="Calibri" panose="020F0502020204030204" pitchFamily="34" charset="0"/>
              </a:rPr>
              <a:t>critics</a:t>
            </a:r>
            <a:r>
              <a:rPr lang="cs-CZ" dirty="0">
                <a:effectLst/>
                <a:ea typeface="Calibri" panose="020F0502020204030204" pitchFamily="34" charset="0"/>
              </a:rPr>
              <a:t> to </a:t>
            </a:r>
            <a:r>
              <a:rPr lang="cs-CZ" dirty="0" err="1">
                <a:effectLst/>
                <a:ea typeface="Calibri" panose="020F0502020204030204" pitchFamily="34" charset="0"/>
              </a:rPr>
              <a:t>imagine</a:t>
            </a:r>
            <a:r>
              <a:rPr lang="cs-CZ" dirty="0">
                <a:effectLst/>
                <a:ea typeface="Calibri" panose="020F0502020204030204" pitchFamily="34" charset="0"/>
              </a:rPr>
              <a:t> not </a:t>
            </a:r>
            <a:r>
              <a:rPr lang="cs-CZ" dirty="0" err="1">
                <a:effectLst/>
                <a:ea typeface="Calibri" panose="020F0502020204030204" pitchFamily="34" charset="0"/>
              </a:rPr>
              <a:t>one</a:t>
            </a:r>
            <a:r>
              <a:rPr lang="cs-CZ" dirty="0">
                <a:effectLst/>
                <a:ea typeface="Calibri" panose="020F0502020204030204" pitchFamily="34" charset="0"/>
              </a:rPr>
              <a:t> </a:t>
            </a:r>
            <a:r>
              <a:rPr lang="cs-CZ" dirty="0" err="1">
                <a:effectLst/>
                <a:ea typeface="Calibri" panose="020F0502020204030204" pitchFamily="34" charset="0"/>
              </a:rPr>
              <a:t>children’s</a:t>
            </a:r>
            <a:r>
              <a:rPr lang="cs-CZ" dirty="0">
                <a:effectLst/>
                <a:ea typeface="Calibri" panose="020F0502020204030204" pitchFamily="34" charset="0"/>
              </a:rPr>
              <a:t> </a:t>
            </a:r>
            <a:r>
              <a:rPr lang="cs-CZ" dirty="0" err="1">
                <a:effectLst/>
                <a:ea typeface="Calibri" panose="020F0502020204030204" pitchFamily="34" charset="0"/>
              </a:rPr>
              <a:t>literature</a:t>
            </a:r>
            <a:r>
              <a:rPr lang="cs-CZ" dirty="0">
                <a:effectLst/>
                <a:ea typeface="Calibri" panose="020F0502020204030204" pitchFamily="34" charset="0"/>
              </a:rPr>
              <a:t> but a </a:t>
            </a:r>
            <a:r>
              <a:rPr lang="cs-CZ" dirty="0" err="1">
                <a:effectLst/>
                <a:ea typeface="Calibri" panose="020F0502020204030204" pitchFamily="34" charset="0"/>
              </a:rPr>
              <a:t>series</a:t>
            </a:r>
            <a:r>
              <a:rPr lang="cs-CZ" dirty="0">
                <a:effectLst/>
                <a:ea typeface="Calibri" panose="020F0502020204030204" pitchFamily="34" charset="0"/>
              </a:rPr>
              <a:t> </a:t>
            </a:r>
            <a:r>
              <a:rPr lang="cs-CZ" dirty="0" err="1">
                <a:effectLst/>
                <a:ea typeface="Calibri" panose="020F0502020204030204" pitchFamily="34" charset="0"/>
              </a:rPr>
              <a:t>of</a:t>
            </a:r>
            <a:r>
              <a:rPr lang="cs-CZ" dirty="0">
                <a:effectLst/>
                <a:ea typeface="Calibri" panose="020F0502020204030204" pitchFamily="34" charset="0"/>
              </a:rPr>
              <a:t> </a:t>
            </a:r>
            <a:r>
              <a:rPr lang="cs-CZ" dirty="0" err="1">
                <a:effectLst/>
                <a:ea typeface="Calibri" panose="020F0502020204030204" pitchFamily="34" charset="0"/>
              </a:rPr>
              <a:t>increasingly</a:t>
            </a:r>
            <a:r>
              <a:rPr lang="cs-CZ" dirty="0">
                <a:effectLst/>
                <a:ea typeface="Calibri" panose="020F0502020204030204" pitchFamily="34" charset="0"/>
              </a:rPr>
              <a:t> </a:t>
            </a:r>
            <a:r>
              <a:rPr lang="cs-CZ" dirty="0" err="1">
                <a:effectLst/>
                <a:ea typeface="Calibri" panose="020F0502020204030204" pitchFamily="34" charset="0"/>
              </a:rPr>
              <a:t>complex</a:t>
            </a:r>
            <a:r>
              <a:rPr lang="cs-CZ" dirty="0">
                <a:effectLst/>
                <a:ea typeface="Calibri" panose="020F0502020204030204" pitchFamily="34" charset="0"/>
              </a:rPr>
              <a:t> </a:t>
            </a:r>
            <a:r>
              <a:rPr lang="cs-CZ" dirty="0" err="1">
                <a:effectLst/>
                <a:ea typeface="Calibri" panose="020F0502020204030204" pitchFamily="34" charset="0"/>
              </a:rPr>
              <a:t>children’s</a:t>
            </a:r>
            <a:r>
              <a:rPr lang="cs-CZ" dirty="0">
                <a:effectLst/>
                <a:ea typeface="Calibri" panose="020F0502020204030204" pitchFamily="34" charset="0"/>
              </a:rPr>
              <a:t> </a:t>
            </a:r>
            <a:r>
              <a:rPr lang="cs-CZ" dirty="0" err="1">
                <a:effectLst/>
                <a:ea typeface="Calibri" panose="020F0502020204030204" pitchFamily="34" charset="0"/>
              </a:rPr>
              <a:t>literatures</a:t>
            </a:r>
            <a:r>
              <a:rPr lang="cs-CZ" dirty="0">
                <a:effectLst/>
                <a:ea typeface="Calibri" panose="020F0502020204030204" pitchFamily="34" charset="0"/>
              </a:rPr>
              <a:t>, </a:t>
            </a:r>
            <a:r>
              <a:rPr lang="cs-CZ" dirty="0" err="1">
                <a:effectLst/>
                <a:ea typeface="Calibri" panose="020F0502020204030204" pitchFamily="34" charset="0"/>
              </a:rPr>
              <a:t>each</a:t>
            </a:r>
            <a:r>
              <a:rPr lang="cs-CZ" dirty="0">
                <a:effectLst/>
                <a:ea typeface="Calibri" panose="020F0502020204030204" pitchFamily="34" charset="0"/>
              </a:rPr>
              <a:t> </a:t>
            </a:r>
            <a:r>
              <a:rPr lang="cs-CZ" dirty="0" err="1">
                <a:effectLst/>
                <a:ea typeface="Calibri" panose="020F0502020204030204" pitchFamily="34" charset="0"/>
              </a:rPr>
              <a:t>one</a:t>
            </a:r>
            <a:r>
              <a:rPr lang="cs-CZ" dirty="0">
                <a:effectLst/>
                <a:ea typeface="Calibri" panose="020F0502020204030204" pitchFamily="34" charset="0"/>
              </a:rPr>
              <a:t> </a:t>
            </a:r>
            <a:r>
              <a:rPr lang="cs-CZ" dirty="0" err="1">
                <a:effectLst/>
                <a:ea typeface="Calibri" panose="020F0502020204030204" pitchFamily="34" charset="0"/>
              </a:rPr>
              <a:t>tied</a:t>
            </a:r>
            <a:r>
              <a:rPr lang="cs-CZ" dirty="0">
                <a:effectLst/>
                <a:ea typeface="Calibri" panose="020F0502020204030204" pitchFamily="34" charset="0"/>
              </a:rPr>
              <a:t> to a </a:t>
            </a:r>
            <a:r>
              <a:rPr lang="cs-CZ" dirty="0" err="1">
                <a:effectLst/>
                <a:ea typeface="Calibri" panose="020F0502020204030204" pitchFamily="34" charset="0"/>
              </a:rPr>
              <a:t>specific</a:t>
            </a:r>
            <a:r>
              <a:rPr lang="cs-CZ" dirty="0">
                <a:effectLst/>
                <a:ea typeface="Calibri" panose="020F0502020204030204" pitchFamily="34" charset="0"/>
              </a:rPr>
              <a:t> </a:t>
            </a:r>
            <a:r>
              <a:rPr lang="cs-CZ" dirty="0" err="1">
                <a:effectLst/>
                <a:ea typeface="Calibri" panose="020F0502020204030204" pitchFamily="34" charset="0"/>
              </a:rPr>
              <a:t>dvelopmental</a:t>
            </a:r>
            <a:r>
              <a:rPr lang="cs-CZ" dirty="0">
                <a:effectLst/>
                <a:ea typeface="Calibri" panose="020F0502020204030204" pitchFamily="34" charset="0"/>
              </a:rPr>
              <a:t> </a:t>
            </a:r>
            <a:r>
              <a:rPr lang="cs-CZ" dirty="0" err="1">
                <a:effectLst/>
                <a:ea typeface="Calibri" panose="020F0502020204030204" pitchFamily="34" charset="0"/>
              </a:rPr>
              <a:t>stage</a:t>
            </a:r>
            <a:r>
              <a:rPr lang="cs-CZ" dirty="0">
                <a:effectLst/>
                <a:ea typeface="Calibri" panose="020F0502020204030204" pitchFamily="34" charset="0"/>
              </a:rPr>
              <a:t> </a:t>
            </a:r>
            <a:r>
              <a:rPr lang="cs-CZ" dirty="0" err="1">
                <a:effectLst/>
                <a:ea typeface="Calibri" panose="020F0502020204030204" pitchFamily="34" charset="0"/>
              </a:rPr>
              <a:t>or</a:t>
            </a:r>
            <a:r>
              <a:rPr lang="cs-CZ" dirty="0">
                <a:effectLst/>
                <a:ea typeface="Calibri" panose="020F0502020204030204" pitchFamily="34" charset="0"/>
              </a:rPr>
              <a:t> </a:t>
            </a:r>
            <a:r>
              <a:rPr lang="cs-CZ" dirty="0" err="1">
                <a:effectLst/>
                <a:ea typeface="Calibri" panose="020F0502020204030204" pitchFamily="34" charset="0"/>
              </a:rPr>
              <a:t>chronological</a:t>
            </a:r>
            <a:r>
              <a:rPr lang="cs-CZ" dirty="0">
                <a:effectLst/>
                <a:ea typeface="Calibri" panose="020F0502020204030204" pitchFamily="34" charset="0"/>
              </a:rPr>
              <a:t> </a:t>
            </a:r>
            <a:r>
              <a:rPr lang="cs-CZ" dirty="0" err="1">
                <a:effectLst/>
                <a:ea typeface="Calibri" panose="020F0502020204030204" pitchFamily="34" charset="0"/>
              </a:rPr>
              <a:t>age</a:t>
            </a:r>
            <a:r>
              <a:rPr lang="cs-CZ" dirty="0">
                <a:effectLst/>
                <a:ea typeface="Calibri" panose="020F0502020204030204" pitchFamily="34" charset="0"/>
              </a:rPr>
              <a:t>“                   								(</a:t>
            </a:r>
            <a:r>
              <a:rPr lang="cs-CZ" dirty="0" err="1">
                <a:effectLst/>
                <a:ea typeface="Calibri" panose="020F0502020204030204" pitchFamily="34" charset="0"/>
              </a:rPr>
              <a:t>Nodelman</a:t>
            </a:r>
            <a:r>
              <a:rPr lang="cs-CZ" dirty="0">
                <a:effectLst/>
                <a:ea typeface="Calibri" panose="020F0502020204030204" pitchFamily="34" charset="0"/>
              </a:rPr>
              <a:t>, 2008)</a:t>
            </a:r>
          </a:p>
          <a:p>
            <a:endParaRPr lang="cs-CZ" dirty="0"/>
          </a:p>
        </p:txBody>
      </p:sp>
    </p:spTree>
    <p:extLst>
      <p:ext uri="{BB962C8B-B14F-4D97-AF65-F5344CB8AC3E}">
        <p14:creationId xmlns:p14="http://schemas.microsoft.com/office/powerpoint/2010/main" val="3613789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29F3ACF-89F5-47D9-96CA-BB0EFE4F9FA4}"/>
              </a:ext>
            </a:extLst>
          </p:cNvPr>
          <p:cNvSpPr>
            <a:spLocks noGrp="1"/>
          </p:cNvSpPr>
          <p:nvPr>
            <p:ph type="title"/>
          </p:nvPr>
        </p:nvSpPr>
        <p:spPr/>
        <p:txBody>
          <a:bodyPr/>
          <a:lstStyle/>
          <a:p>
            <a:r>
              <a:rPr lang="cs-CZ" dirty="0"/>
              <a:t>Detektivní próza (pro dospělé?) jako žánr</a:t>
            </a:r>
          </a:p>
        </p:txBody>
      </p:sp>
      <p:sp>
        <p:nvSpPr>
          <p:cNvPr id="3" name="Zástupný symbol pro obsah 2">
            <a:extLst>
              <a:ext uri="{FF2B5EF4-FFF2-40B4-BE49-F238E27FC236}">
                <a16:creationId xmlns:a16="http://schemas.microsoft.com/office/drawing/2014/main" id="{68617D69-21E9-4AF2-BDD4-D78954676815}"/>
              </a:ext>
            </a:extLst>
          </p:cNvPr>
          <p:cNvSpPr>
            <a:spLocks noGrp="1"/>
          </p:cNvSpPr>
          <p:nvPr>
            <p:ph idx="1"/>
          </p:nvPr>
        </p:nvSpPr>
        <p:spPr>
          <a:xfrm>
            <a:off x="838200" y="1825624"/>
            <a:ext cx="10515600" cy="4462053"/>
          </a:xfrm>
        </p:spPr>
        <p:txBody>
          <a:bodyPr/>
          <a:lstStyle/>
          <a:p>
            <a:r>
              <a:rPr lang="cs-CZ" dirty="0"/>
              <a:t>Příběh zločinu, příběh vyšetřování (</a:t>
            </a:r>
            <a:r>
              <a:rPr lang="cs-CZ" dirty="0" err="1"/>
              <a:t>Todorov</a:t>
            </a:r>
            <a:r>
              <a:rPr lang="cs-CZ" dirty="0"/>
              <a:t>, 2000)</a:t>
            </a:r>
          </a:p>
          <a:p>
            <a:r>
              <a:rPr lang="cs-CZ" dirty="0"/>
              <a:t>objasňování tajemného zločinu, jehož vysvětlení se zdá nemožné, ale racionální úvahou se k němu mohou postavy i čtenář dobrat, typické postavy a kompozice (Mocná, 2004)</a:t>
            </a:r>
          </a:p>
          <a:p>
            <a:r>
              <a:rPr lang="cs-CZ" dirty="0"/>
              <a:t>nejuzavřenější a nejpetrifikovanější žánr populární kultury“(Horváth, 2011: 14)</a:t>
            </a:r>
          </a:p>
          <a:p>
            <a:endParaRPr lang="cs-CZ" dirty="0"/>
          </a:p>
          <a:p>
            <a:r>
              <a:rPr lang="cs-CZ" dirty="0"/>
              <a:t>„iterativní schéma“ (</a:t>
            </a:r>
            <a:r>
              <a:rPr lang="cs-CZ" dirty="0" err="1"/>
              <a:t>Eco</a:t>
            </a:r>
            <a:r>
              <a:rPr lang="cs-CZ"/>
              <a:t>, 1995: 267+)</a:t>
            </a:r>
            <a:endParaRPr lang="cs-CZ" dirty="0"/>
          </a:p>
          <a:p>
            <a:r>
              <a:rPr lang="cs-CZ" dirty="0"/>
              <a:t>„znovunastolení řádu“ (</a:t>
            </a:r>
            <a:r>
              <a:rPr lang="cs-CZ" dirty="0" err="1"/>
              <a:t>Caillois</a:t>
            </a:r>
            <a:r>
              <a:rPr lang="cs-CZ" dirty="0"/>
              <a:t>, 1983)</a:t>
            </a:r>
          </a:p>
          <a:p>
            <a:pPr marL="0" indent="0">
              <a:buNone/>
            </a:pPr>
            <a:endParaRPr lang="cs-CZ" dirty="0"/>
          </a:p>
        </p:txBody>
      </p:sp>
    </p:spTree>
    <p:extLst>
      <p:ext uri="{BB962C8B-B14F-4D97-AF65-F5344CB8AC3E}">
        <p14:creationId xmlns:p14="http://schemas.microsoft.com/office/powerpoint/2010/main" val="24651797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a:extLst>
              <a:ext uri="{FF2B5EF4-FFF2-40B4-BE49-F238E27FC236}">
                <a16:creationId xmlns:a16="http://schemas.microsoft.com/office/drawing/2014/main" id="{1E7C9939-01F4-434F-8B54-C98F9F746855}"/>
              </a:ext>
            </a:extLst>
          </p:cNvPr>
          <p:cNvSpPr>
            <a:spLocks noGrp="1"/>
          </p:cNvSpPr>
          <p:nvPr>
            <p:ph type="title"/>
          </p:nvPr>
        </p:nvSpPr>
        <p:spPr/>
        <p:txBody>
          <a:bodyPr/>
          <a:lstStyle/>
          <a:p>
            <a:endParaRPr lang="cs-CZ" dirty="0"/>
          </a:p>
        </p:txBody>
      </p:sp>
      <p:pic>
        <p:nvPicPr>
          <p:cNvPr id="7" name="Obrázek 6">
            <a:extLst>
              <a:ext uri="{FF2B5EF4-FFF2-40B4-BE49-F238E27FC236}">
                <a16:creationId xmlns:a16="http://schemas.microsoft.com/office/drawing/2014/main" id="{FF2AB048-82F2-4A3D-AD29-AF79FAAC04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2337"/>
            <a:ext cx="5627801" cy="6220824"/>
          </a:xfrm>
          <a:prstGeom prst="rect">
            <a:avLst/>
          </a:prstGeom>
        </p:spPr>
      </p:pic>
      <p:pic>
        <p:nvPicPr>
          <p:cNvPr id="11" name="Obrázek 10">
            <a:extLst>
              <a:ext uri="{FF2B5EF4-FFF2-40B4-BE49-F238E27FC236}">
                <a16:creationId xmlns:a16="http://schemas.microsoft.com/office/drawing/2014/main" id="{7532E3C2-1321-43C3-AF79-2A5590A9F9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755543"/>
            <a:ext cx="3026004" cy="4130736"/>
          </a:xfrm>
          <a:prstGeom prst="rect">
            <a:avLst/>
          </a:prstGeom>
        </p:spPr>
      </p:pic>
      <p:pic>
        <p:nvPicPr>
          <p:cNvPr id="15" name="Zástupný symbol pro obsah 14">
            <a:extLst>
              <a:ext uri="{FF2B5EF4-FFF2-40B4-BE49-F238E27FC236}">
                <a16:creationId xmlns:a16="http://schemas.microsoft.com/office/drawing/2014/main" id="{1FD901BE-09BF-4AEB-B367-374D9656D045}"/>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8081241" y="-52337"/>
            <a:ext cx="4455819" cy="6910337"/>
          </a:xfrm>
        </p:spPr>
      </p:pic>
      <p:pic>
        <p:nvPicPr>
          <p:cNvPr id="9" name="Obrázek 8">
            <a:extLst>
              <a:ext uri="{FF2B5EF4-FFF2-40B4-BE49-F238E27FC236}">
                <a16:creationId xmlns:a16="http://schemas.microsoft.com/office/drawing/2014/main" id="{F3441243-8B8C-4ADC-BFC7-5805D3CEBA2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87725" y="-52337"/>
            <a:ext cx="3352951" cy="4891291"/>
          </a:xfrm>
          <a:prstGeom prst="rect">
            <a:avLst/>
          </a:prstGeom>
        </p:spPr>
      </p:pic>
      <p:pic>
        <p:nvPicPr>
          <p:cNvPr id="17" name="Obrázek 16">
            <a:extLst>
              <a:ext uri="{FF2B5EF4-FFF2-40B4-BE49-F238E27FC236}">
                <a16:creationId xmlns:a16="http://schemas.microsoft.com/office/drawing/2014/main" id="{C9A58934-E23D-4185-B1BB-7136E495246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26005" y="3281309"/>
            <a:ext cx="6040438" cy="4005680"/>
          </a:xfrm>
          <a:prstGeom prst="rect">
            <a:avLst/>
          </a:prstGeom>
        </p:spPr>
      </p:pic>
    </p:spTree>
    <p:extLst>
      <p:ext uri="{BB962C8B-B14F-4D97-AF65-F5344CB8AC3E}">
        <p14:creationId xmlns:p14="http://schemas.microsoft.com/office/powerpoint/2010/main" val="26441030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181296C-1C7C-40E0-90F3-C2F24BFCA47E}"/>
              </a:ext>
            </a:extLst>
          </p:cNvPr>
          <p:cNvSpPr>
            <a:spLocks noGrp="1"/>
          </p:cNvSpPr>
          <p:nvPr>
            <p:ph type="title"/>
          </p:nvPr>
        </p:nvSpPr>
        <p:spPr/>
        <p:txBody>
          <a:bodyPr/>
          <a:lstStyle/>
          <a:p>
            <a:r>
              <a:rPr lang="cs-CZ" dirty="0"/>
              <a:t>Detektivní próza pro děti jako žánr?</a:t>
            </a:r>
          </a:p>
        </p:txBody>
      </p:sp>
      <p:sp>
        <p:nvSpPr>
          <p:cNvPr id="3" name="Zástupný symbol pro obsah 2">
            <a:extLst>
              <a:ext uri="{FF2B5EF4-FFF2-40B4-BE49-F238E27FC236}">
                <a16:creationId xmlns:a16="http://schemas.microsoft.com/office/drawing/2014/main" id="{B3B76B90-8C38-46AB-BD1E-5A6327D56B7D}"/>
              </a:ext>
            </a:extLst>
          </p:cNvPr>
          <p:cNvSpPr>
            <a:spLocks noGrp="1"/>
          </p:cNvSpPr>
          <p:nvPr>
            <p:ph sz="half" idx="1"/>
          </p:nvPr>
        </p:nvSpPr>
        <p:spPr>
          <a:xfrm>
            <a:off x="551875" y="1825625"/>
            <a:ext cx="7992685" cy="4351338"/>
          </a:xfrm>
        </p:spPr>
        <p:txBody>
          <a:bodyPr/>
          <a:lstStyle/>
          <a:p>
            <a:pPr marL="0" indent="0">
              <a:buNone/>
            </a:pPr>
            <a:r>
              <a:rPr lang="cs-CZ" dirty="0"/>
              <a:t>„Není to v pravém smyslu detektivka, jak se často opakuje […].“ (</a:t>
            </a:r>
            <a:r>
              <a:rPr lang="cs-CZ" dirty="0" err="1"/>
              <a:t>Genčiová</a:t>
            </a:r>
            <a:r>
              <a:rPr lang="cs-CZ" dirty="0"/>
              <a:t>, 1984)</a:t>
            </a:r>
          </a:p>
          <a:p>
            <a:pPr marL="0" indent="0">
              <a:buNone/>
            </a:pPr>
            <a:endParaRPr lang="cs-CZ" b="1" dirty="0"/>
          </a:p>
          <a:p>
            <a:pPr marL="0" indent="0">
              <a:buNone/>
            </a:pPr>
            <a:r>
              <a:rPr lang="cs-CZ" b="1" dirty="0"/>
              <a:t>Jsou dětské detektivky více dětskou literaturou, nebo detektivkami?</a:t>
            </a:r>
          </a:p>
          <a:p>
            <a:endParaRPr lang="cs-CZ" dirty="0"/>
          </a:p>
          <a:p>
            <a:r>
              <a:rPr lang="cs-CZ" b="1" dirty="0"/>
              <a:t>Časoprostor</a:t>
            </a:r>
          </a:p>
          <a:p>
            <a:pPr>
              <a:buFont typeface="Wingdings" panose="05000000000000000000" pitchFamily="2" charset="2"/>
              <a:buChar char="Ø"/>
            </a:pPr>
            <a:r>
              <a:rPr lang="cs-CZ" dirty="0"/>
              <a:t>Prázdniny / minulost (dočasné osamostatnění)</a:t>
            </a:r>
          </a:p>
          <a:p>
            <a:pPr>
              <a:buFont typeface="Wingdings" panose="05000000000000000000" pitchFamily="2" charset="2"/>
              <a:buChar char="Ø"/>
            </a:pPr>
            <a:r>
              <a:rPr lang="cs-CZ" dirty="0"/>
              <a:t>Tematizace vztahu </a:t>
            </a:r>
            <a:r>
              <a:rPr lang="cs-CZ" b="1" dirty="0"/>
              <a:t>dětí a dospělých</a:t>
            </a:r>
          </a:p>
          <a:p>
            <a:pPr>
              <a:buFont typeface="Wingdings" panose="05000000000000000000" pitchFamily="2" charset="2"/>
              <a:buChar char="Ø"/>
            </a:pPr>
            <a:endParaRPr lang="cs-CZ" dirty="0"/>
          </a:p>
          <a:p>
            <a:pPr marL="0" indent="0">
              <a:buNone/>
            </a:pPr>
            <a:endParaRPr lang="cs-CZ" dirty="0"/>
          </a:p>
          <a:p>
            <a:endParaRPr lang="cs-CZ" dirty="0"/>
          </a:p>
        </p:txBody>
      </p:sp>
      <p:pic>
        <p:nvPicPr>
          <p:cNvPr id="8" name="Zástupný symbol pro obsah 7">
            <a:extLst>
              <a:ext uri="{FF2B5EF4-FFF2-40B4-BE49-F238E27FC236}">
                <a16:creationId xmlns:a16="http://schemas.microsoft.com/office/drawing/2014/main" id="{79DA855C-BC40-4F49-883D-8EFC3332F3FB}"/>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8771315" y="1840865"/>
            <a:ext cx="2868810" cy="4351338"/>
          </a:xfrm>
        </p:spPr>
      </p:pic>
      <p:cxnSp>
        <p:nvCxnSpPr>
          <p:cNvPr id="10" name="Přímá spojnice se šipkou 9">
            <a:extLst>
              <a:ext uri="{FF2B5EF4-FFF2-40B4-BE49-F238E27FC236}">
                <a16:creationId xmlns:a16="http://schemas.microsoft.com/office/drawing/2014/main" id="{65BB0CAD-8147-4C35-99F6-195902DFA7FF}"/>
              </a:ext>
            </a:extLst>
          </p:cNvPr>
          <p:cNvCxnSpPr/>
          <p:nvPr/>
        </p:nvCxnSpPr>
        <p:spPr>
          <a:xfrm>
            <a:off x="7000240" y="2418080"/>
            <a:ext cx="1666240" cy="914400"/>
          </a:xfrm>
          <a:prstGeom prst="curvedConnector3">
            <a:avLst>
              <a:gd name="adj1" fmla="val 50000"/>
            </a:avLst>
          </a:prstGeom>
          <a:ln w="38100">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96466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F899DD1-1C51-4A4C-A052-2B57959F1332}"/>
              </a:ext>
            </a:extLst>
          </p:cNvPr>
          <p:cNvSpPr>
            <a:spLocks noGrp="1"/>
          </p:cNvSpPr>
          <p:nvPr>
            <p:ph type="title"/>
          </p:nvPr>
        </p:nvSpPr>
        <p:spPr/>
        <p:txBody>
          <a:bodyPr/>
          <a:lstStyle/>
          <a:p>
            <a:r>
              <a:rPr lang="cs-CZ" dirty="0"/>
              <a:t>Detektivní próza pro děti jako žánr?</a:t>
            </a:r>
          </a:p>
        </p:txBody>
      </p:sp>
      <p:sp>
        <p:nvSpPr>
          <p:cNvPr id="3" name="Zástupný symbol pro obsah 2">
            <a:extLst>
              <a:ext uri="{FF2B5EF4-FFF2-40B4-BE49-F238E27FC236}">
                <a16:creationId xmlns:a16="http://schemas.microsoft.com/office/drawing/2014/main" id="{A121D87F-4C26-4CBA-BD86-EE5D423325A8}"/>
              </a:ext>
            </a:extLst>
          </p:cNvPr>
          <p:cNvSpPr>
            <a:spLocks noGrp="1"/>
          </p:cNvSpPr>
          <p:nvPr>
            <p:ph sz="half" idx="1"/>
          </p:nvPr>
        </p:nvSpPr>
        <p:spPr>
          <a:xfrm>
            <a:off x="838200" y="1825625"/>
            <a:ext cx="7523480" cy="4667250"/>
          </a:xfrm>
        </p:spPr>
        <p:txBody>
          <a:bodyPr/>
          <a:lstStyle/>
          <a:p>
            <a:r>
              <a:rPr lang="cs-CZ" dirty="0"/>
              <a:t>Detektivové (děti) jako </a:t>
            </a:r>
            <a:r>
              <a:rPr lang="cs-CZ" b="1" dirty="0"/>
              <a:t>kolektiv</a:t>
            </a:r>
            <a:r>
              <a:rPr lang="cs-CZ" dirty="0"/>
              <a:t> / </a:t>
            </a:r>
            <a:r>
              <a:rPr lang="cs-CZ" b="1" dirty="0"/>
              <a:t>zvířecí</a:t>
            </a:r>
            <a:r>
              <a:rPr lang="cs-CZ" dirty="0"/>
              <a:t> detektiv</a:t>
            </a:r>
          </a:p>
          <a:p>
            <a:pPr marL="0" indent="0">
              <a:buNone/>
            </a:pPr>
            <a:r>
              <a:rPr lang="cs-CZ" dirty="0"/>
              <a:t> &gt; nenápadnost, pozornost k detailům, intuice (absence hypotéz)</a:t>
            </a:r>
          </a:p>
          <a:p>
            <a:pPr marL="0" indent="0">
              <a:buNone/>
            </a:pPr>
            <a:r>
              <a:rPr lang="cs-CZ" dirty="0"/>
              <a:t> &gt; rozpolcenost detektiva</a:t>
            </a:r>
          </a:p>
          <a:p>
            <a:r>
              <a:rPr lang="cs-CZ" dirty="0"/>
              <a:t>Méně závažné zločiny (tabuizace)</a:t>
            </a:r>
          </a:p>
          <a:p>
            <a:r>
              <a:rPr lang="cs-CZ" b="1" dirty="0"/>
              <a:t>Aluze</a:t>
            </a:r>
            <a:r>
              <a:rPr lang="cs-CZ" dirty="0"/>
              <a:t> detektivek pro dospělé</a:t>
            </a:r>
          </a:p>
          <a:p>
            <a:r>
              <a:rPr lang="cs-CZ" b="1" dirty="0"/>
              <a:t>Vztah děti x dospělí</a:t>
            </a:r>
          </a:p>
          <a:p>
            <a:r>
              <a:rPr lang="cs-CZ" dirty="0"/>
              <a:t>Zvláštní pojetí </a:t>
            </a:r>
            <a:r>
              <a:rPr lang="cs-CZ" b="1" dirty="0"/>
              <a:t>racionality</a:t>
            </a:r>
          </a:p>
        </p:txBody>
      </p:sp>
      <p:pic>
        <p:nvPicPr>
          <p:cNvPr id="6" name="Zástupný symbol pro obsah 5">
            <a:extLst>
              <a:ext uri="{FF2B5EF4-FFF2-40B4-BE49-F238E27FC236}">
                <a16:creationId xmlns:a16="http://schemas.microsoft.com/office/drawing/2014/main" id="{20B8475C-3A81-45E4-B7B0-226CF6A8B275}"/>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8629332" y="2068805"/>
            <a:ext cx="2889070" cy="3864977"/>
          </a:xfrm>
        </p:spPr>
      </p:pic>
    </p:spTree>
    <p:extLst>
      <p:ext uri="{BB962C8B-B14F-4D97-AF65-F5344CB8AC3E}">
        <p14:creationId xmlns:p14="http://schemas.microsoft.com/office/powerpoint/2010/main" val="1168558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6BC2B10-9685-43E5-9ACE-F6F94D400AD0}"/>
              </a:ext>
            </a:extLst>
          </p:cNvPr>
          <p:cNvSpPr>
            <a:spLocks noGrp="1"/>
          </p:cNvSpPr>
          <p:nvPr>
            <p:ph type="title"/>
          </p:nvPr>
        </p:nvSpPr>
        <p:spPr>
          <a:xfrm>
            <a:off x="838200" y="365125"/>
            <a:ext cx="10876280" cy="1325563"/>
          </a:xfrm>
        </p:spPr>
        <p:txBody>
          <a:bodyPr/>
          <a:lstStyle/>
          <a:p>
            <a:r>
              <a:rPr lang="cs-CZ" dirty="0"/>
              <a:t>Pátrání jako hra</a:t>
            </a:r>
          </a:p>
        </p:txBody>
      </p:sp>
      <p:sp>
        <p:nvSpPr>
          <p:cNvPr id="3" name="Zástupný symbol pro obsah 2">
            <a:extLst>
              <a:ext uri="{FF2B5EF4-FFF2-40B4-BE49-F238E27FC236}">
                <a16:creationId xmlns:a16="http://schemas.microsoft.com/office/drawing/2014/main" id="{A4A3C231-29F9-49E1-9818-CD5F07C41F6C}"/>
              </a:ext>
            </a:extLst>
          </p:cNvPr>
          <p:cNvSpPr>
            <a:spLocks noGrp="1"/>
          </p:cNvSpPr>
          <p:nvPr>
            <p:ph sz="half" idx="1"/>
          </p:nvPr>
        </p:nvSpPr>
        <p:spPr>
          <a:xfrm>
            <a:off x="838200" y="1825625"/>
            <a:ext cx="6401586" cy="4351338"/>
          </a:xfrm>
        </p:spPr>
        <p:txBody>
          <a:bodyPr/>
          <a:lstStyle/>
          <a:p>
            <a:r>
              <a:rPr lang="cs-CZ" dirty="0"/>
              <a:t>Roger </a:t>
            </a:r>
            <a:r>
              <a:rPr lang="cs-CZ" dirty="0" err="1"/>
              <a:t>Caillois</a:t>
            </a:r>
            <a:r>
              <a:rPr lang="cs-CZ" dirty="0"/>
              <a:t>: </a:t>
            </a:r>
            <a:r>
              <a:rPr lang="cs-CZ" i="1" dirty="0" err="1"/>
              <a:t>The</a:t>
            </a:r>
            <a:r>
              <a:rPr lang="cs-CZ" i="1" dirty="0"/>
              <a:t> </a:t>
            </a:r>
            <a:r>
              <a:rPr lang="cs-CZ" i="1" dirty="0" err="1"/>
              <a:t>detective</a:t>
            </a:r>
            <a:r>
              <a:rPr lang="cs-CZ" i="1" dirty="0"/>
              <a:t> novel as a game </a:t>
            </a:r>
            <a:r>
              <a:rPr lang="cs-CZ" dirty="0"/>
              <a:t>(1983)</a:t>
            </a:r>
          </a:p>
          <a:p>
            <a:r>
              <a:rPr lang="cs-CZ" dirty="0"/>
              <a:t>Dobrovolná činnost, vymezený časoprostor</a:t>
            </a:r>
          </a:p>
          <a:p>
            <a:r>
              <a:rPr lang="cs-CZ" dirty="0"/>
              <a:t>Explicitní i implicitní obsažení hry</a:t>
            </a:r>
          </a:p>
          <a:p>
            <a:r>
              <a:rPr lang="cs-CZ" dirty="0"/>
              <a:t>Kvízy, hádanky, </a:t>
            </a:r>
            <a:r>
              <a:rPr lang="cs-CZ" dirty="0" err="1"/>
              <a:t>osmisměrky</a:t>
            </a:r>
            <a:r>
              <a:rPr lang="cs-CZ" dirty="0"/>
              <a:t>…</a:t>
            </a:r>
          </a:p>
          <a:p>
            <a:r>
              <a:rPr lang="cs-CZ" dirty="0"/>
              <a:t>Speciální nástroje</a:t>
            </a:r>
          </a:p>
          <a:p>
            <a:r>
              <a:rPr lang="cs-CZ" dirty="0"/>
              <a:t>Hranice světa hry a reálného světa narušována, ale v závěru posílena</a:t>
            </a:r>
          </a:p>
        </p:txBody>
      </p:sp>
      <p:pic>
        <p:nvPicPr>
          <p:cNvPr id="6" name="Zástupný symbol pro obsah 5">
            <a:extLst>
              <a:ext uri="{FF2B5EF4-FFF2-40B4-BE49-F238E27FC236}">
                <a16:creationId xmlns:a16="http://schemas.microsoft.com/office/drawing/2014/main" id="{55F97D01-DAEA-48F4-974B-D239F4A53FDA}"/>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975835" y="2780907"/>
            <a:ext cx="4930296" cy="3465067"/>
          </a:xfrm>
        </p:spPr>
      </p:pic>
    </p:spTree>
    <p:extLst>
      <p:ext uri="{BB962C8B-B14F-4D97-AF65-F5344CB8AC3E}">
        <p14:creationId xmlns:p14="http://schemas.microsoft.com/office/powerpoint/2010/main" val="1761105561"/>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zentace1" id="{D5752A5C-7494-4EDD-8151-DB9189CA592B}" vid="{5F1878C6-A779-4D69-8E32-E97DF00B1F44}"/>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ff_uk_sablona_CZ</Template>
  <TotalTime>4478</TotalTime>
  <Words>807</Words>
  <Application>Microsoft Office PowerPoint</Application>
  <PresentationFormat>Widescreen</PresentationFormat>
  <Paragraphs>76</Paragraphs>
  <Slides>13</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Wingdings</vt:lpstr>
      <vt:lpstr>Motiv Office</vt:lpstr>
      <vt:lpstr>Dětskost jako atribut literárního žánru</vt:lpstr>
      <vt:lpstr>Vztah literatury pro děti a mládež  a literatury pro dospělé</vt:lpstr>
      <vt:lpstr>Proč existují dětské detektivky?  Proč existuje dětská literatura?</vt:lpstr>
      <vt:lpstr>Různé detektivky dle věku čtenáře?</vt:lpstr>
      <vt:lpstr>Detektivní próza (pro dospělé?) jako žánr</vt:lpstr>
      <vt:lpstr>PowerPoint Presentation</vt:lpstr>
      <vt:lpstr>Detektivní próza pro děti jako žánr?</vt:lpstr>
      <vt:lpstr>Detektivní próza pro děti jako žánr?</vt:lpstr>
      <vt:lpstr>Pátrání jako hra</vt:lpstr>
      <vt:lpstr>Společné (?) prvky</vt:lpstr>
      <vt:lpstr>Moc TEXTU a moc KONTEXTU</vt:lpstr>
      <vt:lpstr>Závěry</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Dětskost jako atribut literárního žánru</dc:title>
  <dc:creator>Jana Segi Lukavská</dc:creator>
  <cp:lastModifiedBy>Segi Lukavská, Jana</cp:lastModifiedBy>
  <cp:revision>106</cp:revision>
  <dcterms:created xsi:type="dcterms:W3CDTF">2018-08-22T07:39:19Z</dcterms:created>
  <dcterms:modified xsi:type="dcterms:W3CDTF">2024-03-18T12:55:58Z</dcterms:modified>
</cp:coreProperties>
</file>