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62" r:id="rId3"/>
    <p:sldId id="271" r:id="rId4"/>
    <p:sldId id="274" r:id="rId5"/>
    <p:sldId id="27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94694"/>
  </p:normalViewPr>
  <p:slideViewPr>
    <p:cSldViewPr snapToGrid="0" snapToObjects="1">
      <p:cViewPr varScale="1">
        <p:scale>
          <a:sx n="115" d="100"/>
          <a:sy n="115" d="100"/>
        </p:scale>
        <p:origin x="24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6" d="100"/>
          <a:sy n="86" d="100"/>
        </p:scale>
        <p:origin x="3928" y="2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072AA-0619-3B40-BDFF-830423874E55}" type="datetimeFigureOut">
              <a:rPr lang="cs-CZ" smtClean="0"/>
              <a:t>15.04.21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66FD9-E04E-C847-B871-807B26BEE9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40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B66FD9-E04E-C847-B871-807B26BEE98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109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AA4C2-D843-004E-BA0D-F41C0ABAF4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1591560"/>
          </a:xfrm>
        </p:spPr>
        <p:txBody>
          <a:bodyPr/>
          <a:lstStyle/>
          <a:p>
            <a:r>
              <a:rPr lang="cs-CZ" dirty="0"/>
              <a:t>Fenomenologie 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4BEF4B1-3B61-3041-8547-909F454495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4660135"/>
            <a:ext cx="6831673" cy="1233889"/>
          </a:xfrm>
        </p:spPr>
        <p:txBody>
          <a:bodyPr/>
          <a:lstStyle/>
          <a:p>
            <a:r>
              <a:rPr lang="cs-CZ" dirty="0"/>
              <a:t>6. přednáška</a:t>
            </a:r>
          </a:p>
        </p:txBody>
      </p:sp>
    </p:spTree>
    <p:extLst>
      <p:ext uri="{BB962C8B-B14F-4D97-AF65-F5344CB8AC3E}">
        <p14:creationId xmlns:p14="http://schemas.microsoft.com/office/powerpoint/2010/main" val="3821146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96B43-4C67-464C-ACAB-1020D51E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485900"/>
          </a:xfrm>
        </p:spPr>
        <p:txBody>
          <a:bodyPr>
            <a:normAutofit/>
          </a:bodyPr>
          <a:lstStyle/>
          <a:p>
            <a:r>
              <a:rPr lang="cs-CZ" dirty="0"/>
              <a:t>Jean-</a:t>
            </a:r>
            <a:r>
              <a:rPr lang="cs-CZ" dirty="0" err="1"/>
              <a:t>Luc</a:t>
            </a:r>
            <a:r>
              <a:rPr lang="cs-CZ" dirty="0"/>
              <a:t> </a:t>
            </a:r>
            <a:r>
              <a:rPr lang="cs-CZ" dirty="0" err="1"/>
              <a:t>Marion</a:t>
            </a:r>
            <a:r>
              <a:rPr lang="cs-CZ" dirty="0"/>
              <a:t> (*1946)</a:t>
            </a:r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id="{7834E0AD-F8DA-400A-80AE-545DF71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9" y="2397512"/>
            <a:ext cx="10554216" cy="4068602"/>
          </a:xfrm>
        </p:spPr>
        <p:txBody>
          <a:bodyPr>
            <a:normAutofit/>
          </a:bodyPr>
          <a:lstStyle/>
          <a:p>
            <a:r>
              <a:rPr lang="cs-CZ" sz="3200" i="1" dirty="0"/>
              <a:t>Idol a odstup </a:t>
            </a:r>
            <a:r>
              <a:rPr lang="cs-CZ" sz="3200" dirty="0"/>
              <a:t>(</a:t>
            </a:r>
            <a:r>
              <a:rPr lang="cs-CZ" sz="3200" i="1" dirty="0" err="1"/>
              <a:t>L‘idole</a:t>
            </a:r>
            <a:r>
              <a:rPr lang="cs-CZ" sz="3200" i="1" dirty="0"/>
              <a:t> et la distance</a:t>
            </a:r>
            <a:r>
              <a:rPr lang="cs-CZ" sz="3200" dirty="0"/>
              <a:t>; 1977)</a:t>
            </a:r>
          </a:p>
          <a:p>
            <a:r>
              <a:rPr lang="cs-CZ" sz="3200" i="1" dirty="0"/>
              <a:t>Bůh bez bytí </a:t>
            </a:r>
            <a:r>
              <a:rPr lang="cs-CZ" sz="3200" dirty="0"/>
              <a:t>(</a:t>
            </a:r>
            <a:r>
              <a:rPr lang="cs-CZ" sz="3200" i="1" dirty="0" err="1"/>
              <a:t>Dieu</a:t>
            </a:r>
            <a:r>
              <a:rPr lang="cs-CZ" sz="3200" i="1" dirty="0"/>
              <a:t> </a:t>
            </a:r>
            <a:r>
              <a:rPr lang="cs-CZ" sz="3200" i="1" dirty="0" err="1"/>
              <a:t>sans</a:t>
            </a:r>
            <a:r>
              <a:rPr lang="cs-CZ" sz="3200" i="1" dirty="0"/>
              <a:t> </a:t>
            </a:r>
            <a:r>
              <a:rPr lang="cs-CZ" sz="3200" i="1" dirty="0" err="1"/>
              <a:t>l‘être</a:t>
            </a:r>
            <a:r>
              <a:rPr lang="cs-CZ" sz="3200" i="1" dirty="0"/>
              <a:t> </a:t>
            </a:r>
            <a:r>
              <a:rPr lang="cs-CZ" sz="3200" dirty="0"/>
              <a:t>; 1982)</a:t>
            </a:r>
          </a:p>
          <a:p>
            <a:pPr lvl="1"/>
            <a:r>
              <a:rPr lang="cs-CZ" sz="2800" dirty="0"/>
              <a:t>Podává srovnávací fenomenologii „idolu“ a „ikony“, tedy dvou způsobů bytí uměleckého díla.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36597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96B43-4C67-464C-ACAB-1020D51E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485900"/>
          </a:xfrm>
        </p:spPr>
        <p:txBody>
          <a:bodyPr>
            <a:normAutofit/>
          </a:bodyPr>
          <a:lstStyle/>
          <a:p>
            <a:r>
              <a:rPr lang="cs-CZ"/>
              <a:t>Maurice Merleau-Ponty (1908–1961)</a:t>
            </a:r>
            <a:endParaRPr lang="cs-CZ" dirty="0"/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id="{7834E0AD-F8DA-400A-80AE-545DF71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6634" y="2152948"/>
            <a:ext cx="7002966" cy="4458778"/>
          </a:xfrm>
        </p:spPr>
        <p:txBody>
          <a:bodyPr>
            <a:normAutofit/>
          </a:bodyPr>
          <a:lstStyle/>
          <a:p>
            <a:r>
              <a:rPr lang="cs-CZ" sz="3200" dirty="0"/>
              <a:t>„Oko a duch“ (</a:t>
            </a:r>
            <a:r>
              <a:rPr lang="cs-CZ" sz="3200" dirty="0" err="1"/>
              <a:t>L'Œil</a:t>
            </a:r>
            <a:r>
              <a:rPr lang="cs-CZ" sz="3200" dirty="0"/>
              <a:t> et </a:t>
            </a:r>
            <a:r>
              <a:rPr lang="cs-CZ" sz="3200" dirty="0" err="1"/>
              <a:t>l'Esprit</a:t>
            </a:r>
            <a:r>
              <a:rPr lang="cs-CZ" sz="3200" dirty="0"/>
              <a:t>; 1961)</a:t>
            </a:r>
          </a:p>
          <a:p>
            <a:r>
              <a:rPr lang="cs-CZ" sz="2800" dirty="0"/>
              <a:t>Malířství oslavuje záhadu viditelnosti, a proto musí pronikat za vizuální danosti.</a:t>
            </a:r>
          </a:p>
          <a:p>
            <a:r>
              <a:rPr lang="cs-CZ" sz="2800" dirty="0"/>
              <a:t>Ukazuje živoucí Bytí, spojení vidícího a viditelného, samu viditelnost.</a:t>
            </a:r>
          </a:p>
          <a:p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r>
              <a:rPr lang="cs-CZ" sz="1300" dirty="0" err="1"/>
              <a:t>Rembrand</a:t>
            </a:r>
            <a:r>
              <a:rPr lang="cs-CZ" sz="1300" dirty="0"/>
              <a:t> van </a:t>
            </a:r>
            <a:r>
              <a:rPr lang="cs-CZ" sz="1300" dirty="0" err="1"/>
              <a:t>Rijn</a:t>
            </a:r>
            <a:r>
              <a:rPr lang="cs-CZ" sz="1300" dirty="0"/>
              <a:t>: </a:t>
            </a:r>
            <a:r>
              <a:rPr lang="cs-CZ" sz="1300" i="1" dirty="0"/>
              <a:t>Noční hlídka </a:t>
            </a:r>
            <a:r>
              <a:rPr lang="cs-CZ" sz="1300" dirty="0"/>
              <a:t>(1642) Zdroj: https://</a:t>
            </a:r>
            <a:r>
              <a:rPr lang="cs-CZ" sz="1300" dirty="0" err="1"/>
              <a:t>cs.wikipedia.org</a:t>
            </a:r>
            <a:r>
              <a:rPr lang="cs-CZ" sz="1300" dirty="0"/>
              <a:t>/wiki/No%C4%8Dn%C3%AD_hl%C3%ADdka_(obraz)</a:t>
            </a:r>
          </a:p>
          <a:p>
            <a:endParaRPr lang="cs-CZ" sz="2800" dirty="0"/>
          </a:p>
          <a:p>
            <a:endParaRPr lang="cs-CZ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5A22829-97F6-2145-B35B-A232BD4237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4" r="12042" b="-1"/>
          <a:stretch/>
        </p:blipFill>
        <p:spPr bwMode="auto">
          <a:xfrm>
            <a:off x="8229600" y="2202583"/>
            <a:ext cx="3962400" cy="4409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4712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96B43-4C67-464C-ACAB-1020D51E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485900"/>
          </a:xfrm>
        </p:spPr>
        <p:txBody>
          <a:bodyPr>
            <a:normAutofit/>
          </a:bodyPr>
          <a:lstStyle/>
          <a:p>
            <a:r>
              <a:rPr lang="cs-CZ" dirty="0"/>
              <a:t>Maurice </a:t>
            </a:r>
            <a:r>
              <a:rPr lang="cs-CZ" dirty="0" err="1"/>
              <a:t>Merleau</a:t>
            </a:r>
            <a:r>
              <a:rPr lang="cs-CZ" dirty="0"/>
              <a:t>-Ponty </a:t>
            </a:r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id="{7834E0AD-F8DA-400A-80AE-545DF71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9" y="2285999"/>
            <a:ext cx="6459810" cy="4192859"/>
          </a:xfrm>
        </p:spPr>
        <p:txBody>
          <a:bodyPr>
            <a:normAutofit lnSpcReduction="10000"/>
          </a:bodyPr>
          <a:lstStyle/>
          <a:p>
            <a:r>
              <a:rPr lang="cs-CZ" sz="3200" dirty="0" err="1"/>
              <a:t>Cézánnovo</a:t>
            </a:r>
            <a:r>
              <a:rPr lang="cs-CZ" sz="3200" dirty="0"/>
              <a:t> pochybování (</a:t>
            </a:r>
            <a:r>
              <a:rPr lang="cs-CZ" sz="3200" dirty="0" err="1"/>
              <a:t>Le</a:t>
            </a:r>
            <a:r>
              <a:rPr lang="cs-CZ" sz="3200" dirty="0"/>
              <a:t> </a:t>
            </a:r>
            <a:r>
              <a:rPr lang="cs-CZ" sz="3200" dirty="0" err="1"/>
              <a:t>doute</a:t>
            </a:r>
            <a:r>
              <a:rPr lang="cs-CZ" sz="3200" dirty="0"/>
              <a:t> de </a:t>
            </a:r>
            <a:r>
              <a:rPr lang="cs-CZ" sz="3200" dirty="0" err="1"/>
              <a:t>Cézanne</a:t>
            </a:r>
            <a:r>
              <a:rPr lang="cs-CZ" sz="3200" dirty="0"/>
              <a:t>; 1945)</a:t>
            </a:r>
          </a:p>
          <a:p>
            <a:r>
              <a:rPr lang="cs-CZ" sz="2800" dirty="0" err="1"/>
              <a:t>Cézannova</a:t>
            </a:r>
            <a:r>
              <a:rPr lang="cs-CZ" sz="2800" dirty="0"/>
              <a:t> genialita spočívá ve schopnosti nabízet předměty takovým způsobem, že to vyvolává dojem rodícího se řádu.</a:t>
            </a:r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r>
              <a:rPr lang="cs-CZ" sz="1200" dirty="0"/>
              <a:t>Paul </a:t>
            </a:r>
            <a:r>
              <a:rPr lang="cs-CZ" sz="1200" dirty="0" err="1"/>
              <a:t>Cézanne</a:t>
            </a:r>
            <a:r>
              <a:rPr lang="cs-CZ" sz="1200" dirty="0"/>
              <a:t>, </a:t>
            </a:r>
            <a:r>
              <a:rPr lang="cs-CZ" sz="1200" i="1" dirty="0" err="1"/>
              <a:t>Mont</a:t>
            </a:r>
            <a:r>
              <a:rPr lang="cs-CZ" sz="1200" i="1" dirty="0"/>
              <a:t> </a:t>
            </a:r>
            <a:r>
              <a:rPr lang="cs-CZ" sz="1200" i="1" dirty="0" err="1"/>
              <a:t>Sainte-Victoire</a:t>
            </a:r>
            <a:r>
              <a:rPr lang="cs-CZ" sz="1200" dirty="0"/>
              <a:t>, 1902-04 Zdroj: https://</a:t>
            </a:r>
            <a:r>
              <a:rPr lang="cs-CZ" sz="1200" dirty="0" err="1"/>
              <a:t>www.khanacademy.org</a:t>
            </a:r>
            <a:r>
              <a:rPr lang="cs-CZ" sz="1200" dirty="0"/>
              <a:t>/</a:t>
            </a:r>
            <a:r>
              <a:rPr lang="cs-CZ" sz="1200" dirty="0" err="1"/>
              <a:t>humanities</a:t>
            </a:r>
            <a:r>
              <a:rPr lang="cs-CZ" sz="1200" dirty="0"/>
              <a:t>/</a:t>
            </a:r>
            <a:r>
              <a:rPr lang="cs-CZ" sz="1200" dirty="0" err="1"/>
              <a:t>ap</a:t>
            </a:r>
            <a:r>
              <a:rPr lang="cs-CZ" sz="1200" dirty="0"/>
              <a:t>-art-</a:t>
            </a:r>
            <a:r>
              <a:rPr lang="cs-CZ" sz="1200" dirty="0" err="1"/>
              <a:t>history</a:t>
            </a:r>
            <a:r>
              <a:rPr lang="cs-CZ" sz="1200" dirty="0"/>
              <a:t>/</a:t>
            </a:r>
            <a:r>
              <a:rPr lang="cs-CZ" sz="1200" dirty="0" err="1"/>
              <a:t>later</a:t>
            </a:r>
            <a:r>
              <a:rPr lang="cs-CZ" sz="1200" dirty="0"/>
              <a:t>-</a:t>
            </a:r>
            <a:r>
              <a:rPr lang="cs-CZ" sz="1200" dirty="0" err="1"/>
              <a:t>europe</a:t>
            </a:r>
            <a:r>
              <a:rPr lang="cs-CZ" sz="1200" dirty="0"/>
              <a:t>-and-</a:t>
            </a:r>
            <a:r>
              <a:rPr lang="cs-CZ" sz="1200" dirty="0" err="1"/>
              <a:t>americas</a:t>
            </a:r>
            <a:r>
              <a:rPr lang="cs-CZ" sz="1200" dirty="0"/>
              <a:t>/modernity-</a:t>
            </a:r>
            <a:r>
              <a:rPr lang="cs-CZ" sz="1200" dirty="0" err="1"/>
              <a:t>ap</a:t>
            </a:r>
            <a:r>
              <a:rPr lang="cs-CZ" sz="1200" dirty="0"/>
              <a:t>/a/</a:t>
            </a:r>
            <a:r>
              <a:rPr lang="cs-CZ" sz="1200" dirty="0" err="1"/>
              <a:t>czanne-mont-sainte-victoire</a:t>
            </a:r>
            <a:endParaRPr lang="cs-CZ" sz="1200" dirty="0"/>
          </a:p>
          <a:p>
            <a:endParaRPr lang="cs-CZ" sz="1400" dirty="0"/>
          </a:p>
        </p:txBody>
      </p:sp>
      <p:pic>
        <p:nvPicPr>
          <p:cNvPr id="3074" name="Picture 2" descr="Obsah obrázku exteriér&#10;&#10;Popis byl vytvořen automaticky">
            <a:extLst>
              <a:ext uri="{FF2B5EF4-FFF2-40B4-BE49-F238E27FC236}">
                <a16:creationId xmlns:a16="http://schemas.microsoft.com/office/drawing/2014/main" id="{B4915CF3-ACF5-124F-A469-381F3F66FC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7" r="18881" b="4"/>
          <a:stretch/>
        </p:blipFill>
        <p:spPr bwMode="auto">
          <a:xfrm>
            <a:off x="7954387" y="2285999"/>
            <a:ext cx="4237614" cy="4574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2084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E958EA-C643-7A41-858F-CBEA89381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44CEF3-3ECE-FF49-923E-F425CB1BD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213885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28799</TotalTime>
  <Words>193</Words>
  <Application>Microsoft Macintosh PowerPoint</Application>
  <PresentationFormat>Širokoúhlá obrazovka</PresentationFormat>
  <Paragraphs>22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Franklin Gothic Book</vt:lpstr>
      <vt:lpstr>Oříznutí</vt:lpstr>
      <vt:lpstr>Fenomenologie II</vt:lpstr>
      <vt:lpstr>Jean-Luc Marion (*1946)</vt:lpstr>
      <vt:lpstr>Maurice Merleau-Ponty (1908–1961)</vt:lpstr>
      <vt:lpstr>Maurice Merleau-Ponty 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Strukturlismus a postmodernismus</dc:title>
  <dc:creator>milos sevcik</dc:creator>
  <cp:lastModifiedBy>milos sevcik</cp:lastModifiedBy>
  <cp:revision>138</cp:revision>
  <dcterms:created xsi:type="dcterms:W3CDTF">2021-02-16T10:22:56Z</dcterms:created>
  <dcterms:modified xsi:type="dcterms:W3CDTF">2021-04-15T06:32:20Z</dcterms:modified>
</cp:coreProperties>
</file>