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78" r:id="rId6"/>
    <p:sldId id="264" r:id="rId7"/>
    <p:sldId id="265" r:id="rId8"/>
    <p:sldId id="269" r:id="rId9"/>
    <p:sldId id="271" r:id="rId10"/>
    <p:sldId id="273" r:id="rId11"/>
    <p:sldId id="277" r:id="rId12"/>
    <p:sldId id="268" r:id="rId13"/>
    <p:sldId id="279" r:id="rId14"/>
    <p:sldId id="270" r:id="rId15"/>
    <p:sldId id="274" r:id="rId16"/>
    <p:sldId id="281" r:id="rId17"/>
    <p:sldId id="272" r:id="rId18"/>
    <p:sldId id="280" r:id="rId19"/>
    <p:sldId id="275" r:id="rId20"/>
    <p:sldId id="283" r:id="rId21"/>
    <p:sldId id="266" r:id="rId22"/>
    <p:sldId id="267" r:id="rId23"/>
    <p:sldId id="263" r:id="rId24"/>
    <p:sldId id="284" r:id="rId25"/>
    <p:sldId id="313" r:id="rId26"/>
    <p:sldId id="312" r:id="rId27"/>
    <p:sldId id="292" r:id="rId28"/>
    <p:sldId id="314" r:id="rId29"/>
    <p:sldId id="311" r:id="rId30"/>
    <p:sldId id="297" r:id="rId31"/>
    <p:sldId id="298" r:id="rId32"/>
    <p:sldId id="300" r:id="rId33"/>
    <p:sldId id="302" r:id="rId34"/>
    <p:sldId id="303" r:id="rId35"/>
    <p:sldId id="305" r:id="rId36"/>
    <p:sldId id="307" r:id="rId37"/>
    <p:sldId id="308" r:id="rId38"/>
    <p:sldId id="310" r:id="rId39"/>
    <p:sldId id="315" r:id="rId40"/>
    <p:sldId id="316" r:id="rId41"/>
    <p:sldId id="28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8dc69c1936cdeb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85D38-7403-4837-9251-D877F621FE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D8ED799-B910-470A-80AE-BF62098F24B0}">
      <dgm:prSet phldrT="[Text]"/>
      <dgm:spPr/>
      <dgm:t>
        <a:bodyPr/>
        <a:lstStyle/>
        <a:p>
          <a:r>
            <a:rPr lang="cs-CZ" altLang="cs-CZ" b="0" dirty="0">
              <a:solidFill>
                <a:schemeClr val="tx1"/>
              </a:solidFill>
              <a:latin typeface="+mn-lt"/>
            </a:rPr>
            <a:t>Interakcí fyziologických změn stárnutí a nemoci se vytvářejí patologické stavy charakteristické pro stáří</a:t>
          </a:r>
          <a:endParaRPr lang="cs-CZ" b="0" dirty="0">
            <a:solidFill>
              <a:schemeClr val="tx1"/>
            </a:solidFill>
            <a:latin typeface="+mn-lt"/>
          </a:endParaRPr>
        </a:p>
      </dgm:t>
    </dgm:pt>
    <dgm:pt modelId="{8E7C7693-E31C-493E-9FE8-B1E9D451CA82}" type="parTrans" cxnId="{0F945D49-5962-409D-8F5A-7BAC5CF04832}">
      <dgm:prSet/>
      <dgm:spPr/>
      <dgm:t>
        <a:bodyPr/>
        <a:lstStyle/>
        <a:p>
          <a:endParaRPr lang="cs-CZ"/>
        </a:p>
      </dgm:t>
    </dgm:pt>
    <dgm:pt modelId="{06A95B9E-14EE-4551-BCFD-2521EBF6A370}" type="sibTrans" cxnId="{0F945D49-5962-409D-8F5A-7BAC5CF04832}">
      <dgm:prSet/>
      <dgm:spPr/>
      <dgm:t>
        <a:bodyPr/>
        <a:lstStyle/>
        <a:p>
          <a:endParaRPr lang="cs-CZ"/>
        </a:p>
      </dgm:t>
    </dgm:pt>
    <dgm:pt modelId="{4845DA39-EC3A-4B3F-A9DE-72131DBF89BE}">
      <dgm:prSet phldrT="[Text]"/>
      <dgm:spPr/>
      <dgm:t>
        <a:bodyPr/>
        <a:lstStyle/>
        <a:p>
          <a:r>
            <a:rPr lang="cs-CZ" b="1" i="1" dirty="0">
              <a:solidFill>
                <a:schemeClr val="accent1">
                  <a:lumMod val="20000"/>
                  <a:lumOff val="80000"/>
                </a:schemeClr>
              </a:solidFill>
            </a:rPr>
            <a:t>Geriatrické syndromy</a:t>
          </a:r>
        </a:p>
      </dgm:t>
    </dgm:pt>
    <dgm:pt modelId="{2694CEBC-6D4A-4095-8353-12A39B98B22A}" type="parTrans" cxnId="{0071C677-AC35-439F-8C04-183DE782770A}">
      <dgm:prSet/>
      <dgm:spPr/>
      <dgm:t>
        <a:bodyPr/>
        <a:lstStyle/>
        <a:p>
          <a:endParaRPr lang="cs-CZ"/>
        </a:p>
      </dgm:t>
    </dgm:pt>
    <dgm:pt modelId="{8A4EDE28-B85B-416E-926C-F8F09E478B80}" type="sibTrans" cxnId="{0071C677-AC35-439F-8C04-183DE782770A}">
      <dgm:prSet/>
      <dgm:spPr/>
      <dgm:t>
        <a:bodyPr/>
        <a:lstStyle/>
        <a:p>
          <a:endParaRPr lang="cs-CZ"/>
        </a:p>
      </dgm:t>
    </dgm:pt>
    <dgm:pt modelId="{9347EA1B-C8FD-4C4D-926E-CA11E2D8F2AC}" type="pres">
      <dgm:prSet presAssocID="{D6185D38-7403-4837-9251-D877F621FEAB}" presName="Name0" presStyleCnt="0">
        <dgm:presLayoutVars>
          <dgm:dir/>
          <dgm:resizeHandles val="exact"/>
        </dgm:presLayoutVars>
      </dgm:prSet>
      <dgm:spPr/>
    </dgm:pt>
    <dgm:pt modelId="{FD5DE0AD-7645-4834-8EF5-645F31AD2141}" type="pres">
      <dgm:prSet presAssocID="{3D8ED799-B910-470A-80AE-BF62098F24B0}" presName="node" presStyleLbl="node1" presStyleIdx="0" presStyleCnt="2">
        <dgm:presLayoutVars>
          <dgm:bulletEnabled val="1"/>
        </dgm:presLayoutVars>
      </dgm:prSet>
      <dgm:spPr/>
    </dgm:pt>
    <dgm:pt modelId="{EAC0E078-E822-44B1-9E94-44CE0459FA5C}" type="pres">
      <dgm:prSet presAssocID="{06A95B9E-14EE-4551-BCFD-2521EBF6A370}" presName="sibTrans" presStyleLbl="sibTrans2D1" presStyleIdx="0" presStyleCnt="1"/>
      <dgm:spPr/>
    </dgm:pt>
    <dgm:pt modelId="{0FC4BC49-EA3D-453D-8E5B-17C3DD86F67B}" type="pres">
      <dgm:prSet presAssocID="{06A95B9E-14EE-4551-BCFD-2521EBF6A370}" presName="connectorText" presStyleLbl="sibTrans2D1" presStyleIdx="0" presStyleCnt="1"/>
      <dgm:spPr/>
    </dgm:pt>
    <dgm:pt modelId="{0365333C-6305-4F79-9ED1-C8CF8FDF41EF}" type="pres">
      <dgm:prSet presAssocID="{4845DA39-EC3A-4B3F-A9DE-72131DBF89BE}" presName="node" presStyleLbl="node1" presStyleIdx="1" presStyleCnt="2">
        <dgm:presLayoutVars>
          <dgm:bulletEnabled val="1"/>
        </dgm:presLayoutVars>
      </dgm:prSet>
      <dgm:spPr/>
    </dgm:pt>
  </dgm:ptLst>
  <dgm:cxnLst>
    <dgm:cxn modelId="{DD06E00E-EB20-4146-9B0A-7B77019E61BA}" type="presOf" srcId="{06A95B9E-14EE-4551-BCFD-2521EBF6A370}" destId="{0FC4BC49-EA3D-453D-8E5B-17C3DD86F67B}" srcOrd="1" destOrd="0" presId="urn:microsoft.com/office/officeart/2005/8/layout/process1"/>
    <dgm:cxn modelId="{0F945D49-5962-409D-8F5A-7BAC5CF04832}" srcId="{D6185D38-7403-4837-9251-D877F621FEAB}" destId="{3D8ED799-B910-470A-80AE-BF62098F24B0}" srcOrd="0" destOrd="0" parTransId="{8E7C7693-E31C-493E-9FE8-B1E9D451CA82}" sibTransId="{06A95B9E-14EE-4551-BCFD-2521EBF6A370}"/>
    <dgm:cxn modelId="{A36DC34D-E278-4A4A-BB1B-081E0F41E63E}" type="presOf" srcId="{4845DA39-EC3A-4B3F-A9DE-72131DBF89BE}" destId="{0365333C-6305-4F79-9ED1-C8CF8FDF41EF}" srcOrd="0" destOrd="0" presId="urn:microsoft.com/office/officeart/2005/8/layout/process1"/>
    <dgm:cxn modelId="{0071C677-AC35-439F-8C04-183DE782770A}" srcId="{D6185D38-7403-4837-9251-D877F621FEAB}" destId="{4845DA39-EC3A-4B3F-A9DE-72131DBF89BE}" srcOrd="1" destOrd="0" parTransId="{2694CEBC-6D4A-4095-8353-12A39B98B22A}" sibTransId="{8A4EDE28-B85B-416E-926C-F8F09E478B80}"/>
    <dgm:cxn modelId="{AEFE12D8-61E1-468B-919A-F62F4A9D9D71}" type="presOf" srcId="{D6185D38-7403-4837-9251-D877F621FEAB}" destId="{9347EA1B-C8FD-4C4D-926E-CA11E2D8F2AC}" srcOrd="0" destOrd="0" presId="urn:microsoft.com/office/officeart/2005/8/layout/process1"/>
    <dgm:cxn modelId="{746445DA-0393-40ED-BF13-A3610B0A2288}" type="presOf" srcId="{3D8ED799-B910-470A-80AE-BF62098F24B0}" destId="{FD5DE0AD-7645-4834-8EF5-645F31AD2141}" srcOrd="0" destOrd="0" presId="urn:microsoft.com/office/officeart/2005/8/layout/process1"/>
    <dgm:cxn modelId="{966BD6FD-6F2F-4E51-8C8F-1CBF20AC5C6D}" type="presOf" srcId="{06A95B9E-14EE-4551-BCFD-2521EBF6A370}" destId="{EAC0E078-E822-44B1-9E94-44CE0459FA5C}" srcOrd="0" destOrd="0" presId="urn:microsoft.com/office/officeart/2005/8/layout/process1"/>
    <dgm:cxn modelId="{675BBC8B-A29A-49B0-8B7B-56227FD4F60A}" type="presParOf" srcId="{9347EA1B-C8FD-4C4D-926E-CA11E2D8F2AC}" destId="{FD5DE0AD-7645-4834-8EF5-645F31AD2141}" srcOrd="0" destOrd="0" presId="urn:microsoft.com/office/officeart/2005/8/layout/process1"/>
    <dgm:cxn modelId="{6B947F00-CD0E-46E3-BFCB-24BAAB2B5542}" type="presParOf" srcId="{9347EA1B-C8FD-4C4D-926E-CA11E2D8F2AC}" destId="{EAC0E078-E822-44B1-9E94-44CE0459FA5C}" srcOrd="1" destOrd="0" presId="urn:microsoft.com/office/officeart/2005/8/layout/process1"/>
    <dgm:cxn modelId="{0F25F09D-1E60-4A3C-B545-CFCCA582B8C0}" type="presParOf" srcId="{EAC0E078-E822-44B1-9E94-44CE0459FA5C}" destId="{0FC4BC49-EA3D-453D-8E5B-17C3DD86F67B}" srcOrd="0" destOrd="0" presId="urn:microsoft.com/office/officeart/2005/8/layout/process1"/>
    <dgm:cxn modelId="{EA7019DC-5DDA-4861-84F9-6CD491DB379A}" type="presParOf" srcId="{9347EA1B-C8FD-4C4D-926E-CA11E2D8F2AC}" destId="{0365333C-6305-4F79-9ED1-C8CF8FDF41E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5E20C-51DB-4A6A-8786-FA98B84B87F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F742E14-2364-43E1-888F-AE2DCF5862B4}">
      <dgm:prSet phldrT="[Text]" custT="1"/>
      <dgm:spPr/>
      <dgm:t>
        <a:bodyPr/>
        <a:lstStyle/>
        <a:p>
          <a:pPr algn="l"/>
          <a:r>
            <a:rPr lang="cs-CZ" sz="1600" b="1" dirty="0"/>
            <a:t>poruchy chůze a pohyblivosti, závratě, nestabilita, </a:t>
          </a:r>
        </a:p>
        <a:p>
          <a:pPr algn="l"/>
          <a:r>
            <a:rPr lang="cs-CZ" sz="1600" b="1" dirty="0"/>
            <a:t>pády a úrazy, inkontinence moči a stolice, poruchy termoregulace, poruchy příjmu potravy/tekutin, dekubity </a:t>
          </a:r>
        </a:p>
        <a:p>
          <a:pPr algn="l"/>
          <a:endParaRPr lang="cs-CZ" sz="1600" dirty="0"/>
        </a:p>
      </dgm:t>
    </dgm:pt>
    <dgm:pt modelId="{7E1EFD19-667E-4627-8595-477D94B4EEF7}" type="parTrans" cxnId="{7CE516A3-EF2B-4F44-87EC-F8561CE83965}">
      <dgm:prSet/>
      <dgm:spPr/>
      <dgm:t>
        <a:bodyPr/>
        <a:lstStyle/>
        <a:p>
          <a:endParaRPr lang="cs-CZ"/>
        </a:p>
      </dgm:t>
    </dgm:pt>
    <dgm:pt modelId="{6824B02F-05D7-4126-A0EA-063B7D2C7DEE}" type="sibTrans" cxnId="{7CE516A3-EF2B-4F44-87EC-F8561CE83965}">
      <dgm:prSet/>
      <dgm:spPr/>
      <dgm:t>
        <a:bodyPr/>
        <a:lstStyle/>
        <a:p>
          <a:endParaRPr lang="cs-CZ"/>
        </a:p>
      </dgm:t>
    </dgm:pt>
    <dgm:pt modelId="{371CAA2A-1BE6-4980-8E17-6F1FEF790308}">
      <dgm:prSet phldrT="[Text]" custT="1"/>
      <dgm:spPr/>
      <dgm:t>
        <a:bodyPr/>
        <a:lstStyle/>
        <a:p>
          <a:r>
            <a:rPr lang="cs-CZ" sz="1600" b="1" dirty="0"/>
            <a:t>demence, deprese, delirium, poruchy chování, poruchy adaptace</a:t>
          </a:r>
        </a:p>
      </dgm:t>
    </dgm:pt>
    <dgm:pt modelId="{C76C5D3F-39A6-4DB9-A2DA-188F42C0A37B}" type="parTrans" cxnId="{DAF56534-6388-4256-858F-8E53077926B5}">
      <dgm:prSet/>
      <dgm:spPr/>
      <dgm:t>
        <a:bodyPr/>
        <a:lstStyle/>
        <a:p>
          <a:endParaRPr lang="cs-CZ"/>
        </a:p>
      </dgm:t>
    </dgm:pt>
    <dgm:pt modelId="{F6277081-D309-4F3F-8602-51C772E4BE90}" type="sibTrans" cxnId="{DAF56534-6388-4256-858F-8E53077926B5}">
      <dgm:prSet/>
      <dgm:spPr/>
      <dgm:t>
        <a:bodyPr/>
        <a:lstStyle/>
        <a:p>
          <a:endParaRPr lang="cs-CZ"/>
        </a:p>
      </dgm:t>
    </dgm:pt>
    <dgm:pt modelId="{FC02969E-47CB-471D-8625-7683F3289B31}">
      <dgm:prSet phldrT="[Text]" custT="1"/>
      <dgm:spPr/>
      <dgm:t>
        <a:bodyPr/>
        <a:lstStyle/>
        <a:p>
          <a:r>
            <a:rPr lang="cs-CZ" sz="1600" b="1" dirty="0"/>
            <a:t>ztráta soběstačnosti, závislost na pomoci druhých, sociální izolace, týrání a zneužívání, dysfunkce rodiny </a:t>
          </a:r>
        </a:p>
      </dgm:t>
    </dgm:pt>
    <dgm:pt modelId="{EFC991E6-4ECB-47DF-AD83-EF1B6E86A657}" type="parTrans" cxnId="{CEDACFE9-A132-4EB3-8F42-12F668EDCC8C}">
      <dgm:prSet/>
      <dgm:spPr/>
      <dgm:t>
        <a:bodyPr/>
        <a:lstStyle/>
        <a:p>
          <a:endParaRPr lang="cs-CZ"/>
        </a:p>
      </dgm:t>
    </dgm:pt>
    <dgm:pt modelId="{D7646658-EC24-4885-AA19-2C30F3BBC0C8}" type="sibTrans" cxnId="{CEDACFE9-A132-4EB3-8F42-12F668EDCC8C}">
      <dgm:prSet/>
      <dgm:spPr/>
      <dgm:t>
        <a:bodyPr/>
        <a:lstStyle/>
        <a:p>
          <a:endParaRPr lang="cs-CZ"/>
        </a:p>
      </dgm:t>
    </dgm:pt>
    <dgm:pt modelId="{E0637CC4-1B38-48B6-BB30-AA42E8BFCFA3}" type="pres">
      <dgm:prSet presAssocID="{C3E5E20C-51DB-4A6A-8786-FA98B84B87FD}" presName="Name0" presStyleCnt="0">
        <dgm:presLayoutVars>
          <dgm:dir/>
          <dgm:resizeHandles val="exact"/>
        </dgm:presLayoutVars>
      </dgm:prSet>
      <dgm:spPr/>
    </dgm:pt>
    <dgm:pt modelId="{CF31185E-C600-43B8-B03E-FE4266D32557}" type="pres">
      <dgm:prSet presAssocID="{CF742E14-2364-43E1-888F-AE2DCF5862B4}" presName="composite" presStyleCnt="0"/>
      <dgm:spPr/>
    </dgm:pt>
    <dgm:pt modelId="{7E62622B-BA6A-41B2-BAD8-62BFD23BA382}" type="pres">
      <dgm:prSet presAssocID="{CF742E14-2364-43E1-888F-AE2DCF5862B4}" presName="rect1" presStyleLbl="trAlignAcc1" presStyleIdx="0" presStyleCnt="3" custScaleX="139041" custLinFactNeighborX="-522" custLinFactNeighborY="-1674">
        <dgm:presLayoutVars>
          <dgm:bulletEnabled val="1"/>
        </dgm:presLayoutVars>
      </dgm:prSet>
      <dgm:spPr/>
    </dgm:pt>
    <dgm:pt modelId="{E981C780-631F-454B-B8C0-62A56C73551F}" type="pres">
      <dgm:prSet presAssocID="{CF742E14-2364-43E1-888F-AE2DCF5862B4}" presName="rect2" presStyleLbl="fgImgPlace1" presStyleIdx="0" presStyleCnt="3" custLinFactX="-100000" custLinFactNeighborX="-102317" custLinFactNeighborY="90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5E85F6B9-4E8F-405D-8AC8-74609B50DD0B}" type="pres">
      <dgm:prSet presAssocID="{6824B02F-05D7-4126-A0EA-063B7D2C7DEE}" presName="sibTrans" presStyleCnt="0"/>
      <dgm:spPr/>
    </dgm:pt>
    <dgm:pt modelId="{307FD2A9-501A-495F-AFB7-792665893F0E}" type="pres">
      <dgm:prSet presAssocID="{371CAA2A-1BE6-4980-8E17-6F1FEF790308}" presName="composite" presStyleCnt="0"/>
      <dgm:spPr/>
    </dgm:pt>
    <dgm:pt modelId="{A5FCFEC9-2C09-44E9-BA25-A3493D3C9128}" type="pres">
      <dgm:prSet presAssocID="{371CAA2A-1BE6-4980-8E17-6F1FEF790308}" presName="rect1" presStyleLbl="trAlignAcc1" presStyleIdx="1" presStyleCnt="3" custScaleX="139379" custLinFactNeighborY="-3905">
        <dgm:presLayoutVars>
          <dgm:bulletEnabled val="1"/>
        </dgm:presLayoutVars>
      </dgm:prSet>
      <dgm:spPr/>
    </dgm:pt>
    <dgm:pt modelId="{279A6B1A-1444-4207-BE17-534CE1170845}" type="pres">
      <dgm:prSet presAssocID="{371CAA2A-1BE6-4980-8E17-6F1FEF790308}" presName="rect2" presStyleLbl="fgImgPlace1" presStyleIdx="1" presStyleCnt="3" custLinFactX="-100000" custLinFactNeighborX="-118556" custLinFactNeighborY="1009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ozek v hlavě"/>
        </a:ext>
      </dgm:extLst>
    </dgm:pt>
    <dgm:pt modelId="{7605E63A-2BB6-462B-AB3F-E15D61EB28F0}" type="pres">
      <dgm:prSet presAssocID="{F6277081-D309-4F3F-8602-51C772E4BE90}" presName="sibTrans" presStyleCnt="0"/>
      <dgm:spPr/>
    </dgm:pt>
    <dgm:pt modelId="{8ADD8DE2-E194-4F2F-B5A4-3879DDA6D9DA}" type="pres">
      <dgm:prSet presAssocID="{FC02969E-47CB-471D-8625-7683F3289B31}" presName="composite" presStyleCnt="0"/>
      <dgm:spPr/>
    </dgm:pt>
    <dgm:pt modelId="{FB8B38FF-D375-4CED-AFD4-630AA871C898}" type="pres">
      <dgm:prSet presAssocID="{FC02969E-47CB-471D-8625-7683F3289B31}" presName="rect1" presStyleLbl="trAlignAcc1" presStyleIdx="2" presStyleCnt="3" custScaleX="138359" custLinFactNeighborX="-523">
        <dgm:presLayoutVars>
          <dgm:bulletEnabled val="1"/>
        </dgm:presLayoutVars>
      </dgm:prSet>
      <dgm:spPr/>
    </dgm:pt>
    <dgm:pt modelId="{D4CBE8E4-CD5D-40F5-8DA3-EB3604248658}" type="pres">
      <dgm:prSet presAssocID="{FC02969E-47CB-471D-8625-7683F3289B31}" presName="rect2" presStyleLbl="fgImgPlace1" presStyleIdx="2" presStyleCnt="3" custLinFactX="-100000" custLinFactNeighborX="-118387" custLinFactNeighborY="850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řespání"/>
        </a:ext>
      </dgm:extLst>
    </dgm:pt>
  </dgm:ptLst>
  <dgm:cxnLst>
    <dgm:cxn modelId="{DAF56534-6388-4256-858F-8E53077926B5}" srcId="{C3E5E20C-51DB-4A6A-8786-FA98B84B87FD}" destId="{371CAA2A-1BE6-4980-8E17-6F1FEF790308}" srcOrd="1" destOrd="0" parTransId="{C76C5D3F-39A6-4DB9-A2DA-188F42C0A37B}" sibTransId="{F6277081-D309-4F3F-8602-51C772E4BE90}"/>
    <dgm:cxn modelId="{50A1D136-4AF8-414A-B834-4686942ECCF5}" type="presOf" srcId="{FC02969E-47CB-471D-8625-7683F3289B31}" destId="{FB8B38FF-D375-4CED-AFD4-630AA871C898}" srcOrd="0" destOrd="0" presId="urn:microsoft.com/office/officeart/2008/layout/PictureStrips"/>
    <dgm:cxn modelId="{8BE6574D-0849-4E2B-8CD6-8DA3CE27A8E7}" type="presOf" srcId="{371CAA2A-1BE6-4980-8E17-6F1FEF790308}" destId="{A5FCFEC9-2C09-44E9-BA25-A3493D3C9128}" srcOrd="0" destOrd="0" presId="urn:microsoft.com/office/officeart/2008/layout/PictureStrips"/>
    <dgm:cxn modelId="{99ADEF83-E09C-426D-BBFC-16D0B24B29B3}" type="presOf" srcId="{C3E5E20C-51DB-4A6A-8786-FA98B84B87FD}" destId="{E0637CC4-1B38-48B6-BB30-AA42E8BFCFA3}" srcOrd="0" destOrd="0" presId="urn:microsoft.com/office/officeart/2008/layout/PictureStrips"/>
    <dgm:cxn modelId="{3207F790-848A-42BB-AE2F-D2B825952EF8}" type="presOf" srcId="{CF742E14-2364-43E1-888F-AE2DCF5862B4}" destId="{7E62622B-BA6A-41B2-BAD8-62BFD23BA382}" srcOrd="0" destOrd="0" presId="urn:microsoft.com/office/officeart/2008/layout/PictureStrips"/>
    <dgm:cxn modelId="{7CE516A3-EF2B-4F44-87EC-F8561CE83965}" srcId="{C3E5E20C-51DB-4A6A-8786-FA98B84B87FD}" destId="{CF742E14-2364-43E1-888F-AE2DCF5862B4}" srcOrd="0" destOrd="0" parTransId="{7E1EFD19-667E-4627-8595-477D94B4EEF7}" sibTransId="{6824B02F-05D7-4126-A0EA-063B7D2C7DEE}"/>
    <dgm:cxn modelId="{CEDACFE9-A132-4EB3-8F42-12F668EDCC8C}" srcId="{C3E5E20C-51DB-4A6A-8786-FA98B84B87FD}" destId="{FC02969E-47CB-471D-8625-7683F3289B31}" srcOrd="2" destOrd="0" parTransId="{EFC991E6-4ECB-47DF-AD83-EF1B6E86A657}" sibTransId="{D7646658-EC24-4885-AA19-2C30F3BBC0C8}"/>
    <dgm:cxn modelId="{EFA03250-B2F5-45D4-B537-16EE1BBD472E}" type="presParOf" srcId="{E0637CC4-1B38-48B6-BB30-AA42E8BFCFA3}" destId="{CF31185E-C600-43B8-B03E-FE4266D32557}" srcOrd="0" destOrd="0" presId="urn:microsoft.com/office/officeart/2008/layout/PictureStrips"/>
    <dgm:cxn modelId="{D1B7E6DE-5E61-494D-B942-2BF028676002}" type="presParOf" srcId="{CF31185E-C600-43B8-B03E-FE4266D32557}" destId="{7E62622B-BA6A-41B2-BAD8-62BFD23BA382}" srcOrd="0" destOrd="0" presId="urn:microsoft.com/office/officeart/2008/layout/PictureStrips"/>
    <dgm:cxn modelId="{838588A1-9B7C-4772-B828-F4DC9908D62E}" type="presParOf" srcId="{CF31185E-C600-43B8-B03E-FE4266D32557}" destId="{E981C780-631F-454B-B8C0-62A56C73551F}" srcOrd="1" destOrd="0" presId="urn:microsoft.com/office/officeart/2008/layout/PictureStrips"/>
    <dgm:cxn modelId="{BE1F8C61-74BE-44FA-9D8C-6431F81C134A}" type="presParOf" srcId="{E0637CC4-1B38-48B6-BB30-AA42E8BFCFA3}" destId="{5E85F6B9-4E8F-405D-8AC8-74609B50DD0B}" srcOrd="1" destOrd="0" presId="urn:microsoft.com/office/officeart/2008/layout/PictureStrips"/>
    <dgm:cxn modelId="{44FB3C5A-8D57-44FF-B17D-A47B4653322F}" type="presParOf" srcId="{E0637CC4-1B38-48B6-BB30-AA42E8BFCFA3}" destId="{307FD2A9-501A-495F-AFB7-792665893F0E}" srcOrd="2" destOrd="0" presId="urn:microsoft.com/office/officeart/2008/layout/PictureStrips"/>
    <dgm:cxn modelId="{10572BFB-D289-425C-A1EA-0F405E7FA804}" type="presParOf" srcId="{307FD2A9-501A-495F-AFB7-792665893F0E}" destId="{A5FCFEC9-2C09-44E9-BA25-A3493D3C9128}" srcOrd="0" destOrd="0" presId="urn:microsoft.com/office/officeart/2008/layout/PictureStrips"/>
    <dgm:cxn modelId="{01997186-B24C-4788-BF08-E4B32CEEBF98}" type="presParOf" srcId="{307FD2A9-501A-495F-AFB7-792665893F0E}" destId="{279A6B1A-1444-4207-BE17-534CE1170845}" srcOrd="1" destOrd="0" presId="urn:microsoft.com/office/officeart/2008/layout/PictureStrips"/>
    <dgm:cxn modelId="{59546FF9-84FC-4214-8744-223BA9CB0205}" type="presParOf" srcId="{E0637CC4-1B38-48B6-BB30-AA42E8BFCFA3}" destId="{7605E63A-2BB6-462B-AB3F-E15D61EB28F0}" srcOrd="3" destOrd="0" presId="urn:microsoft.com/office/officeart/2008/layout/PictureStrips"/>
    <dgm:cxn modelId="{9A6D62EF-71EC-41EE-BBE9-878D4EDEED2E}" type="presParOf" srcId="{E0637CC4-1B38-48B6-BB30-AA42E8BFCFA3}" destId="{8ADD8DE2-E194-4F2F-B5A4-3879DDA6D9DA}" srcOrd="4" destOrd="0" presId="urn:microsoft.com/office/officeart/2008/layout/PictureStrips"/>
    <dgm:cxn modelId="{98D4DB7C-7686-42D0-96EC-27C5AE598BB5}" type="presParOf" srcId="{8ADD8DE2-E194-4F2F-B5A4-3879DDA6D9DA}" destId="{FB8B38FF-D375-4CED-AFD4-630AA871C898}" srcOrd="0" destOrd="0" presId="urn:microsoft.com/office/officeart/2008/layout/PictureStrips"/>
    <dgm:cxn modelId="{923BDBCA-2C57-4EF2-AEBC-A564A4C548E7}" type="presParOf" srcId="{8ADD8DE2-E194-4F2F-B5A4-3879DDA6D9DA}" destId="{D4CBE8E4-CD5D-40F5-8DA3-EB360424865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DE0AD-7645-4834-8EF5-645F31AD2141}">
      <dsp:nvSpPr>
        <dsp:cNvPr id="0" name=""/>
        <dsp:cNvSpPr/>
      </dsp:nvSpPr>
      <dsp:spPr>
        <a:xfrm>
          <a:off x="1978" y="1430883"/>
          <a:ext cx="4219779" cy="2531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3000" b="0" kern="1200" dirty="0">
              <a:solidFill>
                <a:schemeClr val="tx1"/>
              </a:solidFill>
              <a:latin typeface="+mn-lt"/>
            </a:rPr>
            <a:t>Interakcí fyziologických změn stárnutí a nemoci se vytvářejí patologické stavy charakteristické pro stáří</a:t>
          </a:r>
          <a:endParaRPr lang="cs-CZ" sz="3000" b="0" kern="1200" dirty="0">
            <a:solidFill>
              <a:schemeClr val="tx1"/>
            </a:solidFill>
            <a:latin typeface="+mn-lt"/>
          </a:endParaRPr>
        </a:p>
      </dsp:txBody>
      <dsp:txXfrm>
        <a:off x="76134" y="1505039"/>
        <a:ext cx="4071467" cy="2383555"/>
      </dsp:txXfrm>
    </dsp:sp>
    <dsp:sp modelId="{EAC0E078-E822-44B1-9E94-44CE0459FA5C}">
      <dsp:nvSpPr>
        <dsp:cNvPr id="0" name=""/>
        <dsp:cNvSpPr/>
      </dsp:nvSpPr>
      <dsp:spPr>
        <a:xfrm>
          <a:off x="4643736" y="2173564"/>
          <a:ext cx="894593" cy="1046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4643736" y="2382865"/>
        <a:ext cx="626215" cy="627903"/>
      </dsp:txXfrm>
    </dsp:sp>
    <dsp:sp modelId="{0365333C-6305-4F79-9ED1-C8CF8FDF41EF}">
      <dsp:nvSpPr>
        <dsp:cNvPr id="0" name=""/>
        <dsp:cNvSpPr/>
      </dsp:nvSpPr>
      <dsp:spPr>
        <a:xfrm>
          <a:off x="5909669" y="1430883"/>
          <a:ext cx="4219779" cy="2531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i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Geriatrické syndromy</a:t>
          </a:r>
        </a:p>
      </dsp:txBody>
      <dsp:txXfrm>
        <a:off x="5983825" y="1505039"/>
        <a:ext cx="4071467" cy="2383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2622B-BA6A-41B2-BAD8-62BFD23BA382}">
      <dsp:nvSpPr>
        <dsp:cNvPr id="0" name=""/>
        <dsp:cNvSpPr/>
      </dsp:nvSpPr>
      <dsp:spPr>
        <a:xfrm>
          <a:off x="1268138" y="296578"/>
          <a:ext cx="6061280" cy="13622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7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poruchy chůze a pohyblivosti, závratě, nestabilita,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pády a úrazy, inkontinence moči a stolice, poruchy termoregulace, poruchy příjmu potravy/tekutin, dekubity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/>
        </a:p>
      </dsp:txBody>
      <dsp:txXfrm>
        <a:off x="1268138" y="296578"/>
        <a:ext cx="6061280" cy="1362296"/>
      </dsp:txXfrm>
    </dsp:sp>
    <dsp:sp modelId="{E981C780-631F-454B-B8C0-62A56C73551F}">
      <dsp:nvSpPr>
        <dsp:cNvPr id="0" name=""/>
        <dsp:cNvSpPr/>
      </dsp:nvSpPr>
      <dsp:spPr>
        <a:xfrm>
          <a:off x="30911" y="251988"/>
          <a:ext cx="953607" cy="14304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CFEC9-2C09-44E9-BA25-A3493D3C9128}">
      <dsp:nvSpPr>
        <dsp:cNvPr id="0" name=""/>
        <dsp:cNvSpPr/>
      </dsp:nvSpPr>
      <dsp:spPr>
        <a:xfrm>
          <a:off x="1283526" y="1981165"/>
          <a:ext cx="6076014" cy="13622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7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demence, deprese, delirium, poruchy chování, poruchy adaptace</a:t>
          </a:r>
        </a:p>
      </dsp:txBody>
      <dsp:txXfrm>
        <a:off x="1283526" y="1981165"/>
        <a:ext cx="6076014" cy="1362296"/>
      </dsp:txXfrm>
    </dsp:sp>
    <dsp:sp modelId="{279A6B1A-1444-4207-BE17-534CE1170845}">
      <dsp:nvSpPr>
        <dsp:cNvPr id="0" name=""/>
        <dsp:cNvSpPr/>
      </dsp:nvSpPr>
      <dsp:spPr>
        <a:xfrm>
          <a:off x="0" y="1982001"/>
          <a:ext cx="953607" cy="14304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B38FF-D375-4CED-AFD4-630AA871C898}">
      <dsp:nvSpPr>
        <dsp:cNvPr id="0" name=""/>
        <dsp:cNvSpPr/>
      </dsp:nvSpPr>
      <dsp:spPr>
        <a:xfrm>
          <a:off x="1282959" y="3749342"/>
          <a:ext cx="6031549" cy="13622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72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ztráta soběstačnosti, závislost na pomoci druhých, sociální izolace, týrání a zneužívání, dysfunkce rodiny </a:t>
          </a:r>
        </a:p>
      </dsp:txBody>
      <dsp:txXfrm>
        <a:off x="1282959" y="3749342"/>
        <a:ext cx="6031549" cy="1362296"/>
      </dsp:txXfrm>
    </dsp:sp>
    <dsp:sp modelId="{D4CBE8E4-CD5D-40F5-8DA3-EB3604248658}">
      <dsp:nvSpPr>
        <dsp:cNvPr id="0" name=""/>
        <dsp:cNvSpPr/>
      </dsp:nvSpPr>
      <dsp:spPr>
        <a:xfrm>
          <a:off x="0" y="3674179"/>
          <a:ext cx="953607" cy="14304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30134-BBBB-417F-843F-E99B27E85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F9DFE7-8907-4A54-BCD0-1BBA21A7B3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F1AC7-E104-40C4-AF8D-38AE38914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402BF-B761-40AC-B811-EB67E7F267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5645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DC6C5C-DD19-4716-899E-5BB9FD4C8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AF19BC-0138-4A2B-9449-3A284191C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7DB6DC-F34C-4F45-8BC9-B5EAA614D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06144-32BC-4316-86D3-87747D9FD7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545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  <p:sldLayoutId id="214748366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z/slide/15380606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23rf.com/photo_60339360_stock-vector-doctor-talking-with-elderly-patient-about-her-symptoms-physician-hospital-checkup-patient-healthy-tr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dravi.euro.cz/denni-zpravy/profesni-aktuality/co-vime-o-lekovych-interakcich-478437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smobility.co.uk/blog/2018/03/living-with-chronic-illnes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41701" y="1964267"/>
            <a:ext cx="5918424" cy="2687246"/>
          </a:xfrm>
        </p:spPr>
        <p:txBody>
          <a:bodyPr/>
          <a:lstStyle/>
          <a:p>
            <a:pPr algn="ctr"/>
            <a:r>
              <a:rPr lang="sk-SK" b="1" dirty="0">
                <a:latin typeface="+mn-lt"/>
              </a:rPr>
              <a:t>Funkční geriatrické </a:t>
            </a:r>
            <a:r>
              <a:rPr lang="sk-SK" b="1" dirty="0" err="1">
                <a:latin typeface="+mn-lt"/>
              </a:rPr>
              <a:t>vyšetření</a:t>
            </a:r>
            <a:r>
              <a:rPr lang="sk-SK" b="1" dirty="0">
                <a:latin typeface="+mn-lt"/>
              </a:rPr>
              <a:t> (FGV)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2140503"/>
          </a:xfrm>
        </p:spPr>
        <p:txBody>
          <a:bodyPr>
            <a:normAutofit/>
          </a:bodyPr>
          <a:lstStyle/>
          <a:p>
            <a:pPr algn="ctr"/>
            <a:endParaRPr lang="sk-SK" sz="2800" cap="none" dirty="0">
              <a:cs typeface="Arial" panose="020B0604020202020204" pitchFamily="34" charset="0"/>
            </a:endParaRPr>
          </a:p>
          <a:p>
            <a:r>
              <a:rPr lang="sk-SK" sz="2800" i="1" cap="none" dirty="0">
                <a:cs typeface="Arial" panose="020B0604020202020204" pitchFamily="34" charset="0"/>
              </a:rPr>
              <a:t>MUDr. Simona </a:t>
            </a:r>
            <a:r>
              <a:rPr lang="sk-SK" sz="2800" i="1" cap="none" dirty="0" err="1">
                <a:cs typeface="Arial" panose="020B0604020202020204" pitchFamily="34" charset="0"/>
              </a:rPr>
              <a:t>Vráblová</a:t>
            </a:r>
            <a:endParaRPr lang="sk-SK" sz="2800" i="1" cap="none" dirty="0">
              <a:cs typeface="Arial" panose="020B0604020202020204" pitchFamily="34" charset="0"/>
            </a:endParaRPr>
          </a:p>
          <a:p>
            <a:r>
              <a:rPr lang="sk-SK" sz="2800" i="1" cap="none" dirty="0">
                <a:cs typeface="Arial" panose="020B0604020202020204" pitchFamily="34" charset="0"/>
              </a:rPr>
              <a:t>Geriatrická klinika VFN 1.LF UK Praha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8" y="331765"/>
            <a:ext cx="4213404" cy="39380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6EA751-6687-4EB3-922C-9591A106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522" y="0"/>
            <a:ext cx="1990477" cy="20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D8F15D1-F135-453A-A823-E66E6BF52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5314" y="553941"/>
            <a:ext cx="10131425" cy="136232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/>
              <a:t>OBECNÉ CHARAKTERISTIKY STÁRNUTÍ</a:t>
            </a:r>
            <a:br>
              <a:rPr lang="cs-CZ" altLang="cs-CZ" b="1" dirty="0">
                <a:solidFill>
                  <a:srgbClr val="FFFF00"/>
                </a:solidFill>
              </a:rPr>
            </a:br>
            <a:endParaRPr lang="cs-CZ" altLang="cs-CZ" dirty="0">
              <a:solidFill>
                <a:srgbClr val="FF66FF"/>
              </a:solidFill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F6D2AF-1647-4108-8D70-4A94923A1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1248355"/>
            <a:ext cx="10131425" cy="2353585"/>
          </a:xfrm>
        </p:spPr>
        <p:txBody>
          <a:bodyPr/>
          <a:lstStyle/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INDIVIDUÁLNÍ ROZDÍLY v procesu stárnutí</a:t>
            </a:r>
          </a:p>
          <a:p>
            <a:pPr eaLnBrk="1" hangingPunct="1"/>
            <a:r>
              <a:rPr lang="cs-CZ" altLang="cs-CZ" sz="2000" dirty="0"/>
              <a:t>ASYNCHRONNOST STÁRNUTÍ  jednotlivých systémů u téhož jedince</a:t>
            </a:r>
          </a:p>
          <a:p>
            <a:pPr eaLnBrk="1" hangingPunct="1"/>
            <a:r>
              <a:rPr lang="cs-CZ" altLang="cs-CZ" sz="2000" dirty="0"/>
              <a:t>INVOLUCE, REGRESE, ÚBYTEK struktur a funkcí 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5122" name="Picture 2" descr="Výsledok vyhľadávania obrázkov pre dopyt senior v kondici">
            <a:extLst>
              <a:ext uri="{FF2B5EF4-FFF2-40B4-BE49-F238E27FC236}">
                <a16:creationId xmlns:a16="http://schemas.microsoft.com/office/drawing/2014/main" id="{1BB0C49C-BCBD-4CC8-9BE6-1F0DF88C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7" y="2867067"/>
            <a:ext cx="442912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FAE32F3-C556-4D17-BDE3-6E3CC963447E}"/>
              </a:ext>
            </a:extLst>
          </p:cNvPr>
          <p:cNvSpPr/>
          <p:nvPr/>
        </p:nvSpPr>
        <p:spPr>
          <a:xfrm>
            <a:off x="6427858" y="5917796"/>
            <a:ext cx="4468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https://lh4.googleusercontent.com/proxy/T0w5nU6AeBX139Ec1zBzU3-oNB5oQwfejjOfm-F9lcUKTowa0CyOp5j3omeXD9PjHALW8v4bAXGvfgJfBa7T4nlGYv0-fd7cJgdxTVP643-dkQBJXLyhJXCPNdQKgQZb7F7PyKgv</a:t>
            </a:r>
          </a:p>
        </p:txBody>
      </p:sp>
      <p:pic>
        <p:nvPicPr>
          <p:cNvPr id="5124" name="Picture 4" descr="Výsledok vyhľadávania obrázkov pre dopyt brain">
            <a:extLst>
              <a:ext uri="{FF2B5EF4-FFF2-40B4-BE49-F238E27FC236}">
                <a16:creationId xmlns:a16="http://schemas.microsoft.com/office/drawing/2014/main" id="{28CD8C39-A960-4540-BCDE-4307AA26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9" y="3315694"/>
            <a:ext cx="3103289" cy="2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77681E5-A677-4368-9799-3D7637D2E44F}"/>
              </a:ext>
            </a:extLst>
          </p:cNvPr>
          <p:cNvSpPr/>
          <p:nvPr/>
        </p:nvSpPr>
        <p:spPr>
          <a:xfrm>
            <a:off x="384189" y="5530132"/>
            <a:ext cx="3225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www.google.com/url?sa=i&amp;source=images&amp;cd=&amp;ved=2ahUKEwj-tfnL0qnnAhUiAGMBHUN8CA4QjRx6BAgBEAQ&amp;url=https%3A%2F%2Fslate.com%2Ftechnology%2F2016%2F03%2Fhow-big-is-the-brain-who-knows-even-our-best-efforts-to-calculate-its-capacity-are-flawed-and-meaningless.html&amp;psig=AOvVaw16xn3fiUhMlRUkLLDzVjTF&amp;ust=1580415972033849</a:t>
            </a:r>
          </a:p>
        </p:txBody>
      </p:sp>
      <p:pic>
        <p:nvPicPr>
          <p:cNvPr id="5" name="Grafický objekt 4" descr="Žena s holí">
            <a:extLst>
              <a:ext uri="{FF2B5EF4-FFF2-40B4-BE49-F238E27FC236}">
                <a16:creationId xmlns:a16="http://schemas.microsoft.com/office/drawing/2014/main" id="{80F33518-1D97-4C33-8D37-BB5A2C469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3267" y="3250094"/>
            <a:ext cx="1457078" cy="1457078"/>
          </a:xfrm>
          <a:prstGeom prst="rect">
            <a:avLst/>
          </a:prstGeom>
        </p:spPr>
      </p:pic>
      <p:pic>
        <p:nvPicPr>
          <p:cNvPr id="7" name="Grafický objekt 6" descr="Ledviny">
            <a:extLst>
              <a:ext uri="{FF2B5EF4-FFF2-40B4-BE49-F238E27FC236}">
                <a16:creationId xmlns:a16="http://schemas.microsoft.com/office/drawing/2014/main" id="{3E2CCE3C-F598-4D7C-9682-8541ED368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7790" y="4935770"/>
            <a:ext cx="914400" cy="914400"/>
          </a:xfrm>
          <a:prstGeom prst="rect">
            <a:avLst/>
          </a:prstGeom>
        </p:spPr>
      </p:pic>
      <p:pic>
        <p:nvPicPr>
          <p:cNvPr id="9" name="Grafický objekt 8" descr="Kost">
            <a:extLst>
              <a:ext uri="{FF2B5EF4-FFF2-40B4-BE49-F238E27FC236}">
                <a16:creationId xmlns:a16="http://schemas.microsoft.com/office/drawing/2014/main" id="{5F5451B7-55D0-4663-BC7F-E415403F9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4313" y="4478569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Výsledok vyhľadávania obrázkov pre dopyt what">
            <a:extLst>
              <a:ext uri="{FF2B5EF4-FFF2-40B4-BE49-F238E27FC236}">
                <a16:creationId xmlns:a16="http://schemas.microsoft.com/office/drawing/2014/main" id="{6869FBF9-C6DB-4D5E-BB48-78037AE4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E1A3B9-CB1D-4CF0-8D92-E8544B50EB72}"/>
              </a:ext>
            </a:extLst>
          </p:cNvPr>
          <p:cNvSpPr txBox="1"/>
          <p:nvPr/>
        </p:nvSpPr>
        <p:spPr>
          <a:xfrm>
            <a:off x="811033" y="2228353"/>
            <a:ext cx="46356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Důsledky stárnutí v makrostruktuře a funkci organizmu</a:t>
            </a:r>
          </a:p>
          <a:p>
            <a:endParaRPr lang="cs-CZ" sz="4400" dirty="0">
              <a:solidFill>
                <a:schemeClr val="bg1"/>
              </a:solidFill>
            </a:endParaRPr>
          </a:p>
          <a:p>
            <a:r>
              <a:rPr lang="cs-CZ" sz="4400" b="1" i="1" dirty="0">
                <a:solidFill>
                  <a:schemeClr val="bg1"/>
                </a:solidFill>
              </a:rPr>
              <a:t>Involuční změny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E4616A2-E915-4462-A837-2C60E88FCDDB}"/>
              </a:ext>
            </a:extLst>
          </p:cNvPr>
          <p:cNvSpPr/>
          <p:nvPr/>
        </p:nvSpPr>
        <p:spPr>
          <a:xfrm>
            <a:off x="95415" y="6336566"/>
            <a:ext cx="4635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Dostupné z: https://assets.foxdcg.com/dpp-uploaded/images/what-just-happened-with-fred-savage/what-just-happened-with-fred-savage_01/seriesDetail_s1.jpg?fit=inside%7C1920:1080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D0A7F69-370E-4E62-8845-A6E317328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INVOLUČNÍ ZMĚNY KARDIOVASKULÁRNÍHO SYSTÉMU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8206D14-2528-478D-89CE-13BF7CC478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Ztráta elasticity velkých cév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Zhoršení autoregulace prokrvení a žilního návratu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Zvýšená vagotomie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srdečního minutového objemu a max. TF při zátěži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adaptability na hypotenzi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Porucha baroreceptorů</a:t>
            </a:r>
          </a:p>
          <a:p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Chronotropní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insuficience srdce-SA uzel 10% pacemaker.bb.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Zvýšená cévní fragilita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0D7AF51-B410-4CF9-8604-CDBF55D01EF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21895" y="1065475"/>
            <a:ext cx="4995332" cy="4725725"/>
          </a:xfrm>
        </p:spPr>
        <p:txBody>
          <a:bodyPr>
            <a:normAutofit/>
          </a:bodyPr>
          <a:lstStyle/>
          <a:p>
            <a:r>
              <a:rPr lang="cs-CZ" altLang="cs-CZ" sz="17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Vzestup TK</a:t>
            </a:r>
          </a:p>
          <a:p>
            <a:pPr eaLnBrk="1" hangingPunct="1"/>
            <a:r>
              <a:rPr lang="cs-CZ" altLang="cs-CZ" sz="17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Zpomalení TF</a:t>
            </a:r>
          </a:p>
          <a:p>
            <a:pPr eaLnBrk="1" hangingPunct="1"/>
            <a:r>
              <a:rPr lang="cs-CZ" altLang="cs-CZ" sz="17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Minimalizace reaktivní tachykardie</a:t>
            </a:r>
          </a:p>
          <a:p>
            <a:pPr eaLnBrk="1" hangingPunct="1"/>
            <a:r>
              <a:rPr lang="cs-CZ" altLang="cs-CZ" sz="17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Sklon k ortostatické hypotenzi</a:t>
            </a:r>
          </a:p>
          <a:p>
            <a:pPr eaLnBrk="1" hangingPunct="1"/>
            <a:r>
              <a:rPr lang="cs-CZ" altLang="cs-CZ" sz="17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Elektrická instabilita srdce a sklon k poruchám rytmu!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" name="Grafický objekt 2" descr="Srdce (orgán)">
            <a:extLst>
              <a:ext uri="{FF2B5EF4-FFF2-40B4-BE49-F238E27FC236}">
                <a16:creationId xmlns:a16="http://schemas.microsoft.com/office/drawing/2014/main" id="{EA950D09-8D2A-4A5F-953C-6D416877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6377" y="4452730"/>
            <a:ext cx="1924214" cy="19480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421D98B-64C6-48C1-8753-484A60AD1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INVOLUCE  RESPIRAČNÍHO SYSTÉMU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B59B7BA-C7A5-4C15-9692-EC4F65DAFD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1" y="1995777"/>
            <a:ext cx="6136417" cy="3795424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Rigidní inspirační postavení hrudníku 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Restrikce dýchací plochy-zánik alveolů v důsledku degenerace elastických vláken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Poruchy ventilace a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perfuze</a:t>
            </a:r>
            <a:endParaRPr lang="cs-CZ" altLang="cs-CZ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bronchiálního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IgA</a:t>
            </a:r>
            <a:endParaRPr lang="cs-CZ" altLang="cs-CZ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Snížení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kašlacího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reflexu</a:t>
            </a:r>
          </a:p>
          <a:p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Zhoršení samočisticí schopnosti bronchiálního stromu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-snížení počtu a porucha koordinace ciliárních bb.</a:t>
            </a:r>
          </a:p>
          <a:p>
            <a:pPr eaLnBrk="1" hangingPunct="1">
              <a:buFontTx/>
              <a:buNone/>
            </a:pPr>
            <a:endParaRPr lang="cs-CZ" altLang="cs-CZ" sz="2400" dirty="0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88E55DDF-F959-49BE-9BA9-EF87ED488D6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01732" y="771277"/>
            <a:ext cx="3999506" cy="45507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Stagnace hlenu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Nemožnost aktivně vykašlávat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Bronchitida a pooperační bronchopneumonie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Respirační selhání !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  <p:pic>
        <p:nvPicPr>
          <p:cNvPr id="3" name="Grafický objekt 2" descr="Plíce">
            <a:extLst>
              <a:ext uri="{FF2B5EF4-FFF2-40B4-BE49-F238E27FC236}">
                <a16:creationId xmlns:a16="http://schemas.microsoft.com/office/drawing/2014/main" id="{E272E42C-E445-461B-BA08-54D35ED5B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5056" y="4198289"/>
            <a:ext cx="2067339" cy="20143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7A9EC95-9455-4F7D-A093-155F3EE17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INVOLUČNÍ ZMĚNY  V  CNS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C8AE870-CDCC-4FC9-BFE5-DACEEB86F7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6179" y="3428999"/>
            <a:ext cx="4995334" cy="3265999"/>
          </a:xfrm>
        </p:spPr>
        <p:txBody>
          <a:bodyPr/>
          <a:lstStyle/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Úbytek neuronů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Úbytek neuronové sítě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Dysbalance  neurotransmiterů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Porucha </a:t>
            </a:r>
            <a:r>
              <a:rPr lang="cs-CZ" altLang="cs-CZ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myelinizace</a:t>
            </a:r>
            <a:endParaRPr lang="cs-CZ" altLang="cs-CZ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cs-CZ" altLang="cs-CZ" b="1" dirty="0">
              <a:solidFill>
                <a:srgbClr val="FFFF00"/>
              </a:solidFill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4834A42E-D23B-4E1E-9649-DFA21EEEAF2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21895" y="3029447"/>
            <a:ext cx="4995332" cy="3665551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Poruchy intelektových schopností</a:t>
            </a:r>
          </a:p>
          <a:p>
            <a:pPr eaLnBrk="1" hangingPunct="1"/>
            <a:r>
              <a:rPr lang="cs-CZ" altLang="cs-CZ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Poruchy chování</a:t>
            </a:r>
          </a:p>
          <a:p>
            <a:pPr eaLnBrk="1" hangingPunct="1"/>
            <a:r>
              <a:rPr lang="cs-CZ" altLang="cs-CZ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Nediagnostikované deprese 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189D0C-DBE2-46D8-92DA-B0309D729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371" y="-561"/>
            <a:ext cx="4982629" cy="310157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AB436BA-5CE3-46CD-AE93-A7E55F12E8D0}"/>
              </a:ext>
            </a:extLst>
          </p:cNvPr>
          <p:cNvSpPr/>
          <p:nvPr/>
        </p:nvSpPr>
        <p:spPr>
          <a:xfrm>
            <a:off x="7209371" y="3101009"/>
            <a:ext cx="46944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z:https://matuzalem.com/img/dorthumbs/875x500/smartblog/images/8.jpg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599E38F-C7FA-4F2F-8F94-3F8CBFE29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222638"/>
            <a:ext cx="10131425" cy="1192694"/>
          </a:xfrm>
        </p:spPr>
        <p:txBody>
          <a:bodyPr/>
          <a:lstStyle/>
          <a:p>
            <a:pPr eaLnBrk="1" hangingPunct="1"/>
            <a:r>
              <a:rPr lang="cs-CZ" altLang="cs-CZ" dirty="0"/>
              <a:t>INVOLUČNÍ ZMĚNY POHYBOVÉHO APARÁTU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CB093D0-1D82-40AF-B87A-0C8303BBAA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2" y="1097280"/>
            <a:ext cx="4995334" cy="3299791"/>
          </a:xfrm>
        </p:spPr>
        <p:txBody>
          <a:bodyPr/>
          <a:lstStyle/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svalové hmoty (v80letech o 40%)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nárůst tukové hmoty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kostní hmoty-vznik osteoporózy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degenerativní změny 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2D2402C-4914-4F0B-B754-0D14F7BC9D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1" y="3603568"/>
            <a:ext cx="4995332" cy="274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sy</a:t>
            </a:r>
            <a:r>
              <a:rPr lang="cs-CZ" alt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seniorské </a:t>
            </a:r>
            <a:r>
              <a:rPr lang="cs-CZ" altLang="cs-CZ" sz="20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dekondice</a:t>
            </a:r>
            <a:r>
              <a:rPr lang="cs-CZ" alt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až imobilizační </a:t>
            </a:r>
            <a:r>
              <a:rPr lang="cs-CZ" altLang="cs-CZ" sz="20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sy</a:t>
            </a:r>
            <a:endParaRPr lang="cs-CZ" altLang="cs-CZ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snadné vyčerpání a zvýšená únavnost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fraktury při osteoporóze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pády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58C6C8-569B-49D8-B9A3-54D5D7B0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731" y="2433098"/>
            <a:ext cx="4456777" cy="300956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A2F1674-1209-4A5C-B99F-70406A5B7F55}"/>
              </a:ext>
            </a:extLst>
          </p:cNvPr>
          <p:cNvSpPr/>
          <p:nvPr/>
        </p:nvSpPr>
        <p:spPr>
          <a:xfrm>
            <a:off x="6096000" y="5442667"/>
            <a:ext cx="28664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z:https://www.symbivita.cz/obrazky/texty/2866/1.jpg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5DBF3D1-46C4-4406-8AAB-06A19549C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ZMĚNY IMUNITNÍHO SYSTÉMU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C65F1BF-78A0-43AD-A47C-7EE7ECC274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9175" y="1593500"/>
            <a:ext cx="4995334" cy="324413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spíše změny funkční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rychlosti proliferace a transformace imunokompetentních bb.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rychlosti tvorby protilátek bez  jejich kvalitativních odchylek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8C059AF8-34EC-4CB8-8C66-6BBA02281EF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00323" y="3649649"/>
            <a:ext cx="4995332" cy="3363402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infekce dýchacích cest</a:t>
            </a:r>
          </a:p>
          <a:p>
            <a:pPr eaLnBrk="1" hangingPunct="1"/>
            <a:r>
              <a:rPr lang="cs-CZ" altLang="cs-CZ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infekce močových cest</a:t>
            </a:r>
          </a:p>
          <a:p>
            <a:pPr eaLnBrk="1" hangingPunct="1"/>
            <a:r>
              <a:rPr lang="cs-CZ" altLang="cs-CZ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dekubity, chronické rány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00FF00"/>
                </a:solidFill>
              </a:rPr>
              <a:t>                    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A6E75D-0029-4A63-8AD0-6681AE05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664" y="523702"/>
            <a:ext cx="4995334" cy="531255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B3ABC02-C078-458E-B13D-617026237CB4}"/>
              </a:ext>
            </a:extLst>
          </p:cNvPr>
          <p:cNvSpPr/>
          <p:nvPr/>
        </p:nvSpPr>
        <p:spPr>
          <a:xfrm>
            <a:off x="6870664" y="5836257"/>
            <a:ext cx="49953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https://c8.alamy.com/compde/ct7km5/stadien-des-dekubitus-ct7km5.jpg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0DDF584-1609-4CBB-AA57-3CFF6D123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INVOLUČNÍ ZMĚNY LEDVIN A JATER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BA53FC7-33E4-486B-9DCE-94F0063C6B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GF beze změny urey a kreatininu od 40let o 1ml/min/rok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koncentrační a zřeďovací kapacity ledvin, snížená schopnost reabsorpce Na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snížená odpověď reninu a aldosteronu na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Na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deprivaci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snížená exkrece aldosteronu ledvinou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asymptomatická bakteriurie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zvýšená citlivost jater na hypoxii a hypotenzi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zpomalená biotransformace léčiv v játrech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09B25DB2-CCAF-4C21-A586-71DFDF5731F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21895" y="2065867"/>
            <a:ext cx="4995332" cy="418253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skrytá dehydratace a hypovolémie, kolapsové stavy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sy</a:t>
            </a: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seniorské </a:t>
            </a:r>
            <a:r>
              <a:rPr lang="cs-CZ" altLang="cs-CZ" sz="2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dekondice</a:t>
            </a: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až imobilizační </a:t>
            </a:r>
            <a:r>
              <a:rPr lang="cs-CZ" altLang="cs-CZ" sz="2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sy</a:t>
            </a:r>
            <a:endParaRPr lang="cs-CZ" altLang="cs-CZ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porucha distribuce léčiv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snadné vyčerpání a zvýšená únavnost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oligosymptomatologie</a:t>
            </a: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komplikací (afebrilní průběh..)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snadný vznik poruch srdečního rytmu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snadné podchlazení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00FF00"/>
                </a:solidFill>
              </a:rPr>
              <a:t>                            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43A592D-92F8-4F35-BB1F-078B28FF8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INVOLUČNÍ ZMĚNY VNITŘNÍHO PROSTŘEDÍ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34AB75E-C3BC-44AF-8A0E-A4ABCFC06B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celkové tělesné vody a ztráta pocitu žízně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svalové hmoty(v 80letech o40%)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nárůst tukové hmoty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výdeje celkové energie o 40%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minimální energetická rezerva a pokles funkční kapacity až o 40%</a:t>
            </a: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parciální malnutrice různých složek výživy</a:t>
            </a:r>
          </a:p>
          <a:p>
            <a:r>
              <a:rPr lang="cs-CZ" alt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oligosymptomatická</a:t>
            </a: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hypothyreóza</a:t>
            </a:r>
            <a:endParaRPr lang="cs-CZ" altLang="cs-CZ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porucha termoregulace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6CF0159-13BE-4A77-A4B7-564350E2A8C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21895" y="2142067"/>
            <a:ext cx="4995332" cy="425873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skrytá dehydratace a hypovolémie, kolapsové stavy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sy</a:t>
            </a: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seniorské </a:t>
            </a:r>
            <a:r>
              <a:rPr lang="cs-CZ" altLang="cs-CZ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dekondice</a:t>
            </a: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až imobilizační </a:t>
            </a:r>
            <a:r>
              <a:rPr lang="cs-CZ" altLang="cs-CZ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sy</a:t>
            </a:r>
            <a:endParaRPr lang="cs-CZ" altLang="cs-CZ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porucha distribuce léčiv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snadné vyčerpání a zvýšená únavnost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oligosymptomatologie</a:t>
            </a: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komplikací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(afebrilní průběh..)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snadný vznik poruch srdečního rytmu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snadné podchlazení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1F60668-2D69-4154-AF55-0F2C0C1D6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OBECNÉ DŮSLEDKY STÁRNUTÍ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C46BDCD-7E11-45E3-BC78-C28F50691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2822713"/>
            <a:ext cx="10605051" cy="37927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ZTRÁTA FUNKČNÍCH REZERV KAŽDÉHO ORGÁNU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POKLES KOMPENZAČNÍCH MECHANIZMŮ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CELKOVĚ SNÍŽENÁ ADAPTABILITA NA ZMĚNY VNĚJŠÍHO I VNITŘNÍHO PROSTŘEDÍ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SNÍŽENÁ ODOLNOST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ZVÝŠENÁ NÁCHYLNOST K NEMOCEM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AD1C8A9-AC5D-4203-9A4A-561DB3C6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667" y="544830"/>
            <a:ext cx="3474721" cy="234265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A3B4B5D-3A45-4115-9480-369C668CB181}"/>
              </a:ext>
            </a:extLst>
          </p:cNvPr>
          <p:cNvSpPr/>
          <p:nvPr/>
        </p:nvSpPr>
        <p:spPr>
          <a:xfrm>
            <a:off x="7625300" y="2952253"/>
            <a:ext cx="4314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Dostupné z: https://www.google.com/url?sa=i&amp;source=images&amp;cd=&amp;ved=2ahUKEwik4-j3iaznAhUJ6OAKHdKFBmkQjRx6BAgBEAQ&amp;url=http%3A%2F%2Fblog.mariposatraining.com%2Fsupporting-patients-with-mental-illness%2F2016%2F08%2Funderstanding-mental-illness-in-your-senior-residents%2F&amp;psig=AOvVaw17omW12h0rbKf4axQcapSA&amp;ust=1580499524152961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Definice</a:t>
            </a:r>
            <a:r>
              <a:rPr lang="sk-SK" dirty="0"/>
              <a:t> (FGV)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1" y="1764407"/>
            <a:ext cx="10131425" cy="4026794"/>
          </a:xfrm>
        </p:spPr>
        <p:txBody>
          <a:bodyPr>
            <a:normAutofit/>
          </a:bodyPr>
          <a:lstStyle/>
          <a:p>
            <a:r>
              <a:rPr lang="sk-SK" sz="3200" dirty="0"/>
              <a:t>Je komplexní </a:t>
            </a:r>
            <a:r>
              <a:rPr lang="sk-SK" sz="3200" dirty="0" err="1"/>
              <a:t>zhodnocení</a:t>
            </a:r>
            <a:r>
              <a:rPr lang="sk-SK" sz="3200" dirty="0"/>
              <a:t> </a:t>
            </a:r>
            <a:r>
              <a:rPr lang="sk-SK" sz="3200" dirty="0" err="1"/>
              <a:t>zdravotního</a:t>
            </a:r>
            <a:r>
              <a:rPr lang="sk-SK" sz="3200" dirty="0"/>
              <a:t> stavu seniora </a:t>
            </a:r>
            <a:r>
              <a:rPr lang="sk-SK" sz="3200" dirty="0" err="1"/>
              <a:t>doplněné</a:t>
            </a:r>
            <a:r>
              <a:rPr lang="sk-SK" sz="3200" dirty="0"/>
              <a:t> o </a:t>
            </a:r>
            <a:r>
              <a:rPr lang="sk-SK" sz="3200" dirty="0" err="1"/>
              <a:t>posouzení</a:t>
            </a:r>
            <a:r>
              <a:rPr lang="sk-SK" sz="3200" dirty="0"/>
              <a:t> fyzické výkonnosti a </a:t>
            </a:r>
            <a:r>
              <a:rPr lang="sk-SK" sz="3200" dirty="0" err="1"/>
              <a:t>soběstačnosti</a:t>
            </a:r>
            <a:r>
              <a:rPr lang="sk-SK" sz="3200" dirty="0"/>
              <a:t> a </a:t>
            </a:r>
            <a:r>
              <a:rPr lang="sk-SK" sz="3200" dirty="0" err="1"/>
              <a:t>zhodnocení</a:t>
            </a:r>
            <a:r>
              <a:rPr lang="sk-SK" sz="3200" dirty="0"/>
              <a:t> psychických </a:t>
            </a:r>
            <a:r>
              <a:rPr lang="sk-SK" sz="3200" dirty="0" err="1"/>
              <a:t>funkcí</a:t>
            </a:r>
            <a:r>
              <a:rPr lang="sk-SK" sz="3200" dirty="0"/>
              <a:t> v kontextu jeho </a:t>
            </a:r>
            <a:r>
              <a:rPr lang="sk-SK" sz="3200" dirty="0" err="1"/>
              <a:t>sociální</a:t>
            </a:r>
            <a:r>
              <a:rPr lang="sk-SK" sz="3200" dirty="0"/>
              <a:t> </a:t>
            </a:r>
            <a:r>
              <a:rPr lang="sk-SK" sz="3200" dirty="0" err="1"/>
              <a:t>situace</a:t>
            </a:r>
            <a:r>
              <a:rPr lang="sk-SK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05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3A9F458-01FB-4CD2-8F08-2A36C45C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45719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324FBA-0600-4457-B349-5F8FA4121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551937"/>
              </p:ext>
            </p:extLst>
          </p:nvPr>
        </p:nvGraphicFramePr>
        <p:xfrm>
          <a:off x="685800" y="397565"/>
          <a:ext cx="10131428" cy="5393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12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DB5A8-BEC7-4512-BA02-9DE2858E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193"/>
            <a:ext cx="10131425" cy="875608"/>
          </a:xfrm>
        </p:spPr>
        <p:txBody>
          <a:bodyPr>
            <a:normAutofit/>
          </a:bodyPr>
          <a:lstStyle/>
          <a:p>
            <a:r>
              <a:rPr lang="cs-CZ" dirty="0"/>
              <a:t>Geriatrické syndromy </a:t>
            </a:r>
            <a:r>
              <a:rPr lang="cs-CZ" sz="1800" dirty="0"/>
              <a:t>(somatické, psychické, sociální)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4BAFC369-8A10-439A-93D5-DCBC84DBC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0175" y="1305099"/>
            <a:ext cx="3042458" cy="4486102"/>
          </a:xfrm>
        </p:spPr>
        <p:txBody>
          <a:bodyPr/>
          <a:lstStyle/>
          <a:p>
            <a:pPr marL="0" indent="0">
              <a:buNone/>
            </a:pPr>
            <a:r>
              <a:rPr lang="cs-CZ" sz="24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CAVE: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Poruchy mobility a pády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Demence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Vysoké riziko dlouhodobé ústavní léčby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2EE2CC7-8CB0-45B1-AC1C-4751AFA7A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004976"/>
              </p:ext>
            </p:extLst>
          </p:nvPr>
        </p:nvGraphicFramePr>
        <p:xfrm>
          <a:off x="867055" y="1066801"/>
          <a:ext cx="8643068" cy="523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788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96E65-79AA-46E9-AE78-01A855E7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776009"/>
          </a:xfrm>
        </p:spPr>
        <p:txBody>
          <a:bodyPr/>
          <a:lstStyle/>
          <a:p>
            <a:r>
              <a:rPr lang="cs-CZ" dirty="0"/>
              <a:t>Polypragmazie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A66A1-DC96-4EB9-8FBA-C18E8AA0C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255223"/>
            <a:ext cx="10029303" cy="1880216"/>
          </a:xfrm>
        </p:spPr>
        <p:txBody>
          <a:bodyPr>
            <a:normAutofit/>
          </a:bodyPr>
          <a:lstStyle/>
          <a:p>
            <a:r>
              <a:rPr lang="cs-CZ" sz="2000" dirty="0"/>
              <a:t>podávání více léčiv v rizikové kombinaci nebo </a:t>
            </a:r>
            <a:r>
              <a:rPr lang="cs-CZ" sz="2000" dirty="0" err="1"/>
              <a:t>neindikovaně</a:t>
            </a:r>
            <a:r>
              <a:rPr lang="cs-CZ" sz="2000" dirty="0"/>
              <a:t> (nadbytečně)</a:t>
            </a:r>
          </a:p>
          <a:p>
            <a:r>
              <a:rPr lang="cs-CZ" sz="2000" dirty="0"/>
              <a:t>obvykle se jedná o užívání 4 a více léků</a:t>
            </a:r>
          </a:p>
          <a:p>
            <a:r>
              <a:rPr lang="cs-CZ" sz="2000" dirty="0"/>
              <a:t>změny farmakokinetiky a farmakodynamiky ve stáří</a:t>
            </a:r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02974A25-4FDA-4AEF-9177-CEB2094693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7133316"/>
              </p:ext>
            </p:extLst>
          </p:nvPr>
        </p:nvGraphicFramePr>
        <p:xfrm>
          <a:off x="685801" y="3429000"/>
          <a:ext cx="10131426" cy="2980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7142">
                  <a:extLst>
                    <a:ext uri="{9D8B030D-6E8A-4147-A177-3AD203B41FA5}">
                      <a16:colId xmlns:a16="http://schemas.microsoft.com/office/drawing/2014/main" val="2839829631"/>
                    </a:ext>
                  </a:extLst>
                </a:gridCol>
                <a:gridCol w="3377142">
                  <a:extLst>
                    <a:ext uri="{9D8B030D-6E8A-4147-A177-3AD203B41FA5}">
                      <a16:colId xmlns:a16="http://schemas.microsoft.com/office/drawing/2014/main" val="2786541934"/>
                    </a:ext>
                  </a:extLst>
                </a:gridCol>
                <a:gridCol w="3377142">
                  <a:extLst>
                    <a:ext uri="{9D8B030D-6E8A-4147-A177-3AD203B41FA5}">
                      <a16:colId xmlns:a16="http://schemas.microsoft.com/office/drawing/2014/main" val="4134418777"/>
                    </a:ext>
                  </a:extLst>
                </a:gridCol>
              </a:tblGrid>
              <a:tr h="511233">
                <a:tc>
                  <a:txBody>
                    <a:bodyPr/>
                    <a:lstStyle/>
                    <a:p>
                      <a:r>
                        <a:rPr lang="cs-CZ" dirty="0"/>
                        <a:t>Léčivo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Změny ve stáří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Důsledek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282613"/>
                  </a:ext>
                </a:extLst>
              </a:tr>
              <a:tr h="511233">
                <a:tc>
                  <a:txBody>
                    <a:bodyPr/>
                    <a:lstStyle/>
                    <a:p>
                      <a:r>
                        <a:rPr lang="cs-CZ" dirty="0" err="1"/>
                        <a:t>warfarin</a:t>
                      </a:r>
                      <a:r>
                        <a:rPr lang="cs-CZ" dirty="0"/>
                        <a:t>, heparin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zvýšená citlivost receptorů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vyšší riziko krvácení</a:t>
                      </a:r>
                    </a:p>
                    <a:p>
                      <a:r>
                        <a:rPr lang="cs-CZ" dirty="0"/>
                        <a:t>snížená schopnost syntézy koagulačních faktorů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492668"/>
                  </a:ext>
                </a:extLst>
              </a:tr>
              <a:tr h="511233">
                <a:tc>
                  <a:txBody>
                    <a:bodyPr/>
                    <a:lstStyle/>
                    <a:p>
                      <a:r>
                        <a:rPr lang="cs-CZ" dirty="0"/>
                        <a:t>digoxin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zvýšená senzitivita k NÚ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toxické projevy zaznamenány již při terapeutických koncentracích u seniorů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030985"/>
                  </a:ext>
                </a:extLst>
              </a:tr>
              <a:tr h="511233">
                <a:tc>
                  <a:txBody>
                    <a:bodyPr/>
                    <a:lstStyle/>
                    <a:p>
                      <a:r>
                        <a:rPr lang="cs-CZ" dirty="0"/>
                        <a:t>benzodiazepiny</a:t>
                      </a:r>
                    </a:p>
                    <a:p>
                      <a:r>
                        <a:rPr lang="cs-CZ" dirty="0" err="1"/>
                        <a:t>morphin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Vyšší citlivost seniorů k sedativnímu účinku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sklon k </a:t>
                      </a:r>
                      <a:r>
                        <a:rPr lang="cs-CZ" dirty="0" err="1"/>
                        <a:t>sedaci</a:t>
                      </a:r>
                      <a:r>
                        <a:rPr lang="cs-CZ" dirty="0"/>
                        <a:t> a psychomotorickému </a:t>
                      </a:r>
                      <a:r>
                        <a:rPr lang="cs-CZ" dirty="0" err="1"/>
                        <a:t>útlmu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82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863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2818CD-C208-4B1A-8F99-E6BC241E4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0" y="108169"/>
            <a:ext cx="9780103" cy="60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A6A3091-AAE3-40A1-931C-F6368CDA28DA}"/>
              </a:ext>
            </a:extLst>
          </p:cNvPr>
          <p:cNvSpPr/>
          <p:nvPr/>
        </p:nvSpPr>
        <p:spPr>
          <a:xfrm>
            <a:off x="723570" y="6178366"/>
            <a:ext cx="374686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u="sng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Dostupné z http://slideplayer.cz/slide/15380606/</a:t>
            </a:r>
            <a:endParaRPr lang="cs-CZ" sz="1400" i="1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cs-CZ" sz="1400" i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MUDr. Vladimír Kameník, MUDr. Miloš Dobiáš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180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7F55F62-EC08-4630-BBEF-5F0030B90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3578" y="549274"/>
            <a:ext cx="9838835" cy="76413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HODNOTÍCÍ ŠKÁLY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BCBE465-91FC-4156-92A9-57F7AFE8B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1521228"/>
            <a:ext cx="10549392" cy="5128953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Soběstačnost: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Test základních všedních činností ADL(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Activity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Daily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Living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Test instrumentálních všedních činnosti IADL (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Instrumental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aktivity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Daily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Living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endParaRPr lang="cs-CZ" altLang="cs-CZ" sz="2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0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 obou testech se hodnotí samostatnost provedení jednotlivých činností event. potřeba dopomoci. Celkové skóre pak slouží ke zhodnocení závažnosti postižení a potřeby pomoci a péče.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2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2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Duševní zdraví a fyzická pohoda: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Test mentálních funkcí MMSE (Mini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Mental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State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Examination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Test kreslení hodin 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Škála deprese pro geriatrické pacienty (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Depresion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Scale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Yesavage</a:t>
            </a:r>
            <a:r>
              <a:rPr lang="cs-CZ" altLang="cs-CZ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  </a:t>
            </a:r>
          </a:p>
          <a:p>
            <a:pPr lvl="1">
              <a:lnSpc>
                <a:spcPct val="90000"/>
              </a:lnSpc>
            </a:pPr>
            <a:endParaRPr lang="cs-CZ" altLang="cs-CZ" sz="2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0A4258D-9D49-4A73-80BE-AD648161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32" y="0"/>
            <a:ext cx="5110864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808A86-DE4D-47E3-9C64-300427202A44}"/>
              </a:ext>
            </a:extLst>
          </p:cNvPr>
          <p:cNvSpPr txBox="1"/>
          <p:nvPr/>
        </p:nvSpPr>
        <p:spPr>
          <a:xfrm>
            <a:off x="7232073" y="2505383"/>
            <a:ext cx="4281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hodnotí komplexně celkový funkční stav i schopnost vykonávat konkrétní činnosti v prostředí, kde pacient žije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zjišťuje lehčí poruchy soběstačnosti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DD0354D-7516-45B4-A0BC-5D7074DFAB20}"/>
              </a:ext>
            </a:extLst>
          </p:cNvPr>
          <p:cNvSpPr txBox="1"/>
          <p:nvPr/>
        </p:nvSpPr>
        <p:spPr>
          <a:xfrm>
            <a:off x="7232073" y="1596044"/>
            <a:ext cx="1796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IADL</a:t>
            </a:r>
          </a:p>
        </p:txBody>
      </p:sp>
    </p:spTree>
    <p:extLst>
      <p:ext uri="{BB962C8B-B14F-4D97-AF65-F5344CB8AC3E}">
        <p14:creationId xmlns:p14="http://schemas.microsoft.com/office/powerpoint/2010/main" val="3700052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FD98AE-D1AD-4AA9-9B52-16B02D88E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6" y="0"/>
            <a:ext cx="4929343" cy="68579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933AFCD-CB62-48A5-9AA8-E434AD168654}"/>
              </a:ext>
            </a:extLst>
          </p:cNvPr>
          <p:cNvSpPr txBox="1"/>
          <p:nvPr/>
        </p:nvSpPr>
        <p:spPr>
          <a:xfrm>
            <a:off x="7394713" y="2075290"/>
            <a:ext cx="1096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ADL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3CF9EF-A762-4D17-AD94-F469792BA88B}"/>
              </a:ext>
            </a:extLst>
          </p:cNvPr>
          <p:cNvSpPr txBox="1"/>
          <p:nvPr/>
        </p:nvSpPr>
        <p:spPr>
          <a:xfrm>
            <a:off x="7114748" y="2882138"/>
            <a:ext cx="39105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zahrnuje zhodnocení schopnosti provádět šest běžných činností spojených se sebeobsluhou a mobilitou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test základních všedních činností dle </a:t>
            </a:r>
            <a:r>
              <a:rPr lang="cs-CZ" sz="2400" dirty="0" err="1"/>
              <a:t>Barthelové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6698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19595F7-9D3E-42A0-A15C-601888E10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MMSE - </a:t>
            </a: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Mini-</a:t>
            </a:r>
            <a:r>
              <a:rPr lang="cs-CZ" alt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Mental</a:t>
            </a: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State</a:t>
            </a: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Examination</a:t>
            </a:r>
            <a:r>
              <a:rPr lang="cs-CZ" alt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cs-CZ" altLang="cs-CZ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99CE60C-8554-4612-B77A-EAFAA4C22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2142067"/>
            <a:ext cx="10382415" cy="3649133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endParaRPr lang="cs-CZ" altLang="cs-CZ" dirty="0"/>
          </a:p>
          <a:p>
            <a:r>
              <a:rPr lang="cs-CZ" altLang="cs-CZ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je nejpoužívanější test pro globální hodnocení kognitivních funkcí starších osob</a:t>
            </a:r>
          </a:p>
          <a:p>
            <a:r>
              <a:rPr lang="cs-CZ" altLang="cs-CZ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objektivizuje a kvantifikuje kognitivní poruchu ve více oblastech</a:t>
            </a:r>
          </a:p>
          <a:p>
            <a:pPr eaLnBrk="1" hangingPunct="1">
              <a:buFontTx/>
              <a:buNone/>
            </a:pPr>
            <a:endParaRPr lang="cs-CZ" altLang="cs-CZ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r>
              <a:rPr lang="cs-CZ" altLang="cs-CZ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Test umožňuje zhodnocení:</a:t>
            </a:r>
          </a:p>
          <a:p>
            <a:r>
              <a:rPr lang="cs-CZ" altLang="cs-CZ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Orientace</a:t>
            </a:r>
          </a:p>
          <a:p>
            <a:r>
              <a:rPr lang="cs-CZ" altLang="cs-CZ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Okamžité paměti a výbavnosti</a:t>
            </a:r>
          </a:p>
          <a:p>
            <a:r>
              <a:rPr lang="cs-CZ" altLang="cs-CZ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Pozornosti</a:t>
            </a:r>
          </a:p>
          <a:p>
            <a:r>
              <a:rPr lang="cs-CZ" altLang="cs-CZ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Fatických, gnostických a praktických funkcí včetně zrakově-prostorové schopnosti (kreslení, čtení, psaní, počítání)</a:t>
            </a:r>
          </a:p>
          <a:p>
            <a:pPr eaLnBrk="1" hangingPunct="1">
              <a:buFontTx/>
              <a:buNone/>
            </a:pPr>
            <a:endParaRPr lang="cs-CZ" altLang="cs-CZ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cs-CZ" altLang="cs-CZ" b="1" dirty="0">
              <a:solidFill>
                <a:srgbClr val="FFFF00"/>
              </a:solidFill>
            </a:endParaRPr>
          </a:p>
        </p:txBody>
      </p:sp>
      <p:pic>
        <p:nvPicPr>
          <p:cNvPr id="4" name="Grafický objekt 3" descr="Hlava s ozubenými koly">
            <a:extLst>
              <a:ext uri="{FF2B5EF4-FFF2-40B4-BE49-F238E27FC236}">
                <a16:creationId xmlns:a16="http://schemas.microsoft.com/office/drawing/2014/main" id="{79C8E576-9B41-4439-BB41-8E4B8709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0003" y="732366"/>
            <a:ext cx="1726759" cy="17722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mmse test cz version">
            <a:extLst>
              <a:ext uri="{FF2B5EF4-FFF2-40B4-BE49-F238E27FC236}">
                <a16:creationId xmlns:a16="http://schemas.microsoft.com/office/drawing/2014/main" id="{85B67917-AEDD-4228-AA55-E8F0F0DC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5" y="0"/>
            <a:ext cx="5058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My PageManager\Inbox\0000001-27.JPG">
            <a:extLst>
              <a:ext uri="{FF2B5EF4-FFF2-40B4-BE49-F238E27FC236}">
                <a16:creationId xmlns:a16="http://schemas.microsoft.com/office/drawing/2014/main" id="{3AD4D693-21B0-416F-81B4-17880362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05" y="-1"/>
            <a:ext cx="524786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728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B14C2B-5BE4-4C30-B65F-54D5B254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1" y="31806"/>
            <a:ext cx="7107099" cy="658367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E6E5366-DD16-4A34-A41E-DE63406A2127}"/>
              </a:ext>
            </a:extLst>
          </p:cNvPr>
          <p:cNvSpPr/>
          <p:nvPr/>
        </p:nvSpPr>
        <p:spPr>
          <a:xfrm>
            <a:off x="1253174" y="661075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/>
              <a:t>Dostupné z: https://klimes.mysteria.cz/clanky/psychologie/test_kresleni_hodin.gif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2CC95E8-BB2A-490E-BA8A-2732E558C51C}"/>
              </a:ext>
            </a:extLst>
          </p:cNvPr>
          <p:cNvSpPr txBox="1"/>
          <p:nvPr/>
        </p:nvSpPr>
        <p:spPr>
          <a:xfrm>
            <a:off x="7561690" y="1741336"/>
            <a:ext cx="42618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Test kreslení hodin – </a:t>
            </a:r>
            <a:r>
              <a:rPr lang="cs-CZ" sz="4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Clock</a:t>
            </a:r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vhodně doplňuje MMSE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umožňuje komplexně zhodnotit kognitivní funkce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screening a diagnóza časných fází demencí i pro sledování progrese poruchy </a:t>
            </a:r>
          </a:p>
        </p:txBody>
      </p:sp>
    </p:spTree>
    <p:extLst>
      <p:ext uri="{BB962C8B-B14F-4D97-AF65-F5344CB8AC3E}">
        <p14:creationId xmlns:p14="http://schemas.microsoft.com/office/powerpoint/2010/main" val="2239956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413679" y="1463010"/>
            <a:ext cx="53189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200" dirty="0" err="1"/>
              <a:t>Součástí</a:t>
            </a:r>
            <a:r>
              <a:rPr lang="sk-SK" sz="3200" dirty="0"/>
              <a:t> (FGV) je </a:t>
            </a:r>
            <a:r>
              <a:rPr lang="sk-SK" sz="3200" dirty="0" err="1"/>
              <a:t>aktivní</a:t>
            </a:r>
            <a:r>
              <a:rPr lang="sk-SK" sz="3200" dirty="0"/>
              <a:t> </a:t>
            </a:r>
            <a:r>
              <a:rPr lang="sk-SK" sz="3200" dirty="0" err="1"/>
              <a:t>vyhledávání</a:t>
            </a:r>
            <a:r>
              <a:rPr lang="sk-SK" sz="3200" dirty="0"/>
              <a:t> </a:t>
            </a:r>
            <a:r>
              <a:rPr lang="sk-SK" sz="3200" dirty="0" err="1"/>
              <a:t>zdravotních</a:t>
            </a:r>
            <a:r>
              <a:rPr lang="sk-SK" sz="3200" dirty="0"/>
              <a:t> i </a:t>
            </a:r>
            <a:r>
              <a:rPr lang="sk-SK" sz="3200" dirty="0" err="1"/>
              <a:t>sociálních</a:t>
            </a:r>
            <a:r>
              <a:rPr lang="sk-SK" sz="3200" dirty="0"/>
              <a:t> </a:t>
            </a:r>
            <a:r>
              <a:rPr lang="sk-SK" sz="3200" dirty="0" err="1"/>
              <a:t>rizik</a:t>
            </a:r>
            <a:r>
              <a:rPr lang="sk-SK" sz="3200" dirty="0"/>
              <a:t> a návrh </a:t>
            </a:r>
            <a:r>
              <a:rPr lang="sk-SK" sz="3200" dirty="0" err="1"/>
              <a:t>preventivních</a:t>
            </a:r>
            <a:r>
              <a:rPr lang="sk-SK" sz="3200" dirty="0"/>
              <a:t> , </a:t>
            </a:r>
            <a:r>
              <a:rPr lang="sk-SK" sz="3200" dirty="0" err="1"/>
              <a:t>léčebních</a:t>
            </a:r>
            <a:r>
              <a:rPr lang="sk-SK" sz="3200" dirty="0"/>
              <a:t> i </a:t>
            </a:r>
            <a:r>
              <a:rPr lang="sk-SK" sz="3200" dirty="0" err="1"/>
              <a:t>sociálních</a:t>
            </a:r>
            <a:r>
              <a:rPr lang="sk-SK" sz="3200" dirty="0"/>
              <a:t> </a:t>
            </a:r>
            <a:r>
              <a:rPr lang="sk-SK" sz="3200" dirty="0" err="1"/>
              <a:t>opatření</a:t>
            </a:r>
            <a:r>
              <a:rPr lang="sk-SK" sz="3200" dirty="0"/>
              <a:t> s </a:t>
            </a:r>
            <a:r>
              <a:rPr lang="sk-SK" sz="3200" dirty="0" err="1"/>
              <a:t>maximálním</a:t>
            </a:r>
            <a:r>
              <a:rPr lang="sk-SK" sz="3200" dirty="0"/>
              <a:t> </a:t>
            </a:r>
            <a:r>
              <a:rPr lang="sk-SK" sz="3200" dirty="0" err="1"/>
              <a:t>přínosem</a:t>
            </a:r>
            <a:r>
              <a:rPr lang="sk-SK" sz="3200" dirty="0"/>
              <a:t> pro </a:t>
            </a:r>
            <a:r>
              <a:rPr lang="sk-SK" sz="3200" dirty="0" err="1"/>
              <a:t>individuálního</a:t>
            </a:r>
            <a:r>
              <a:rPr lang="sk-SK" sz="3200" dirty="0"/>
              <a:t> pacienta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41" y="1069948"/>
            <a:ext cx="5114987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20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397BD1F-A34D-4974-B42A-D433924A4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143124"/>
            <a:ext cx="10131425" cy="1240403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UKÁZKY KRESLENÍ HODIN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C21E5B6-32AF-462A-87F9-465CDC0F75E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2" y="2142067"/>
            <a:ext cx="4995334" cy="73630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MMSE 19 bodů</a:t>
            </a:r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0479253D-BBF5-468C-AE64-D7B1E19425F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10254" y="2142068"/>
            <a:ext cx="5306973" cy="658780"/>
          </a:xfrm>
        </p:spPr>
        <p:txBody>
          <a:bodyPr>
            <a:normAutofit/>
          </a:bodyPr>
          <a:lstStyle/>
          <a:p>
            <a:pPr marL="914400" lvl="2" indent="0" eaLnBrk="1" hangingPunct="1">
              <a:buNone/>
            </a:pPr>
            <a:r>
              <a:rPr lang="cs-CZ" altLang="cs-CZ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MMSE 11 bodů</a:t>
            </a:r>
          </a:p>
        </p:txBody>
      </p:sp>
      <p:pic>
        <p:nvPicPr>
          <p:cNvPr id="36869" name="Picture 5" descr="C:\My PageManager\Inbox\0000001-31.JPG">
            <a:extLst>
              <a:ext uri="{FF2B5EF4-FFF2-40B4-BE49-F238E27FC236}">
                <a16:creationId xmlns:a16="http://schemas.microsoft.com/office/drawing/2014/main" id="{6629E5A4-64CF-486D-BDEB-C9F2532A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6" y="2800847"/>
            <a:ext cx="3352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:\My PageManager\Inbox\0000001-32.JPG">
            <a:extLst>
              <a:ext uri="{FF2B5EF4-FFF2-40B4-BE49-F238E27FC236}">
                <a16:creationId xmlns:a16="http://schemas.microsoft.com/office/drawing/2014/main" id="{CBD713C4-EB9F-4466-9C9E-D0006A8F6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66" y="2800846"/>
            <a:ext cx="3200400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78160F0-23B2-4E42-9091-42D73ED08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49251"/>
            <a:ext cx="10363200" cy="1419306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UKÁZKY KRESLENÍ HODIN</a:t>
            </a:r>
            <a:br>
              <a:rPr lang="cs-CZ" altLang="cs-CZ" sz="2800" b="1" dirty="0">
                <a:solidFill>
                  <a:srgbClr val="FFFF00"/>
                </a:solidFill>
              </a:rPr>
            </a:br>
            <a:r>
              <a:rPr lang="cs-CZ" altLang="cs-CZ" sz="2800" b="1" dirty="0">
                <a:solidFill>
                  <a:srgbClr val="FFFF00"/>
                </a:solidFill>
              </a:rPr>
              <a:t>                                                                  </a:t>
            </a:r>
            <a:r>
              <a:rPr lang="cs-CZ" altLang="cs-CZ" sz="2400" b="1" dirty="0">
                <a:solidFill>
                  <a:srgbClr val="FFFF00"/>
                </a:solidFill>
              </a:rPr>
              <a:t>MMSE 4 BODY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9BFB169-CA73-4E8B-8DD5-4702BE0F71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79836" y="2067340"/>
            <a:ext cx="5080000" cy="101776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800" dirty="0">
                <a:solidFill>
                  <a:srgbClr val="FFFF00"/>
                </a:solidFill>
              </a:rPr>
              <a:t>MMSE 3 BODY</a:t>
            </a:r>
          </a:p>
          <a:p>
            <a:pPr eaLnBrk="1" hangingPunct="1"/>
            <a:endParaRPr lang="cs-CZ" altLang="cs-CZ" sz="2800" b="1" dirty="0">
              <a:solidFill>
                <a:srgbClr val="FFFF00"/>
              </a:solidFill>
            </a:endParaRPr>
          </a:p>
          <a:p>
            <a:pPr eaLnBrk="1" hangingPunct="1"/>
            <a:endParaRPr lang="cs-CZ" altLang="cs-CZ" sz="2800" dirty="0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58AF2019-70AA-4BC8-B077-C664B95DC662}"/>
              </a:ext>
            </a:extLst>
          </p:cNvPr>
          <p:cNvSpPr>
            <a:spLocks noGrp="1" noChangeArrowheads="1" noTextEdit="1"/>
          </p:cNvSpPr>
          <p:nvPr>
            <p:ph type="clipArt" sz="half" idx="2"/>
          </p:nvPr>
        </p:nvSpPr>
        <p:spPr/>
      </p:sp>
      <p:pic>
        <p:nvPicPr>
          <p:cNvPr id="37893" name="Picture 5" descr="C:\My PageManager\Inbox\0000001-33.JPG">
            <a:extLst>
              <a:ext uri="{FF2B5EF4-FFF2-40B4-BE49-F238E27FC236}">
                <a16:creationId xmlns:a16="http://schemas.microsoft.com/office/drawing/2014/main" id="{D9AFBE65-ABF9-421F-B126-9D7DA630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" y="2285999"/>
            <a:ext cx="4393096" cy="412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C:\My PageManager\Inbox\0000001-35.JPG">
            <a:extLst>
              <a:ext uri="{FF2B5EF4-FFF2-40B4-BE49-F238E27FC236}">
                <a16:creationId xmlns:a16="http://schemas.microsoft.com/office/drawing/2014/main" id="{DB845BB0-2189-4EB1-92C1-BA8549A8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65189"/>
            <a:ext cx="5416164" cy="44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My PageManager\Inbox\0000001-17.JPG">
            <a:extLst>
              <a:ext uri="{FF2B5EF4-FFF2-40B4-BE49-F238E27FC236}">
                <a16:creationId xmlns:a16="http://schemas.microsoft.com/office/drawing/2014/main" id="{FD08706B-A442-4CAE-9598-CC577BF8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86" y="0"/>
            <a:ext cx="6381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C4B45E-35C1-4755-BF99-F3F454F58E58}"/>
              </a:ext>
            </a:extLst>
          </p:cNvPr>
          <p:cNvSpPr txBox="1"/>
          <p:nvPr/>
        </p:nvSpPr>
        <p:spPr>
          <a:xfrm>
            <a:off x="7696863" y="1741336"/>
            <a:ext cx="3864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Škála deprese pro geriatrické pacienty</a:t>
            </a:r>
          </a:p>
          <a:p>
            <a:endParaRPr lang="cs-CZ" dirty="0"/>
          </a:p>
          <a:p>
            <a:r>
              <a:rPr lang="cs-CZ" sz="2400" dirty="0"/>
              <a:t>- odhalit poruchy afektu, deprese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My PageManager\Inbox\0000001-25.JPG">
            <a:extLst>
              <a:ext uri="{FF2B5EF4-FFF2-40B4-BE49-F238E27FC236}">
                <a16:creationId xmlns:a16="http://schemas.microsoft.com/office/drawing/2014/main" id="{804F0458-2EFF-4178-8E31-B9413B73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2" y="89452"/>
            <a:ext cx="7755835" cy="667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0435452-E41A-480F-AEC0-00725AE73172}"/>
              </a:ext>
            </a:extLst>
          </p:cNvPr>
          <p:cNvSpPr txBox="1"/>
          <p:nvPr/>
        </p:nvSpPr>
        <p:spPr>
          <a:xfrm>
            <a:off x="8279476" y="1804946"/>
            <a:ext cx="3912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cílem je identifikovat nemocné s již přítomnou malnutricí nebo s vysokým rizikem jejího vzniku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My PageManager\Inbox\0000001-26.JPG">
            <a:extLst>
              <a:ext uri="{FF2B5EF4-FFF2-40B4-BE49-F238E27FC236}">
                <a16:creationId xmlns:a16="http://schemas.microsoft.com/office/drawing/2014/main" id="{76D14531-CB92-4DFC-886C-6A61CD357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" y="0"/>
            <a:ext cx="8229600" cy="665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My PageManager\Inbox\0000001-16.JPG">
            <a:extLst>
              <a:ext uri="{FF2B5EF4-FFF2-40B4-BE49-F238E27FC236}">
                <a16:creationId xmlns:a16="http://schemas.microsoft.com/office/drawing/2014/main" id="{DE3BD0B2-6908-4A92-AA38-5A6F2199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5" y="0"/>
            <a:ext cx="6319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BC2EBAE-0900-481A-834B-907E5D634458}"/>
              </a:ext>
            </a:extLst>
          </p:cNvPr>
          <p:cNvSpPr txBox="1"/>
          <p:nvPr/>
        </p:nvSpPr>
        <p:spPr>
          <a:xfrm>
            <a:off x="6741623" y="270706"/>
            <a:ext cx="52619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Screeningový test mobility v diagnostice a prevenci pádů ve stáří </a:t>
            </a:r>
            <a:r>
              <a:rPr lang="cs-CZ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(Topinková, Neuwirth)</a:t>
            </a:r>
          </a:p>
          <a:p>
            <a:endParaRPr lang="cs-CZ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je určen k zhodnocení motorických funkcí – pohyblivosti, svalové síly, stability a obratnosti seniora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umožňuje stanovit činnosti pro seniora potenciálně rizikové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My PageManager\Inbox\0000001-20.JPG">
            <a:extLst>
              <a:ext uri="{FF2B5EF4-FFF2-40B4-BE49-F238E27FC236}">
                <a16:creationId xmlns:a16="http://schemas.microsoft.com/office/drawing/2014/main" id="{1882DB73-D30B-4168-AB95-BD7F971A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87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0A26965-4006-46C2-8B0B-024508330FBD}"/>
              </a:ext>
            </a:extLst>
          </p:cNvPr>
          <p:cNvSpPr txBox="1"/>
          <p:nvPr/>
        </p:nvSpPr>
        <p:spPr>
          <a:xfrm>
            <a:off x="7474226" y="821515"/>
            <a:ext cx="39915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/>
              <a:t>test rovnováhy a chůze podle </a:t>
            </a:r>
            <a:r>
              <a:rPr lang="cs-CZ" altLang="cs-CZ" sz="2400" dirty="0" err="1"/>
              <a:t>Tinettiové</a:t>
            </a:r>
            <a:r>
              <a:rPr lang="cs-CZ" altLang="cs-CZ" sz="2400" dirty="0"/>
              <a:t> je určen pro podrobnější zhodnocení rovnováhy a chůze u pacientů vyššího věku</a:t>
            </a:r>
          </a:p>
          <a:p>
            <a:endParaRPr lang="cs-CZ" alt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/>
              <a:t>jde o funkční hodnocení, které neumožňuje diagnostikovat příčinu poruch, ale sleduje jejich klinickou závažnost a možné důsledky (riziko úrazu, pádu…)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My PageManager\Inbox\0000001-21.JPG">
            <a:extLst>
              <a:ext uri="{FF2B5EF4-FFF2-40B4-BE49-F238E27FC236}">
                <a16:creationId xmlns:a16="http://schemas.microsoft.com/office/drawing/2014/main" id="{301ABABA-645A-464F-A5E1-1D1994F8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28" y="0"/>
            <a:ext cx="6814267" cy="671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DF2585-1B65-4367-848E-BBD2761F72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542" y="434673"/>
            <a:ext cx="10845579" cy="10191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ŠKÁLA PODLE NORTONOVÉ – hodnocení míry rizika dekubitů </a:t>
            </a:r>
          </a:p>
        </p:txBody>
      </p:sp>
      <p:graphicFrame>
        <p:nvGraphicFramePr>
          <p:cNvPr id="59453" name="Group 61">
            <a:extLst>
              <a:ext uri="{FF2B5EF4-FFF2-40B4-BE49-F238E27FC236}">
                <a16:creationId xmlns:a16="http://schemas.microsoft.com/office/drawing/2014/main" id="{E0A175E1-6728-4388-8C1C-6C4B42661A52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62433848"/>
              </p:ext>
            </p:extLst>
          </p:nvPr>
        </p:nvGraphicFramePr>
        <p:xfrm>
          <a:off x="811031" y="1755997"/>
          <a:ext cx="8547654" cy="4314292"/>
        </p:xfrm>
        <a:graphic>
          <a:graphicData uri="http://schemas.openxmlformats.org/drawingml/2006/table">
            <a:tbl>
              <a:tblPr/>
              <a:tblGrid>
                <a:gridCol w="1424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7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Celkový tělesný stav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Psychický stav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Aktivita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Mobilita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Inkontinence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Skóre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Dobrý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Při vědomí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Pohyblivý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Bez omezení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Kontinentní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Poměrně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dobrý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Apatický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Chůze 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pomocí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Mírně omezen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Občas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Inkontinen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Špatný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Zmatený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Upoután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na vozík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Výrazně omezen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Obvykle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Inkontinen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3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Velmi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špatný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Porucha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vědomí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Ležící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Imobilní 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Inkontinen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</a:rPr>
                        <a:t>moče i stolice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D51FE-39E7-4183-97B4-CCC10912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31968"/>
            <a:ext cx="10131425" cy="1051559"/>
          </a:xfrm>
        </p:spPr>
        <p:txBody>
          <a:bodyPr/>
          <a:lstStyle/>
          <a:p>
            <a:r>
              <a:rPr lang="cs-CZ" dirty="0"/>
              <a:t>Sociální status a ekonomické zajištění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C7B3DD3-7F06-4C78-97D6-D71AD6E86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83527"/>
            <a:ext cx="10962860" cy="1311965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sledujeme sociální kontakty pacienta a pomoc pečovatelů, poskytované sociální služby</a:t>
            </a:r>
          </a:p>
          <a:p>
            <a:r>
              <a:rPr lang="cs-CZ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hodnotíme rizika bydlení a ekonomické zabezpečení seniora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C6694E-40B6-4AD5-B1B9-465B5820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3083118"/>
            <a:ext cx="4876800" cy="27432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F90786E-9888-4E30-9D1E-1F6AF1BA403A}"/>
              </a:ext>
            </a:extLst>
          </p:cNvPr>
          <p:cNvSpPr/>
          <p:nvPr/>
        </p:nvSpPr>
        <p:spPr>
          <a:xfrm>
            <a:off x="685801" y="5875390"/>
            <a:ext cx="487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</a:t>
            </a:r>
          </a:p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https://lh5.googleusercontent.com/proxy/AQZwI2JzWZ1Ul7gvA4P9WfVAxz5m3M9DD9Y3Nlpur2JjotoSwi4Iw1-t3Et3JIbNac0eUV40lcg6IFI90iS0m0tR2X3Y6b0UNAichgL1daKiZR9IniinbOXLTjMaig</a:t>
            </a:r>
          </a:p>
        </p:txBody>
      </p:sp>
      <p:pic>
        <p:nvPicPr>
          <p:cNvPr id="2050" name="Picture 2" descr="Výsledok vyhľadávania obrázkov pre dopyt home care">
            <a:extLst>
              <a:ext uri="{FF2B5EF4-FFF2-40B4-BE49-F238E27FC236}">
                <a16:creationId xmlns:a16="http://schemas.microsoft.com/office/drawing/2014/main" id="{CC1CABF0-93B9-4C64-A0B1-A525B108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25" y="3083117"/>
            <a:ext cx="4118824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1422185-C14D-417D-9B4A-CA1FD64427F2}"/>
              </a:ext>
            </a:extLst>
          </p:cNvPr>
          <p:cNvSpPr/>
          <p:nvPr/>
        </p:nvSpPr>
        <p:spPr>
          <a:xfrm>
            <a:off x="6546525" y="5936945"/>
            <a:ext cx="4118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</a:t>
            </a:r>
          </a:p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https://lh3.googleusercontent.com/proxy/Gw4M6T9gETHBWTpPoeuSwe_7-ggV8tOP_itoBndcE_hOMA9FXOIH4kbAjA_ELPd4zTIS2AKV8g5ynlh4bKE</a:t>
            </a:r>
          </a:p>
        </p:txBody>
      </p:sp>
    </p:spTree>
    <p:extLst>
      <p:ext uri="{BB962C8B-B14F-4D97-AF65-F5344CB8AC3E}">
        <p14:creationId xmlns:p14="http://schemas.microsoft.com/office/powerpoint/2010/main" val="200720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7B1E70B-01E2-44F7-AF68-48F6FD43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573110"/>
            <a:ext cx="5959698" cy="1176177"/>
          </a:xfrm>
        </p:spPr>
        <p:txBody>
          <a:bodyPr>
            <a:normAutofit fontScale="90000"/>
          </a:bodyPr>
          <a:lstStyle/>
          <a:p>
            <a:r>
              <a:rPr lang="sk-SK" altLang="cs-CZ" dirty="0" err="1"/>
              <a:t>Cíle</a:t>
            </a:r>
            <a:r>
              <a:rPr lang="sk-SK" altLang="cs-CZ" dirty="0"/>
              <a:t> (FGV)</a:t>
            </a:r>
            <a:br>
              <a:rPr lang="it-IT" altLang="cs-CZ" dirty="0"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6AE82B2-D3E5-4CED-A12D-A16D525D69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sz="2800" dirty="0">
              <a:solidFill>
                <a:schemeClr val="tx1">
                  <a:lumMod val="9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2" name="Zástupný symbol obsahu 1"/>
          <p:cNvSpPr>
            <a:spLocks noGrp="1"/>
          </p:cNvSpPr>
          <p:nvPr>
            <p:ph sz="half" idx="2"/>
          </p:nvPr>
        </p:nvSpPr>
        <p:spPr>
          <a:xfrm>
            <a:off x="850649" y="1980242"/>
            <a:ext cx="6271367" cy="4304648"/>
          </a:xfrm>
        </p:spPr>
        <p:txBody>
          <a:bodyPr>
            <a:noAutofit/>
          </a:bodyPr>
          <a:lstStyle/>
          <a:p>
            <a:r>
              <a:rPr lang="sk-SK" sz="2800" dirty="0" err="1"/>
              <a:t>zlepšit</a:t>
            </a:r>
            <a:r>
              <a:rPr lang="sk-SK" sz="2800" dirty="0"/>
              <a:t> zdravotní stav i funkční stav pacienta</a:t>
            </a:r>
          </a:p>
          <a:p>
            <a:r>
              <a:rPr lang="sk-SK" sz="2800" dirty="0" err="1"/>
              <a:t>zpomalit</a:t>
            </a:r>
            <a:r>
              <a:rPr lang="sk-SK" sz="2800" dirty="0"/>
              <a:t> nástup </a:t>
            </a:r>
            <a:r>
              <a:rPr lang="sk-SK" sz="2800" dirty="0" err="1"/>
              <a:t>zdravotního</a:t>
            </a:r>
            <a:r>
              <a:rPr lang="sk-SK" sz="2800" dirty="0"/>
              <a:t> </a:t>
            </a:r>
            <a:r>
              <a:rPr lang="sk-SK" sz="2800" dirty="0" err="1"/>
              <a:t>postižení</a:t>
            </a:r>
            <a:r>
              <a:rPr lang="sk-SK" sz="2800" dirty="0"/>
              <a:t> a </a:t>
            </a:r>
            <a:r>
              <a:rPr lang="sk-SK" sz="2800" dirty="0" err="1"/>
              <a:t>omezit</a:t>
            </a:r>
            <a:r>
              <a:rPr lang="sk-SK" sz="2800" dirty="0"/>
              <a:t> jeho rozsah</a:t>
            </a:r>
          </a:p>
          <a:p>
            <a:r>
              <a:rPr lang="sk-SK" sz="2800" dirty="0" err="1"/>
              <a:t>zlepšit</a:t>
            </a:r>
            <a:r>
              <a:rPr lang="sk-SK" sz="2800" dirty="0"/>
              <a:t> celkovou kvalitu života</a:t>
            </a:r>
          </a:p>
          <a:p>
            <a:r>
              <a:rPr lang="sk-SK" sz="2800" dirty="0" err="1"/>
              <a:t>zabránit</a:t>
            </a:r>
            <a:r>
              <a:rPr lang="sk-SK" sz="2800" dirty="0"/>
              <a:t> </a:t>
            </a:r>
            <a:r>
              <a:rPr lang="sk-SK" sz="2800" dirty="0" err="1"/>
              <a:t>neefektivním</a:t>
            </a:r>
            <a:r>
              <a:rPr lang="sk-SK" sz="2800" dirty="0"/>
              <a:t> a </a:t>
            </a:r>
            <a:r>
              <a:rPr lang="sk-SK" sz="2800" dirty="0" err="1"/>
              <a:t>nepotřebním</a:t>
            </a:r>
            <a:r>
              <a:rPr lang="sk-SK" sz="2800" dirty="0"/>
              <a:t> službám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72A462-E149-4853-AAC5-1AEFE5A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36" y="609600"/>
            <a:ext cx="3962400" cy="39624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CBAC50-7EC9-48C0-A518-BD45689E4424}"/>
              </a:ext>
            </a:extLst>
          </p:cNvPr>
          <p:cNvSpPr txBox="1"/>
          <p:nvPr/>
        </p:nvSpPr>
        <p:spPr>
          <a:xfrm>
            <a:off x="7341936" y="4712240"/>
            <a:ext cx="3962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hlinkClick r:id="rId3"/>
              </a:rPr>
              <a:t>Dostupné z: https://www.123rf.com/photo_60339360_stock-vector-doctor-talking-with-elderly-patient-about-her-symptoms-physician-hospital-checkup-patient-healthy-tr.html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803950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512BB-BC6E-43DA-B88D-8865F655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861391"/>
          </a:xfrm>
        </p:spPr>
        <p:txBody>
          <a:bodyPr/>
          <a:lstStyle/>
          <a:p>
            <a:r>
              <a:rPr lang="cs-CZ" dirty="0"/>
              <a:t>Klinický význam funkční diagnostiky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E60649-0D09-4790-935A-7708191EF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470991"/>
            <a:ext cx="7504042" cy="4253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Zhodnocení funkčních schopností je důležité pro lékaře při:</a:t>
            </a:r>
          </a:p>
          <a:p>
            <a:r>
              <a:rPr lang="cs-CZ" sz="2000" dirty="0"/>
              <a:t>posuzování účinku léčby</a:t>
            </a:r>
          </a:p>
          <a:p>
            <a:r>
              <a:rPr lang="cs-CZ" sz="2000" dirty="0"/>
              <a:t>návrhu rehabilitačních postupů a intenzity rehabilitace, doporučení vhodných rehabilitačních a kompenzačních pomůcek</a:t>
            </a:r>
          </a:p>
          <a:p>
            <a:r>
              <a:rPr lang="cs-CZ" sz="2000" dirty="0"/>
              <a:t>pro návrh sociálních dávek pro bezmocnost</a:t>
            </a:r>
          </a:p>
          <a:p>
            <a:r>
              <a:rPr lang="cs-CZ" sz="2000" dirty="0"/>
              <a:t>pro indikaci domácí ošetřovatelské péče, pečovatelské služby a při umístnění do dlouhodobé léčební péče</a:t>
            </a:r>
          </a:p>
          <a:p>
            <a:r>
              <a:rPr lang="cs-CZ" sz="20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uplatnění i u funkčně zdatných seniorů, při posuzování schopnosti absolvovat fyzicky náročné výkony a sportovní aktivity v rámci aktivního životního stylu a preventivních programů</a:t>
            </a:r>
          </a:p>
        </p:txBody>
      </p:sp>
      <p:pic>
        <p:nvPicPr>
          <p:cNvPr id="3074" name="Picture 2" descr="Výsledok vyhľadávania obrázkov pre dopyt home care">
            <a:extLst>
              <a:ext uri="{FF2B5EF4-FFF2-40B4-BE49-F238E27FC236}">
                <a16:creationId xmlns:a16="http://schemas.microsoft.com/office/drawing/2014/main" id="{0E536746-E52F-407F-9B71-49927207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334" y="3586039"/>
            <a:ext cx="3755666" cy="2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8E95FDC-880D-49B9-89AE-20667F3FAE25}"/>
              </a:ext>
            </a:extLst>
          </p:cNvPr>
          <p:cNvSpPr/>
          <p:nvPr/>
        </p:nvSpPr>
        <p:spPr>
          <a:xfrm>
            <a:off x="8436334" y="6304059"/>
            <a:ext cx="30373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https://www.selecthomes-eg.com/wp-content/uploads/2017/06/Homecare-Services.jpg</a:t>
            </a:r>
          </a:p>
        </p:txBody>
      </p:sp>
    </p:spTree>
    <p:extLst>
      <p:ext uri="{BB962C8B-B14F-4D97-AF65-F5344CB8AC3E}">
        <p14:creationId xmlns:p14="http://schemas.microsoft.com/office/powerpoint/2010/main" val="1284764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ýsledok vyhľadávania obrázkov pre dopyt thank you for your attention">
            <a:extLst>
              <a:ext uri="{FF2B5EF4-FFF2-40B4-BE49-F238E27FC236}">
                <a16:creationId xmlns:a16="http://schemas.microsoft.com/office/drawing/2014/main" id="{D36D8A8C-0C00-4549-8A37-F67260AE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86" y="87464"/>
            <a:ext cx="4723075" cy="60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C9737F8-7E2B-4B16-8592-899E146A21E6}"/>
              </a:ext>
            </a:extLst>
          </p:cNvPr>
          <p:cNvSpPr/>
          <p:nvPr/>
        </p:nvSpPr>
        <p:spPr>
          <a:xfrm>
            <a:off x="3568810" y="6106602"/>
            <a:ext cx="50543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Dostupné z: https://www.memecreator.org/static/images/memes/4670933.jpg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6C1B24-B932-452C-8B4B-C2FC2811DF2D}"/>
              </a:ext>
            </a:extLst>
          </p:cNvPr>
          <p:cNvSpPr txBox="1"/>
          <p:nvPr/>
        </p:nvSpPr>
        <p:spPr>
          <a:xfrm>
            <a:off x="6615485" y="228997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827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D131BC5-7B75-4232-8E31-A76899D25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Oblasti funkčního geriatrického vyšetření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78E378B-93FA-4B37-93C4-3AAE017BE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1693629"/>
            <a:ext cx="10131425" cy="4667414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Zdravotní stav, zdravotní rizika a komorbidita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Fyzická výkonnost a soběstačnost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Duševní zdraví a psychická pohoda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Sociální status a ekonomické zajištění</a:t>
            </a:r>
          </a:p>
          <a:p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Kvalita bydlení a prostředí</a:t>
            </a:r>
          </a:p>
        </p:txBody>
      </p:sp>
      <p:pic>
        <p:nvPicPr>
          <p:cNvPr id="3" name="Grafický objekt 2" descr="Muž s holí">
            <a:extLst>
              <a:ext uri="{FF2B5EF4-FFF2-40B4-BE49-F238E27FC236}">
                <a16:creationId xmlns:a16="http://schemas.microsoft.com/office/drawing/2014/main" id="{D4CF4C9E-13CB-46E6-9DE0-13A8FD1BD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36" y="2311842"/>
            <a:ext cx="1660498" cy="1552492"/>
          </a:xfrm>
          <a:prstGeom prst="rect">
            <a:avLst/>
          </a:prstGeom>
        </p:spPr>
      </p:pic>
      <p:pic>
        <p:nvPicPr>
          <p:cNvPr id="5" name="Grafický objekt 4" descr="Kartáček na zuby">
            <a:extLst>
              <a:ext uri="{FF2B5EF4-FFF2-40B4-BE49-F238E27FC236}">
                <a16:creationId xmlns:a16="http://schemas.microsoft.com/office/drawing/2014/main" id="{FE3F618C-902D-46F8-AEED-33D636B1E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1471" y="3957762"/>
            <a:ext cx="1342445" cy="1298050"/>
          </a:xfrm>
          <a:prstGeom prst="rect">
            <a:avLst/>
          </a:prstGeom>
        </p:spPr>
      </p:pic>
      <p:pic>
        <p:nvPicPr>
          <p:cNvPr id="7" name="Grafický objekt 6" descr="Sprcha">
            <a:extLst>
              <a:ext uri="{FF2B5EF4-FFF2-40B4-BE49-F238E27FC236}">
                <a16:creationId xmlns:a16="http://schemas.microsoft.com/office/drawing/2014/main" id="{291C6B70-F2EA-4411-9FEC-DC15622DB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6038" y="4149586"/>
            <a:ext cx="1223176" cy="1177787"/>
          </a:xfrm>
          <a:prstGeom prst="rect">
            <a:avLst/>
          </a:prstGeom>
        </p:spPr>
      </p:pic>
      <p:pic>
        <p:nvPicPr>
          <p:cNvPr id="9" name="Grafický objekt 8" descr="Osoba na vozíku">
            <a:extLst>
              <a:ext uri="{FF2B5EF4-FFF2-40B4-BE49-F238E27FC236}">
                <a16:creationId xmlns:a16="http://schemas.microsoft.com/office/drawing/2014/main" id="{D61A57A8-B9A0-4559-B124-001635591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50734" y="5407550"/>
            <a:ext cx="1342444" cy="1298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62B51-348E-4C0A-B7EE-4FF14BAF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2"/>
            <a:ext cx="10131427" cy="996562"/>
          </a:xfrm>
        </p:spPr>
        <p:txBody>
          <a:bodyPr/>
          <a:lstStyle/>
          <a:p>
            <a:r>
              <a:rPr lang="cs-CZ" dirty="0"/>
              <a:t>Zdravotní stav, zdravotní rizika a komorbidita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A7EBFF-F7E5-4AD1-B9D9-8C723A8B1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781092"/>
            <a:ext cx="10131428" cy="395975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cs-CZ" sz="2800" dirty="0"/>
              <a:t>komplexní klinické vyšetření </a:t>
            </a:r>
          </a:p>
          <a:p>
            <a:r>
              <a:rPr lang="cs-CZ" sz="2800" b="1" dirty="0"/>
              <a:t>       </a:t>
            </a:r>
            <a:r>
              <a:rPr lang="cs-CZ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cs-CZ" sz="28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polymorbidita</a:t>
            </a:r>
            <a:r>
              <a:rPr lang="cs-CZ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ve stáří)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cílený screening rizikových faktorů </a:t>
            </a:r>
          </a:p>
          <a:p>
            <a:r>
              <a:rPr lang="cs-CZ" sz="2800" dirty="0"/>
              <a:t>      </a:t>
            </a:r>
            <a:r>
              <a:rPr lang="cs-CZ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(smyslové postižení - zrak a sluch, inkontinence, poruchy rovnováhy a chůze, malnutrice … geriatrické syndromy)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zhodnocení medikace z pohledu účinnosti a bezpečnosti</a:t>
            </a:r>
          </a:p>
          <a:p>
            <a:r>
              <a:rPr lang="cs-CZ" sz="2800" dirty="0"/>
              <a:t>       </a:t>
            </a:r>
            <a:endParaRPr lang="cs-CZ" sz="28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Výsledok vyhľadávania obrázkov pre dopyt polypragmazie">
            <a:extLst>
              <a:ext uri="{FF2B5EF4-FFF2-40B4-BE49-F238E27FC236}">
                <a16:creationId xmlns:a16="http://schemas.microsoft.com/office/drawing/2014/main" id="{A7F9888D-4B5E-4074-AA39-814BE15FC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85" y="424070"/>
            <a:ext cx="3546282" cy="23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D30CF5A-33C8-4996-B7CF-D9BD1C3D92AA}"/>
              </a:ext>
            </a:extLst>
          </p:cNvPr>
          <p:cNvSpPr/>
          <p:nvPr/>
        </p:nvSpPr>
        <p:spPr>
          <a:xfrm>
            <a:off x="8253785" y="2963186"/>
            <a:ext cx="3546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>
                <a:hlinkClick r:id="rId3"/>
              </a:rPr>
              <a:t>Obrázek dostupný z: https://zdravi.euro.cz/denni-zpravy/profesni-aktuality/co-vime-o-lekovych-interakcich-478437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78306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60078-2A3E-4271-B861-39741761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789829"/>
          </a:xfrm>
        </p:spPr>
        <p:txBody>
          <a:bodyPr/>
          <a:lstStyle/>
          <a:p>
            <a:r>
              <a:rPr lang="cs-CZ" dirty="0"/>
              <a:t>Stáří a nemoc, </a:t>
            </a:r>
            <a:r>
              <a:rPr lang="cs-CZ" dirty="0" err="1"/>
              <a:t>polymorbidita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35F094-CBB6-4853-A74A-4CB0BC13F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1494845"/>
            <a:ext cx="6230389" cy="5304966"/>
          </a:xfrm>
        </p:spPr>
        <p:txBody>
          <a:bodyPr>
            <a:normAutofit fontScale="47500" lnSpcReduction="20000"/>
          </a:bodyPr>
          <a:lstStyle/>
          <a:p>
            <a:r>
              <a:rPr lang="cs-CZ" sz="5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Stáří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5500" dirty="0"/>
              <a:t>označení pozdních fází ontogeneze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5500" dirty="0"/>
              <a:t>projev a důsledek involučních změn funkčních i morfologických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5500" dirty="0"/>
              <a:t>stárnutí je nevratný, univerzální druhově specifický biologický proces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5500" dirty="0"/>
          </a:p>
          <a:p>
            <a:r>
              <a:rPr lang="cs-CZ" sz="55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Polymorbidita</a:t>
            </a:r>
            <a:r>
              <a:rPr lang="cs-CZ" sz="55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5500" dirty="0"/>
              <a:t>téměř 90% osob nad 75 let trpí jednou či více chronickými chorobami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5500" dirty="0"/>
              <a:t>sdružování nemocí</a:t>
            </a:r>
          </a:p>
          <a:p>
            <a:endParaRPr lang="cs-CZ" sz="3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cs-CZ" dirty="0"/>
          </a:p>
          <a:p>
            <a:r>
              <a:rPr lang="cs-CZ" dirty="0"/>
              <a:t>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897917-22CA-4F86-B5D1-6940BA37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38" y="266007"/>
            <a:ext cx="5224007" cy="348700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884749F-F8B3-4411-B338-81034EED0702}"/>
              </a:ext>
            </a:extLst>
          </p:cNvPr>
          <p:cNvSpPr/>
          <p:nvPr/>
        </p:nvSpPr>
        <p:spPr>
          <a:xfrm>
            <a:off x="6639337" y="3919993"/>
            <a:ext cx="5446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 </a:t>
            </a:r>
            <a:r>
              <a:rPr lang="cs-CZ" sz="1400" i="1" dirty="0"/>
              <a:t>W</a:t>
            </a:r>
            <a:r>
              <a:rPr lang="en-US" sz="1400" i="1" dirty="0" err="1"/>
              <a:t>ith</a:t>
            </a:r>
            <a:r>
              <a:rPr lang="en-US" sz="1400" i="1" dirty="0"/>
              <a:t> approximately 80% of adults over 65 having at least one chronic illness, and 77% having two or more conditions</a:t>
            </a:r>
            <a:endParaRPr lang="cs-CZ" sz="1400" i="1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895DFE1-173C-49DE-BF07-876608BB0153}"/>
              </a:ext>
            </a:extLst>
          </p:cNvPr>
          <p:cNvSpPr/>
          <p:nvPr/>
        </p:nvSpPr>
        <p:spPr>
          <a:xfrm>
            <a:off x="6617472" y="461019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Dostupné z: </a:t>
            </a:r>
            <a:r>
              <a:rPr lang="cs-CZ" sz="900" i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https://www.uksmobility.co.uk/blog/2018/03/</a:t>
            </a:r>
            <a:r>
              <a:rPr lang="cs-CZ" sz="900" i="1" dirty="0" err="1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living-with-chronic-illness</a:t>
            </a:r>
            <a:r>
              <a:rPr lang="cs-CZ" sz="900" i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9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cs-CZ" sz="9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March</a:t>
            </a:r>
            <a:r>
              <a:rPr lang="cs-CZ" sz="9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57340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0B50D67-991E-4168-94D1-8764A6BE8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b="1" dirty="0"/>
              <a:t>VNITŘNÍ FAKTORY OVLIVŇUJÍCÍ STÁRNUTÍ</a:t>
            </a:r>
            <a:br>
              <a:rPr lang="cs-CZ" altLang="cs-CZ" b="1" dirty="0">
                <a:solidFill>
                  <a:srgbClr val="FFFF00"/>
                </a:solidFill>
              </a:rPr>
            </a:br>
            <a:br>
              <a:rPr lang="cs-CZ" altLang="cs-CZ" b="1" dirty="0">
                <a:solidFill>
                  <a:srgbClr val="FF33CC"/>
                </a:solidFill>
              </a:rPr>
            </a:br>
            <a:endParaRPr lang="cs-CZ" altLang="cs-CZ" b="1" dirty="0">
              <a:solidFill>
                <a:srgbClr val="FF33CC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A9B21D4-1409-4F00-90F6-C89246F76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1160891"/>
            <a:ext cx="10131425" cy="238539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Vrozené determinanty buněčného přežití</a:t>
            </a:r>
          </a:p>
          <a:p>
            <a:pPr eaLnBrk="1" hangingPunct="1"/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Vrozené genetické a získané genové mutace</a:t>
            </a:r>
          </a:p>
          <a:p>
            <a:pPr eaLnBrk="1" hangingPunct="1"/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Nemoci somatické i psychiatrické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pic>
        <p:nvPicPr>
          <p:cNvPr id="4100" name="Picture 4" descr="Výsledok vyhľadávania obrázkov pre dopyt dna">
            <a:extLst>
              <a:ext uri="{FF2B5EF4-FFF2-40B4-BE49-F238E27FC236}">
                <a16:creationId xmlns:a16="http://schemas.microsoft.com/office/drawing/2014/main" id="{7588527A-AEBC-44A4-9D35-836E6F70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695" y="2625218"/>
            <a:ext cx="3686269" cy="30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836FFEA-133F-4CB5-BBE2-E869EF6D969E}"/>
              </a:ext>
            </a:extLst>
          </p:cNvPr>
          <p:cNvSpPr/>
          <p:nvPr/>
        </p:nvSpPr>
        <p:spPr>
          <a:xfrm>
            <a:off x="6769695" y="5884313"/>
            <a:ext cx="3764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https://www.google.com/url?sa=i&amp;source=images&amp;cd=&amp;ved=2ahUKEwifnaqqzKnnAhWIa1AKHQEMAywQjRx6BAgBEAQ&amp;url=https%3A%2F%2Fphysicsworld.com%2Fa%2Fdata-storage-in-dna-gains-from-a-larger-alphabet%2F&amp;psig=AOvVaw1WydgI2PSFoHw-UrKcfkib&amp;ust=1580414305896685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D6FEA6-9E2F-4351-87E9-94E0D6C9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337" y="3705308"/>
            <a:ext cx="2688342" cy="252199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DD9B35B-60C4-4CE6-B015-F2A2D4C7E330}"/>
              </a:ext>
            </a:extLst>
          </p:cNvPr>
          <p:cNvSpPr/>
          <p:nvPr/>
        </p:nvSpPr>
        <p:spPr>
          <a:xfrm>
            <a:off x="1446336" y="6361366"/>
            <a:ext cx="3435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Dostupné  z: </a:t>
            </a:r>
          </a:p>
          <a:p>
            <a:r>
              <a:rPr lang="cs-CZ" sz="800" dirty="0"/>
              <a:t>https://st2.depositphotos.com/1029662/9689/v/450/depositphotos_96898244-stock-illustration-children-sick-sickness-ill-illness.jpg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4572DFE-10CE-475B-AF92-F1B86EB34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609601"/>
            <a:ext cx="10131425" cy="1354372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ZEVNÍ FAKTORY OVLIVŇUJÍCÍ STÁRNUTÍ</a:t>
            </a:r>
            <a:br>
              <a:rPr lang="cs-CZ" altLang="cs-CZ" dirty="0"/>
            </a:br>
            <a:endParaRPr lang="cs-CZ" altLang="cs-CZ" b="1" dirty="0">
              <a:solidFill>
                <a:srgbClr val="FF66FF"/>
              </a:solidFill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9E25C03-62C2-43B4-AD85-95948D312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1" y="1455089"/>
            <a:ext cx="10131425" cy="2289975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Fyzikální vlivy  -   klima, pracovní prostředí</a:t>
            </a:r>
          </a:p>
          <a:p>
            <a:pPr eaLnBrk="1" hangingPunct="1"/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Chemické vlivy</a:t>
            </a:r>
          </a:p>
          <a:p>
            <a:pPr eaLnBrk="1" hangingPunct="1"/>
            <a:r>
              <a:rPr lang="cs-CZ" altLang="cs-CZ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Sociální vlivy  -  životní podmínky, rodinné zázemí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pic>
        <p:nvPicPr>
          <p:cNvPr id="3074" name="Picture 2" descr="Výsledok vyhľadávania obrázkov pre dopyt sun osteoporosis">
            <a:extLst>
              <a:ext uri="{FF2B5EF4-FFF2-40B4-BE49-F238E27FC236}">
                <a16:creationId xmlns:a16="http://schemas.microsoft.com/office/drawing/2014/main" id="{925FEB26-DFBD-4C15-BCC4-7FC68DF3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31" y="425270"/>
            <a:ext cx="3583677" cy="412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F8E7B64-9806-47ED-83ED-B40F6720B784}"/>
              </a:ext>
            </a:extLst>
          </p:cNvPr>
          <p:cNvSpPr/>
          <p:nvPr/>
        </p:nvSpPr>
        <p:spPr>
          <a:xfrm>
            <a:off x="7746931" y="4619767"/>
            <a:ext cx="3583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https://www.medicportal.org/uploads/posts/2015-01/1422281988_osteoporosis.jpg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703959-A5C4-4616-B3AE-644CB88CD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996" y="3572227"/>
            <a:ext cx="2444553" cy="264360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F180BA-9B3F-41E4-8678-4394E4B94B7D}"/>
              </a:ext>
            </a:extLst>
          </p:cNvPr>
          <p:cNvSpPr/>
          <p:nvPr/>
        </p:nvSpPr>
        <p:spPr>
          <a:xfrm>
            <a:off x="4701210" y="6281693"/>
            <a:ext cx="25323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z: https://adaa.org/sites/default/files/2019-12/Stress%20free_0.png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7584EF-7BC8-4D39-9DF2-AAD6916E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3498574"/>
            <a:ext cx="2532340" cy="199246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DB94CBB-3CFC-4067-BC85-A84241D5CEDE}"/>
              </a:ext>
            </a:extLst>
          </p:cNvPr>
          <p:cNvSpPr/>
          <p:nvPr/>
        </p:nvSpPr>
        <p:spPr>
          <a:xfrm>
            <a:off x="685799" y="5602429"/>
            <a:ext cx="2550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Dostupné z :https://www.vmcdn.ca/f/files/kitchenertoday/images/health-and-fitness/stress.jpeg;w=960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ý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TM03457452[[fn=Nebeský]]</Template>
  <TotalTime>671</TotalTime>
  <Words>1910</Words>
  <Application>Microsoft Office PowerPoint</Application>
  <PresentationFormat>Širokoúhlá obrazovka</PresentationFormat>
  <Paragraphs>299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Nebeský</vt:lpstr>
      <vt:lpstr>Funkční geriatrické vyšetření (FGV)</vt:lpstr>
      <vt:lpstr>Definice (FGV)</vt:lpstr>
      <vt:lpstr>Prezentace aplikace PowerPoint</vt:lpstr>
      <vt:lpstr>Cíle (FGV) </vt:lpstr>
      <vt:lpstr>Oblasti funkčního geriatrického vyšetření</vt:lpstr>
      <vt:lpstr>Zdravotní stav, zdravotní rizika a komorbidita</vt:lpstr>
      <vt:lpstr>Stáří a nemoc, polymorbidita</vt:lpstr>
      <vt:lpstr>VNITŘNÍ FAKTORY OVLIVŇUJÍCÍ STÁRNUTÍ  </vt:lpstr>
      <vt:lpstr>ZEVNÍ FAKTORY OVLIVŇUJÍCÍ STÁRNUTÍ </vt:lpstr>
      <vt:lpstr>OBECNÉ CHARAKTERISTIKY STÁRNUTÍ </vt:lpstr>
      <vt:lpstr>Prezentace aplikace PowerPoint</vt:lpstr>
      <vt:lpstr>INVOLUČNÍ ZMĚNY KARDIOVASKULÁRNÍHO SYSTÉMU</vt:lpstr>
      <vt:lpstr>INVOLUCE  RESPIRAČNÍHO SYSTÉMU</vt:lpstr>
      <vt:lpstr>INVOLUČNÍ ZMĚNY  V  CNS</vt:lpstr>
      <vt:lpstr>INVOLUČNÍ ZMĚNY POHYBOVÉHO APARÁTU</vt:lpstr>
      <vt:lpstr>ZMĚNY IMUNITNÍHO SYSTÉMU</vt:lpstr>
      <vt:lpstr>INVOLUČNÍ ZMĚNY LEDVIN A JATER</vt:lpstr>
      <vt:lpstr>INVOLUČNÍ ZMĚNY VNITŘNÍHO PROSTŘEDÍ</vt:lpstr>
      <vt:lpstr>OBECNÉ DŮSLEDKY STÁRNUTÍ</vt:lpstr>
      <vt:lpstr>Prezentace aplikace PowerPoint</vt:lpstr>
      <vt:lpstr>Geriatrické syndromy (somatické, psychické, sociální)</vt:lpstr>
      <vt:lpstr>Polypragmazie </vt:lpstr>
      <vt:lpstr>Prezentace aplikace PowerPoint</vt:lpstr>
      <vt:lpstr>HODNOTÍCÍ ŠKÁLY </vt:lpstr>
      <vt:lpstr>Prezentace aplikace PowerPoint</vt:lpstr>
      <vt:lpstr>Prezentace aplikace PowerPoint</vt:lpstr>
      <vt:lpstr>MMSE - Mini-Mental State Examination </vt:lpstr>
      <vt:lpstr>Prezentace aplikace PowerPoint</vt:lpstr>
      <vt:lpstr>Prezentace aplikace PowerPoint</vt:lpstr>
      <vt:lpstr>UKÁZKY KRESLENÍ HODIN</vt:lpstr>
      <vt:lpstr>UKÁZKY KRESLENÍ HODIN                                                                   MMSE 4 BODY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ŠKÁLA PODLE NORTONOVÉ – hodnocení míry rizika dekubitů </vt:lpstr>
      <vt:lpstr>Sociální status a ekonomické zajištění</vt:lpstr>
      <vt:lpstr>Klinický význam funkční diagnostiky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geriatrické vyšetření</dc:title>
  <dc:creator>Simona</dc:creator>
  <cp:lastModifiedBy>Vráblová Simona, MUDr.</cp:lastModifiedBy>
  <cp:revision>66</cp:revision>
  <dcterms:created xsi:type="dcterms:W3CDTF">2020-01-28T19:47:46Z</dcterms:created>
  <dcterms:modified xsi:type="dcterms:W3CDTF">2020-09-23T12:26:17Z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2020-09-23T12:26:05Z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ad088fcc-7e5f-4442-b730-9ff35201838b</vt:lpwstr>
  </property>
  <property fmtid="{D5CDD505-2E9C-101B-9397-08002B2CF9AE}" pid="8" name="MSIP_Label_2063cd7f-2d21-486a-9f29-9c1683fdd175_ContentBits">
    <vt:lpwstr>0</vt:lpwstr>
  </property>
</Properties>
</file>