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78" r:id="rId4"/>
    <p:sldId id="260" r:id="rId5"/>
    <p:sldId id="261" r:id="rId6"/>
    <p:sldId id="272" r:id="rId7"/>
    <p:sldId id="269" r:id="rId8"/>
    <p:sldId id="270" r:id="rId9"/>
    <p:sldId id="271" r:id="rId10"/>
    <p:sldId id="273" r:id="rId11"/>
    <p:sldId id="281" r:id="rId12"/>
    <p:sldId id="282" r:id="rId13"/>
    <p:sldId id="274" r:id="rId14"/>
    <p:sldId id="267" r:id="rId15"/>
    <p:sldId id="268" r:id="rId16"/>
    <p:sldId id="275" r:id="rId17"/>
    <p:sldId id="276" r:id="rId18"/>
    <p:sldId id="277" r:id="rId19"/>
    <p:sldId id="28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47571-C83C-6947-BEC9-8770F4CC4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8156F0-B31E-5243-8065-640C6C933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7569CE-6E38-9E48-87EC-45AD9ED6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1F5D5D-5BE5-594A-9D07-2902C5BE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3DAA40-0CCE-EF44-A281-E6A6E2BA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29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AB900-D005-4845-A677-A67B79A8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EBC208-FB9D-FF4F-B279-9DD7B5894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BDFCB-1518-6642-839E-FD51F58C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63B873-3EFA-1649-ADED-F6F2CA2F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9FF71C-7954-564E-B29E-9427B267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F6FEB77-D597-A540-84BF-408EC6EC4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D75227-985D-B34A-B3F5-965636E4C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71AF58-9950-FE47-B8B2-992B91827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0A3562-D012-7546-A7CB-01225F02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955B8F-367C-2C40-AD0C-F05CE051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3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834E0-3FAA-DA47-97F8-F10A7EA4A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24CC0-878B-924E-A0BF-D042D5A62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85EF4A-5AF2-694E-B502-514963D8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A69EE5-0FF3-634A-8A60-A449B10E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D02FDD-34B4-C54C-8563-8086898A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3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42487-D511-BD4D-A341-948CCE1A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48B8B2-983C-DC41-B07D-730EF5F5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00AB14-70AE-1946-9511-8B0E290B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C9061-6F0D-F142-8A8C-2B553FEC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661061-F0CE-674A-AA0B-76D912AD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8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8C1C8-2A90-114A-85DB-B1AD3D8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6BAC8-EAA3-9442-84B6-3151508EA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7F9A94-A7AF-3F4E-9C83-D6375081E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516883-1063-024C-AEAB-18FEAC28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427D2-FFE3-F746-90F7-A49E523F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4D541-65A9-0846-86D5-BE945EAF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71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651C7-468D-984E-B485-11D259F2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31EB5A-F59E-2841-B1AC-9A59958C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F57F6-5ED9-E644-AB64-BF2AC98C1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8F2493-6431-A04F-BC68-51F4F8654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979A07-AA7A-CC41-A78D-62FAF8E13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F623AE-B767-E24E-97CC-FE83E3BE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5C40E9-0A24-D342-95FE-6825E55B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9A4048-6BA9-DB41-BA3F-5B68C3E7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1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D1438-8F07-DE44-8708-192649B9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05BA47-9CEA-9D43-817D-B0650560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BB1051-E67F-5647-BBFC-77441E16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A47A2B-5343-CD42-9D28-44A429C8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1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2F2DF9-2829-AD47-A7A5-707DC0B0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E794E15-FADB-7241-B438-8C96C140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4EDAB0-0173-0D43-A19A-06121578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61CEE-7611-ED4C-8719-4DFBE591F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5033E-59AD-1A41-AD82-7468AAD41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78D6C6-9167-674A-B3CE-72F26898C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C31E17-EEF6-EE48-AAC3-8C2378E9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A77651-47A2-814E-9A5A-DF34D58E0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40065C-104A-FC41-91E8-CC5E736C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1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86506-59AF-D145-8683-B940C677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1A6A9B-7BBE-8848-9EEF-6684AE9AF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6923C9-5ABE-B649-BC4A-9A2A63233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EBB397-1507-E643-AD90-DBC999B8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27B3B6-8668-AA46-B0B2-C0B2804E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0D043C-E5B2-F54E-A920-F51A537F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4451DA-2CA1-6E4D-BF77-60E55567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59B899-B1DF-BF49-B607-9FE537FC4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4F3B9-8B26-6C41-8FE8-BE75F099A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E372-173C-5541-982E-06DC044E695F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EEDC68-2440-A64A-BA0D-ABBF7CC80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9606BE-10EE-994A-80E6-103E5D286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33A1-BF17-7F4E-B896-39E491ACA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0CC45-3F9A-CD48-AE8F-8AC8772A5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Výjimka potvrzuje pravidlo</a:t>
            </a:r>
            <a:b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ještě trochu více)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551A8B-F2F5-A344-9B63-63AEA10F8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cs-CZ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Agamben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text, zařízení, kontejner, špinavé&#10;&#10;Popis byl vytvořen automaticky">
            <a:extLst>
              <a:ext uri="{FF2B5EF4-FFF2-40B4-BE49-F238E27FC236}">
                <a16:creationId xmlns:a16="http://schemas.microsoft.com/office/drawing/2014/main" id="{D6A566B8-B409-A740-A7DE-63EE6D52D6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656" r="-1" b="2954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71519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151367-4B1E-F44E-999C-1976A1D3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12066-37FD-1B42-A847-D5F0922A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Paradox suverenity lze formulovat takto: ,,suverén stojí </a:t>
            </a: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součas­ně uvnitř a vně </a:t>
            </a: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právního řádu“. Pokud je totiž suverénem ten, komu právní řád přiznává pravomoc vyhlásit výjimečný stav, a tím platnost onoho právního řádu pozastavit pak suverén, stojí mimo normálně platný právní řád, a přece k němu patří, neboť mu přísluší rozhodnutí, zda může být ústava in toto suspendována“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Upřesnění „současně“ není triviální: suverén se staví díky tomu, že má zákonnou pravomoc pozastavit platnost zákona, </a:t>
            </a: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legálně mimo zákon</a:t>
            </a: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znamená, že ten­to paradox lze vyjádřit i následujícím způsobem: ,,zákon je mimo sebe sama“ neboli: ,já, suverén stojící mimo zákon, vyhlašuji, že neexistuje stav mimo zákon“ (23).</a:t>
            </a:r>
          </a:p>
        </p:txBody>
      </p:sp>
    </p:spTree>
    <p:extLst>
      <p:ext uri="{BB962C8B-B14F-4D97-AF65-F5344CB8AC3E}">
        <p14:creationId xmlns:p14="http://schemas.microsoft.com/office/powerpoint/2010/main" val="75345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B77E2F-2C3B-FE4D-B0AF-4F053029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 Schmitt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1F6FDD0-4D01-4347-A1A6-5EAE78A2F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8277" y="2426818"/>
            <a:ext cx="2482497" cy="399763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2B28410A-0AF7-7243-B3FB-FEECE908A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175" y="2426818"/>
            <a:ext cx="2739713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FB46155-47D1-9144-8182-8AAC7459B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789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3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7928E7-3BD6-6A4E-8A66-F3FAA42F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 Schmitt: Výjimka dokazuje vše.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EEE88A-1914-174A-953B-BAD07B73F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2" y="1690688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,,Výjimka je to, co nelze subsumovat; vymyká se obecnému uchopení, současně však v absolutní čistotě demonstruje specificky právní formální prvek, </a:t>
            </a:r>
            <a:r>
              <a:rPr lang="cs-CZ" sz="24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</a:t>
            </a: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své absolutní podobě nastává výjimečný případ tehdy, musí-li být teprve vytvořena situace, v níž mohou platit právní ustanovení.</a:t>
            </a: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obecná norma vyžaduje </a:t>
            </a: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normální formu životních poměrů</a:t>
            </a:r>
            <a:r>
              <a:rPr lang="cs-CZ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něž má být v souladu se skutkovou podstatou aplikována a které podřizuje své normativní úpravě. Norma potřebuje homogenní medium. Tato faktická nor­malita není pouhým ,vnějším předpokladem', jejž může právník ignorovat; patří spíše k její imanentní platnosti. </a:t>
            </a:r>
            <a:r>
              <a:rPr lang="cs-CZ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žádná norma, jež by se dala uplatnit na chaos. Aby měl právní řád smysl, musí být nastolen pořádek. a suverénní je ten, kdo definitivně rozhoduje o tom, zda skutečně vládne tento normální stav.“</a:t>
            </a:r>
          </a:p>
        </p:txBody>
      </p:sp>
    </p:spTree>
    <p:extLst>
      <p:ext uri="{BB962C8B-B14F-4D97-AF65-F5344CB8AC3E}">
        <p14:creationId xmlns:p14="http://schemas.microsoft.com/office/powerpoint/2010/main" val="3367357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AC1ED4-B055-E24F-B824-C0E9595F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Kierkegaardova 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068A0-CB85-2240-BC47-4C4EA427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„Na jedné straně stojí výjimka, na druhé straně obecné, a západ sám je podivný konflikt mezi záští obecného a netrpělivostí vůči celému tomuto spektáklu, jejž výjimka způsobuje, a 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zamilovanou zálibou obecného ve výjimce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neboť obecné se přece jen vposledku z výjimky těší stejně, jako se nebesa těší z obráceného hříšníka více než z 99 spravedlivých“ (158).</a:t>
            </a:r>
          </a:p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„Oprávněná výjimka bývá usmířena v obecném; obecné bývá od základu k výjimce polemické; neboť svou náklonnost nechce na sobě dát znát dříve, než jej výjimka stejně donutí ji přiznat. 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výjimka nemá tuto moc, není oprávněná, a proto bývá od obecného velice moudré, když na sobě nic nedá znát příliš brzy.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Jestliže nebesa milují jednoho hříšníka více než 99 spravedlivých, pak to hříšník zcela jistě neví od počátku; naopak, pociťuje pouze hněv z nebes, až konečně jakoby přiměje nebesa přiznat barvu“ (159).</a:t>
            </a:r>
          </a:p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Kierkegaard, </a:t>
            </a:r>
            <a:r>
              <a:rPr lang="cs-CZ" sz="2000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Praha 2006.</a:t>
            </a:r>
          </a:p>
        </p:txBody>
      </p:sp>
    </p:spTree>
    <p:extLst>
      <p:ext uri="{BB962C8B-B14F-4D97-AF65-F5344CB8AC3E}">
        <p14:creationId xmlns:p14="http://schemas.microsoft.com/office/powerpoint/2010/main" val="2352938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02AB6D-3177-4341-8922-EB18FAA9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výjimky.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00788-C590-374F-888C-690923373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Ustavičné tlachy o obecném a obecné, které se opakuje 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nejnudnější nanicovatosti, začnou po delší době nudit. 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výjimky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Nedokáže-li je člověk vysvětlit, nedokáže vysvětlit ani obecné. Nepozoruje ve všeobecnosti žádnou obtíž, protože obecné nepromýšlí s vášní, ale s pohodlnou povrchností. 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Výjimka naproti tomu promýšlí obecné s energickou vášní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(160).</a:t>
            </a:r>
          </a:p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„Vysvětluje obecné jako opakování, a přece sám opakování chápe jiným způsobem; neboť zatímco se </a:t>
            </a:r>
            <a:r>
              <a:rPr lang="cs-CZ" sz="2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skutečnost stává opakováním, pro něj se opakování stává druhou mocninou jeho vědomí</a:t>
            </a: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(162).</a:t>
            </a:r>
          </a:p>
          <a:p>
            <a:pPr marL="0" indent="0">
              <a:buNone/>
            </a:pPr>
            <a:r>
              <a:rPr lang="cs-CZ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„Kdyby býval měl hlubší náboženské zázemí, nestal by se básníkem. Pak by vše dostalo náboženský význam.“</a:t>
            </a:r>
          </a:p>
        </p:txBody>
      </p:sp>
    </p:spTree>
    <p:extLst>
      <p:ext uri="{BB962C8B-B14F-4D97-AF65-F5344CB8AC3E}">
        <p14:creationId xmlns:p14="http://schemas.microsoft.com/office/powerpoint/2010/main" val="2789744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8F73E1-4470-5045-8BBA-FAC46037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 nezávislá na případu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526B5-8539-3A40-A68C-71B57698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„Platnost právní normy není totožná s jejím uplatněním na jednotlivý případ například v nějakém procesu či v exekutivním aktu.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Naopak norma musí platit nezávisle na jednotlivém případu 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právě proto že je obecná.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zde esenciální blízkost sféry práva k řeči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Slovo získává svou schopnost označovat v probíhající promlu­vě nějaký úsek reality, pokud má význam i tehdy, když nic neozna­čuje (tedy jako součást jazyka, ve své ryze lexikální podstatě a nezávisle na svém konkrétním použití v promluvě) a stejně tak se norma může vztahovat k jednotlivému případu pouze proto, že je v suverénní výjimce platná jako určitá možnost, tedy aniž by se vztahovala k něčemu aktuálnímu a konkrétnímu.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stejně jako řeč předpokládá existenci něčeho „neřečového", s čím může udržovat virtuální vztah…, tak i zákon předpokládá, že existuje něco i mimo právo, cosi, co je ,neprávní‘ (například čisté násilí jakožto přirozený stav), s čím si udržuje potenciální vztah, realizovaný ve výjimečném stavu“ (28).</a:t>
            </a:r>
          </a:p>
        </p:txBody>
      </p:sp>
    </p:spTree>
    <p:extLst>
      <p:ext uri="{BB962C8B-B14F-4D97-AF65-F5344CB8AC3E}">
        <p14:creationId xmlns:p14="http://schemas.microsoft.com/office/powerpoint/2010/main" val="2986025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262EFE-85AE-1C4E-8B58-83FAC04D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culpa esse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36B43-DCC3-DA4B-979A-99A82B39B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„Šifrou takovéhoto zachycení života a jeho vepsání do práva není sankce (která není vůbec exkluzivním znakem právní normy), ale vina, provinění (nikoli v terminologickém smyslu, jehož tento pojem nabývá v trestním právu, nýbrž v onom původním významu, kdy toto slovo označuje stav, ,,být na vině“: in culpa </a:t>
            </a:r>
            <a:r>
              <a:rPr lang="cs-CZ" sz="2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tedy to, že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jsme zahrnuti do systému prostřednictvím vyloučení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jsme ve vztahu k něčemu, z čeho jsme byli vyloučeni nebo co nelze celé beze zbytku přijmout.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Provinění není proviněním proto, že byl přestoupen zákon, tedy vymezení toho, co je legální a co je nelegální, ale kvůli čisté platnosti zákona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prosté okolnosti, že se tento zákon na něco vztahuje. To je nejvlastnější důvod právnické zásady, jež je cizí každé morálce, že totiž neznalost normy neodstraňuje vinu“ (34).</a:t>
            </a:r>
          </a:p>
        </p:txBody>
      </p:sp>
    </p:spTree>
    <p:extLst>
      <p:ext uri="{BB962C8B-B14F-4D97-AF65-F5344CB8AC3E}">
        <p14:creationId xmlns:p14="http://schemas.microsoft.com/office/powerpoint/2010/main" val="2416927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A1CA6F-3CBE-A14A-9EEF-813813CF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sacer:</a:t>
            </a:r>
            <a:b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dvojí výjimka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E3AE7-F505-414E-B3F7-B5794F38F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1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vyloučen z lidského i božského práva, ale tím vlastně </a:t>
            </a:r>
            <a:r>
              <a:rPr lang="cs-CZ" sz="1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základá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lidské právo (a spolu s tím lidskou společnost) na straně jedné a právo božské, tedy sféru náboženství. </a:t>
            </a:r>
          </a:p>
          <a:p>
            <a:pPr marL="0" indent="0" algn="just">
              <a:buNone/>
            </a:pP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 suverénovi jsme všichni potenciálně </a:t>
            </a:r>
            <a:r>
              <a:rPr lang="cs-CZ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homini</a:t>
            </a:r>
            <a:r>
              <a:rPr lang="cs-CZ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 moderně se kategorie – podle Agambena – roztrousila po celém </a:t>
            </a:r>
            <a:r>
              <a:rPr lang="cs-CZ" sz="1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biopolitickém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těle společnosti. </a:t>
            </a:r>
          </a:p>
          <a:p>
            <a:pPr marL="0" indent="0" algn="just">
              <a:buNone/>
            </a:pP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Individuum je zároveň suverénní (nezcizitelná práva) a zároveň </a:t>
            </a:r>
            <a:r>
              <a:rPr lang="cs-CZ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jakmile jsou tzv. nezcizitelná práva ignorována, stává se z člověka </a:t>
            </a:r>
            <a:r>
              <a:rPr lang="cs-CZ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Ovšem problém je, že lidská práva jsou nějak ignorována z podstaty - selhávají tváří v tvář těm, kteří jejich formulaci motivovali, tváří v tvář těm, kteří nemají než svou „lidskost“. </a:t>
            </a:r>
          </a:p>
          <a:p>
            <a:pPr marL="0" indent="0" algn="just">
              <a:buNone/>
            </a:pP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Uprchlíci jsou korelátem lidských práv – lidské právo je to nejvyšší v naší společnosti, co je niterně spjato s tím nejubožejším. </a:t>
            </a:r>
          </a:p>
          <a:p>
            <a:pPr marL="0" indent="0" algn="just">
              <a:buNone/>
            </a:pP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„Když práva člověka už nejsou právy občana, stává se člověk skutečně posvátným, </a:t>
            </a:r>
            <a:r>
              <a:rPr lang="cs-CZ" sz="1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tom smyslu, který má tento termín v archaickém římském právu: je zasvěcen smrti“. </a:t>
            </a:r>
            <a:r>
              <a:rPr lang="cs-CZ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bez účelu</a:t>
            </a:r>
            <a:r>
              <a:rPr lang="cs-CZ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str. 25.</a:t>
            </a:r>
          </a:p>
          <a:p>
            <a:pPr marL="0" indent="0" algn="just">
              <a:buNone/>
            </a:pPr>
            <a:endParaRPr lang="cs-CZ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05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042541-0D0C-204C-AA10-995C6469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Walter Benjamin v díle G. Agambena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6DB09-50FD-2A4C-BE7E-2C830EA0B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Agamben je vydavatelem Benjaminova díla v Itálii. Benjamin byl německý literární kritik, filosof, překladatel, esejista. Sám se označoval za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flanéra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Blízký přítel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Arendtové, jíž věnoval svou esej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pojmu dějin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Spáchal sebevraždu, když jako Žid prchal z Evropy v roce 1940.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Agambena je toto stěžejní věta Benjaminova díla: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„Tradice utlačovaných nás poučuje o tom, že výjimečný stav, ve kterém žijeme, je pravidlem. Musíme dospět k pojmu dějin, který tomu odpovídá. Pak nám vytane na mysli, že naším vlastním úkolem je přivodit skutečný výjimečný stav; a tím se zlepší naše postavení v boji proti fašismu.“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Benjamin,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 z díla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II, Praha 2011, str. 310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1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FF2347-D3E1-4A44-B466-3841EFFC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TIP#645: Výjimka potvrzuje pravidlo? </a:t>
            </a:r>
            <a:b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Vždyť je to logický nesmysl.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CC3CF-E4D7-1D4A-AFEF-435BEE14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Tohle rčení určitě znáte, „</a:t>
            </a:r>
            <a:r>
              <a:rPr lang="cs-CZ" sz="1900" i="1">
                <a:latin typeface="Times New Roman" panose="02020603050405020304" pitchFamily="18" charset="0"/>
                <a:cs typeface="Times New Roman" panose="02020603050405020304" pitchFamily="18" charset="0"/>
              </a:rPr>
              <a:t>výjimka potvrzuje pravidlo</a:t>
            </a: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“ je v češtině pevně uchycené a způsobuje zmatky. Nedává totiž smysl, jde o logický nesmysl. Něco co se od pravidla odlišuje totiž nemůže pravidlo potvrzovat.</a:t>
            </a:r>
          </a:p>
          <a:p>
            <a:pPr marL="0" indent="0" fontAlgn="base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Nehledejte v tom vědu, jak se často stává. Nemá to nic společného s tím že „každé pravidlo má nějaké narušeni či obejití“. Pravidlo je prostě pravidlo. Celé tohle totiž vzniklo tak, že se musíte podívat na prapůvodní rčení v latině </a:t>
            </a:r>
            <a:r>
              <a:rPr lang="cs-CZ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exceptio regulum probat </a:t>
            </a:r>
            <a:endParaRPr lang="cs-CZ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To původní latinské ve skutečnosti znamená </a:t>
            </a:r>
            <a:r>
              <a:rPr lang="cs-CZ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výjimka pravidlo prověřuje</a:t>
            </a: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Něco, co je zásadní součástí vědeckého světa, zkoumání, kde jakékoliv závěry je stále potřeba zkoumat a revidovat.</a:t>
            </a:r>
          </a:p>
          <a:p>
            <a:pPr marL="0" indent="0" fontAlgn="base">
              <a:buNone/>
            </a:pP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https://365tipu.cz/2016/10/31/vyjimka-potvrzuje-pravidlo-vzdyt-je-to-logicky-nesmysl-a-pise-se-vyjimka-ci-vyjimka/</a:t>
            </a:r>
          </a:p>
          <a:p>
            <a:pPr marL="0" indent="0">
              <a:buNone/>
            </a:pPr>
            <a:endParaRPr lang="cs-CZ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3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D047711-F142-5647-93E9-779E356F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/>
          </a:bodyPr>
          <a:lstStyle/>
          <a:p>
            <a:r>
              <a:rPr lang="cs-CZ" sz="4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Matrix západního světa: Logika suverenity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B3346-59D7-3B40-B7D3-385EEA740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suverenity odpovídá na otázku: Kdo smí vládnout, kdo rozhoduje o tom, co je legitimní násilí, a co nikoli? </a:t>
            </a:r>
          </a:p>
          <a:p>
            <a:pPr marL="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Tradičně se teoretici suverenity zabývají člověkem coby subjektem práv. Abychom na člověka pohlíželi jako na subjekt práv, museli jsme již od něčeho abstrahovat, něco vyloučit. </a:t>
            </a:r>
          </a:p>
          <a:p>
            <a:pPr marL="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 je pouhý život,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Toto vyloučení vytváří základní rozdíl, z něhož povstává logika suverenity. To, že je pouhý či holý život z práva vyloučen, neznamená – paradoxně – že v něm nemůže být zahrnut. Vyloučení je zvláštní typ vztahu, který stvrzuje příslušnost k právu či obecně: to, co vylučujeme, konstituje hranice toho, z čeho vylučujeme, a hranice jsou často důležitější pro určení podstaty než to, co je takříkajíc v jejím nitru.</a:t>
            </a:r>
          </a:p>
          <a:p>
            <a:pPr marL="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Aktuální vývoj dává – podle Agambena – této koncepci za pravdu. Holý život nikdy nebyl tak bytostným jádrem politiky jako dnes v době, kdy není bezprostředně jasné, co je smrt, co je život, jaký status mají pacienti v kómatu, jak zacházet s plody atd. </a:t>
            </a:r>
          </a:p>
        </p:txBody>
      </p:sp>
    </p:spTree>
    <p:extLst>
      <p:ext uri="{BB962C8B-B14F-4D97-AF65-F5344CB8AC3E}">
        <p14:creationId xmlns:p14="http://schemas.microsoft.com/office/powerpoint/2010/main" val="376910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F830AF-6B92-6745-8AC2-BCCFFB85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cs-CZ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F1347-DA6B-8E4C-80C1-22134E56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„Řekové nevyjadřovali to, co my míníme slovem </a:t>
            </a:r>
            <a:r>
              <a:rPr lang="cs-CZ" sz="2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pouze jediným výrazem. Používali dva sémanticky a morfologicky odlišné termíny: výraz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vyjadřoval prostou skutečnost života společnou všemu živému (zvířatům, lidem či bohům), slovo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naproti tomu znamenalo konkrétní formu nebo způsob života, typický pro jednotlivce či skupinu.“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„Prostý přirozený život v pravém slova smyslu je však v klasickém antickém světě vyloučen z polis a zůstává jakožto život čistě reprodukční nesmlouvavě vykázán do prostředí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Agamben, </a:t>
            </a:r>
            <a:r>
              <a:rPr lang="cs-CZ" sz="2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2011, str. 9.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to a priori, substrát – je to zbytek.</a:t>
            </a:r>
          </a:p>
        </p:txBody>
      </p:sp>
    </p:spTree>
    <p:extLst>
      <p:ext uri="{BB962C8B-B14F-4D97-AF65-F5344CB8AC3E}">
        <p14:creationId xmlns:p14="http://schemas.microsoft.com/office/powerpoint/2010/main" val="116339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558EC9-8889-B745-8883-B8BCCF03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Chránit život, ale…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351D7-6464-F240-8D0D-BEF0CAF20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Agamben se dále v porozumění moderny opírá o koncept biopolitiky Michela </a:t>
            </a:r>
            <a:r>
              <a:rPr lang="cs-CZ" sz="20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Foucaulta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„Po tisíciletí zůstal člověk tím, čím byl pro Aristotela: žijícím zvířetem, jež je navíc schopno politické existence; moderní člověk je zvíře, v jehož politice jde o jeho život jakožto živé bytosti.“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„Vyplývá z toho určité </a:t>
            </a:r>
            <a:r>
              <a:rPr lang="cs-CZ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zezvířečtění člověka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uskutečňované prostřednictvím nejrafinovanějších politických strategií. … Současně s rozšiřováním možnosti humanitních a společenských věd se rodí i možnost </a:t>
            </a:r>
            <a:r>
              <a:rPr lang="cs-CZ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chránit život, a zároveň schválit jeho holokaust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Agamben, </a:t>
            </a:r>
            <a:r>
              <a:rPr lang="cs-CZ" sz="2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str. 11.</a:t>
            </a:r>
          </a:p>
        </p:txBody>
      </p:sp>
    </p:spTree>
    <p:extLst>
      <p:ext uri="{BB962C8B-B14F-4D97-AF65-F5344CB8AC3E}">
        <p14:creationId xmlns:p14="http://schemas.microsoft.com/office/powerpoint/2010/main" val="1171988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7A0F14-716C-9B42-9865-49F2FD40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Aporie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7635E-DEEA-5F40-8045-7E966A99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„Uvědomit si tuto aporii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neznamená snižovat hodnotu výdobytků demokracie a zápasů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svedla, ale je to možnost pochopit jednou provždy, proč ve stejném okamžiku, kdy se zdá že demokracie definitivně triumfovala nad svými protivníky a dosáhla svého vrcholu, se nečekaně ukazuje, že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schopna zachránit před bezprecedentním ničením právě onen život – </a:t>
            </a:r>
            <a:r>
              <a:rPr lang="cs-CZ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zóé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, jehož osvobození a štěstí věnovala veškeré své úsilí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Úpadek moderní demokracie a její progresivní sbližování s totalitními státy v postdemokratických spektakulárních společnostech se začínají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evidentně rýsovat u </a:t>
            </a:r>
            <a:r>
              <a:rPr lang="cs-CZ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Tocquevilla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byly definitivně konstatovány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Debordových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analýzách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 tyto jevy tkví možná svými kořeny ve výše uvedené aporii, jež od samého počátku svazuje demokracii v tajném spoje­nectví s jejím úhlavním nepřítelem. </a:t>
            </a:r>
            <a:r>
              <a:rPr lang="cs-CZ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politika dnes nezná žádnou jinou hodnotu (a tudíž ani jinou ne-hodnotu) než život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dokud nebudou odstraněny rozpory, které z toho vyplývají, nacismus i fašismus, jež z rozhodování o pouhém životě učinily nejvyšší politické kritérium, zůstanou tragicky aktuální“ (</a:t>
            </a:r>
            <a:r>
              <a:rPr lang="cs-CZ" sz="2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str. 17).</a:t>
            </a:r>
          </a:p>
        </p:txBody>
      </p:sp>
    </p:spTree>
    <p:extLst>
      <p:ext uri="{BB962C8B-B14F-4D97-AF65-F5344CB8AC3E}">
        <p14:creationId xmlns:p14="http://schemas.microsoft.com/office/powerpoint/2010/main" val="340953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DDAE53-386D-4D49-A9CA-02F76ECA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Fóné</a:t>
            </a:r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logos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F08FC-41A8-BA45-93F1-9FA12E480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„Není tudíž náhoda, že jedna pasáž Aristotelovy </a:t>
            </a:r>
            <a:r>
              <a:rPr lang="cs-CZ" sz="22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Politiky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situuje skutečné </a:t>
            </a:r>
            <a:r>
              <a:rPr lang="cs-CZ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polis do přechodu od hlasu k řeči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Mezi pouhým životem a politikou existuje právě ona spojitost, již metafyzická definice člověka jako ‚žijícího tvora, který má řeč‘ hledá v rozlišení mezi </a:t>
            </a:r>
            <a:r>
              <a:rPr lang="cs-CZ" sz="2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fóné</a:t>
            </a:r>
            <a:r>
              <a:rPr lang="cs-CZ" sz="2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logos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Avšak ze živočichů má řeč pouze člověk. Hlas je ovšem zname­ním bolesti a slasti, a proto ho mají i jiní živočichové (neboť jejich přirozenost dospěla až k tomu, že mají pocit bolesti i slasti a že si to navzájem oznamují). Řeč je však určena k tomu, aby objas­ňovala, co je prospěšné a co škodlivé, a tedy </a:t>
            </a:r>
            <a:r>
              <a:rPr lang="cs-CZ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 je spravedlivé a co nespravedlivé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je totiž zvláštností člověka proti ostatním živočichům, že jedině on má </a:t>
            </a:r>
            <a:r>
              <a:rPr lang="cs-CZ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 pro dobro a zlo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to, co je spravedlivé a co nespravedlivé, a pro podobné věci; </a:t>
            </a:r>
            <a:r>
              <a:rPr lang="cs-CZ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v těchto věcech vytváří domácnost a obec</a:t>
            </a:r>
            <a:r>
              <a:rPr lang="cs-CZ" sz="2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(15).</a:t>
            </a:r>
          </a:p>
          <a:p>
            <a:pPr marL="0" indent="0">
              <a:buNone/>
            </a:pPr>
            <a:endParaRPr lang="cs-CZ" sz="2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5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11C949-E8FF-6942-A9FD-D6791F09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51632-C14E-6D4C-9B85-EC17C8C73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„Živočich má logos (řeč) tak, že v něm ruší a současně zachovává svůj vlastní hlas, a stejně tak obývá polis a vyjímá z ní svůj vlastní pouhý život. Poli­tika se tak prokazuje jako skutečně fundamentální struktura západní metafyziky, jelikož zaujímá místo na prahu, kde se odehrává spojení živočicha a logu.“ </a:t>
            </a:r>
          </a:p>
          <a:p>
            <a:pPr marL="0" indent="0" algn="just">
              <a:buNone/>
            </a:pPr>
            <a:endParaRPr lang="cs-CZ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39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0EF85B-2955-634C-8AA7-B41BA8F8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Protagonista: Homo </a:t>
            </a:r>
            <a:r>
              <a:rPr lang="cs-CZ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endParaRPr lang="cs-CZ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98A1E-FD22-6D4E-85AE-259E47F8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„Protagonistou této knihy je pouhý život, tedy život </a:t>
            </a:r>
            <a:r>
              <a:rPr lang="cs-CZ" sz="2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lze zabít, nikoli však obětovat, život, na jehož zásadní funkci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Současně je však pro nás tento snad nejstarší význam slova </a:t>
            </a:r>
            <a:r>
              <a:rPr lang="cs-CZ" sz="20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sacer</a:t>
            </a:r>
            <a:r>
              <a:rPr lang="cs-CZ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záhadou, enig­matem: pojem „posvátný" se totiž nalézá mimo náboženskou oblast a vytváří první paradigma politického prostoru Západu“ (16).</a:t>
            </a:r>
          </a:p>
        </p:txBody>
      </p:sp>
    </p:spTree>
    <p:extLst>
      <p:ext uri="{BB962C8B-B14F-4D97-AF65-F5344CB8AC3E}">
        <p14:creationId xmlns:p14="http://schemas.microsoft.com/office/powerpoint/2010/main" val="1102469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2322</Words>
  <Application>Microsoft Macintosh PowerPoint</Application>
  <PresentationFormat>Širokoúhlá obrazovka</PresentationFormat>
  <Paragraphs>63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Homo sacer:  Výjimka potvrzuje pravidlo (a ještě trochu více)</vt:lpstr>
      <vt:lpstr>TIP#645: Výjimka potvrzuje pravidlo?  Vždyť je to logický nesmysl. </vt:lpstr>
      <vt:lpstr>Matrix západního světa: Logika suverenity</vt:lpstr>
      <vt:lpstr>Zóé versus bios</vt:lpstr>
      <vt:lpstr>Chránit život, ale…</vt:lpstr>
      <vt:lpstr>Aporie demokracie</vt:lpstr>
      <vt:lpstr>Fóné a logos</vt:lpstr>
      <vt:lpstr>Prezentace aplikace PowerPoint</vt:lpstr>
      <vt:lpstr>Protagonista: Homo sacer</vt:lpstr>
      <vt:lpstr>Prezentace aplikace PowerPoint</vt:lpstr>
      <vt:lpstr>Carl Schmitt</vt:lpstr>
      <vt:lpstr>Prezentace aplikace PowerPoint</vt:lpstr>
      <vt:lpstr>Carl Schmitt: Výjimka dokazuje vše.</vt:lpstr>
      <vt:lpstr>Kierkegaardova výjimka</vt:lpstr>
      <vt:lpstr>Jsou výjimky.</vt:lpstr>
      <vt:lpstr>Norma nezávislá na případu</vt:lpstr>
      <vt:lpstr>In culpa esse</vt:lpstr>
      <vt:lpstr>Homo sacer: dvojí výjimka </vt:lpstr>
      <vt:lpstr>Walter Benjamin v díle G. Agambena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Matějčková, Tereza</dc:creator>
  <cp:lastModifiedBy>Matějčková, Tereza</cp:lastModifiedBy>
  <cp:revision>21</cp:revision>
  <dcterms:created xsi:type="dcterms:W3CDTF">2021-03-13T16:32:47Z</dcterms:created>
  <dcterms:modified xsi:type="dcterms:W3CDTF">2021-03-16T11:18:56Z</dcterms:modified>
</cp:coreProperties>
</file>