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5"/>
  </p:notesMasterIdLst>
  <p:sldIdLst>
    <p:sldId id="256" r:id="rId2"/>
    <p:sldId id="550" r:id="rId3"/>
    <p:sldId id="507" r:id="rId4"/>
    <p:sldId id="504" r:id="rId5"/>
    <p:sldId id="503" r:id="rId6"/>
    <p:sldId id="506" r:id="rId7"/>
    <p:sldId id="505" r:id="rId8"/>
    <p:sldId id="400" r:id="rId9"/>
    <p:sldId id="495" r:id="rId10"/>
    <p:sldId id="420" r:id="rId11"/>
    <p:sldId id="497" r:id="rId12"/>
    <p:sldId id="494" r:id="rId13"/>
    <p:sldId id="519" r:id="rId14"/>
    <p:sldId id="508" r:id="rId15"/>
    <p:sldId id="498" r:id="rId16"/>
    <p:sldId id="542" r:id="rId17"/>
    <p:sldId id="537" r:id="rId18"/>
    <p:sldId id="509" r:id="rId19"/>
    <p:sldId id="442" r:id="rId20"/>
    <p:sldId id="438" r:id="rId21"/>
    <p:sldId id="467" r:id="rId22"/>
    <p:sldId id="343" r:id="rId23"/>
    <p:sldId id="448" r:id="rId24"/>
    <p:sldId id="444" r:id="rId25"/>
    <p:sldId id="543" r:id="rId26"/>
    <p:sldId id="443" r:id="rId27"/>
    <p:sldId id="493" r:id="rId28"/>
    <p:sldId id="528" r:id="rId29"/>
    <p:sldId id="532" r:id="rId30"/>
    <p:sldId id="538" r:id="rId31"/>
    <p:sldId id="551" r:id="rId32"/>
    <p:sldId id="510" r:id="rId33"/>
    <p:sldId id="469" r:id="rId34"/>
    <p:sldId id="524" r:id="rId35"/>
    <p:sldId id="437" r:id="rId36"/>
    <p:sldId id="478" r:id="rId37"/>
    <p:sldId id="452" r:id="rId38"/>
    <p:sldId id="476" r:id="rId39"/>
    <p:sldId id="522" r:id="rId40"/>
    <p:sldId id="523" r:id="rId41"/>
    <p:sldId id="406" r:id="rId42"/>
    <p:sldId id="517" r:id="rId43"/>
    <p:sldId id="424" r:id="rId44"/>
    <p:sldId id="483" r:id="rId45"/>
    <p:sldId id="371" r:id="rId46"/>
    <p:sldId id="362" r:id="rId47"/>
    <p:sldId id="313" r:id="rId48"/>
    <p:sldId id="545" r:id="rId49"/>
    <p:sldId id="511" r:id="rId50"/>
    <p:sldId id="397" r:id="rId51"/>
    <p:sldId id="546" r:id="rId52"/>
    <p:sldId id="547" r:id="rId53"/>
    <p:sldId id="525" r:id="rId54"/>
    <p:sldId id="541" r:id="rId55"/>
    <p:sldId id="393" r:id="rId56"/>
    <p:sldId id="404" r:id="rId57"/>
    <p:sldId id="549" r:id="rId58"/>
    <p:sldId id="395" r:id="rId59"/>
    <p:sldId id="396" r:id="rId60"/>
    <p:sldId id="399" r:id="rId61"/>
    <p:sldId id="398" r:id="rId62"/>
    <p:sldId id="401" r:id="rId63"/>
    <p:sldId id="402" r:id="rId64"/>
    <p:sldId id="531" r:id="rId65"/>
    <p:sldId id="409" r:id="rId66"/>
    <p:sldId id="474" r:id="rId67"/>
    <p:sldId id="539" r:id="rId68"/>
    <p:sldId id="529" r:id="rId69"/>
    <p:sldId id="302" r:id="rId70"/>
    <p:sldId id="309" r:id="rId71"/>
    <p:sldId id="380" r:id="rId72"/>
    <p:sldId id="318" r:id="rId73"/>
    <p:sldId id="456" r:id="rId74"/>
    <p:sldId id="351" r:id="rId75"/>
    <p:sldId id="320" r:id="rId76"/>
    <p:sldId id="300" r:id="rId77"/>
    <p:sldId id="341" r:id="rId78"/>
    <p:sldId id="364" r:id="rId79"/>
    <p:sldId id="533" r:id="rId80"/>
    <p:sldId id="534" r:id="rId81"/>
    <p:sldId id="412" r:id="rId82"/>
    <p:sldId id="374" r:id="rId83"/>
    <p:sldId id="350" r:id="rId84"/>
    <p:sldId id="365" r:id="rId85"/>
    <p:sldId id="536" r:id="rId86"/>
    <p:sldId id="324" r:id="rId87"/>
    <p:sldId id="344" r:id="rId88"/>
    <p:sldId id="323" r:id="rId89"/>
    <p:sldId id="455" r:id="rId90"/>
    <p:sldId id="335" r:id="rId91"/>
    <p:sldId id="417" r:id="rId92"/>
    <p:sldId id="363" r:id="rId93"/>
    <p:sldId id="357" r:id="rId94"/>
    <p:sldId id="358" r:id="rId95"/>
    <p:sldId id="334" r:id="rId96"/>
    <p:sldId id="457" r:id="rId97"/>
    <p:sldId id="333" r:id="rId98"/>
    <p:sldId id="458" r:id="rId99"/>
    <p:sldId id="429" r:id="rId100"/>
    <p:sldId id="432" r:id="rId101"/>
    <p:sldId id="431" r:id="rId102"/>
    <p:sldId id="480" r:id="rId103"/>
    <p:sldId id="513" r:id="rId104"/>
    <p:sldId id="512" r:id="rId105"/>
    <p:sldId id="430" r:id="rId106"/>
    <p:sldId id="514" r:id="rId107"/>
    <p:sldId id="516" r:id="rId108"/>
    <p:sldId id="515" r:id="rId109"/>
    <p:sldId id="425" r:id="rId110"/>
    <p:sldId id="354" r:id="rId111"/>
    <p:sldId id="433" r:id="rId112"/>
    <p:sldId id="326" r:id="rId113"/>
    <p:sldId id="355" r:id="rId1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1A4CAE03-5D6E-4152-AC0F-6ECA9B4AF106}">
          <p14:sldIdLst>
            <p14:sldId id="256"/>
            <p14:sldId id="550"/>
            <p14:sldId id="507"/>
            <p14:sldId id="504"/>
            <p14:sldId id="503"/>
            <p14:sldId id="506"/>
            <p14:sldId id="505"/>
            <p14:sldId id="400"/>
            <p14:sldId id="495"/>
            <p14:sldId id="420"/>
            <p14:sldId id="497"/>
            <p14:sldId id="494"/>
            <p14:sldId id="519"/>
            <p14:sldId id="508"/>
            <p14:sldId id="498"/>
            <p14:sldId id="542"/>
            <p14:sldId id="537"/>
            <p14:sldId id="509"/>
          </p14:sldIdLst>
        </p14:section>
        <p14:section name="Oddíl bez názvu" id="{79BAE96C-4DC0-4D92-8706-2E9484D82554}">
          <p14:sldIdLst>
            <p14:sldId id="442"/>
            <p14:sldId id="438"/>
            <p14:sldId id="467"/>
            <p14:sldId id="343"/>
            <p14:sldId id="448"/>
            <p14:sldId id="444"/>
            <p14:sldId id="543"/>
            <p14:sldId id="443"/>
            <p14:sldId id="493"/>
            <p14:sldId id="528"/>
            <p14:sldId id="532"/>
            <p14:sldId id="538"/>
            <p14:sldId id="551"/>
            <p14:sldId id="510"/>
            <p14:sldId id="469"/>
            <p14:sldId id="524"/>
            <p14:sldId id="437"/>
            <p14:sldId id="478"/>
            <p14:sldId id="452"/>
            <p14:sldId id="476"/>
            <p14:sldId id="522"/>
            <p14:sldId id="523"/>
            <p14:sldId id="406"/>
            <p14:sldId id="517"/>
            <p14:sldId id="424"/>
            <p14:sldId id="483"/>
            <p14:sldId id="371"/>
            <p14:sldId id="362"/>
            <p14:sldId id="313"/>
            <p14:sldId id="545"/>
            <p14:sldId id="511"/>
            <p14:sldId id="397"/>
            <p14:sldId id="546"/>
            <p14:sldId id="547"/>
            <p14:sldId id="525"/>
            <p14:sldId id="541"/>
            <p14:sldId id="393"/>
            <p14:sldId id="404"/>
            <p14:sldId id="549"/>
            <p14:sldId id="395"/>
            <p14:sldId id="396"/>
            <p14:sldId id="399"/>
            <p14:sldId id="398"/>
            <p14:sldId id="401"/>
            <p14:sldId id="402"/>
            <p14:sldId id="531"/>
            <p14:sldId id="409"/>
            <p14:sldId id="474"/>
            <p14:sldId id="539"/>
            <p14:sldId id="529"/>
            <p14:sldId id="302"/>
            <p14:sldId id="309"/>
            <p14:sldId id="380"/>
            <p14:sldId id="318"/>
            <p14:sldId id="456"/>
            <p14:sldId id="351"/>
            <p14:sldId id="320"/>
            <p14:sldId id="300"/>
            <p14:sldId id="341"/>
            <p14:sldId id="364"/>
            <p14:sldId id="533"/>
            <p14:sldId id="534"/>
            <p14:sldId id="412"/>
            <p14:sldId id="374"/>
            <p14:sldId id="350"/>
            <p14:sldId id="365"/>
            <p14:sldId id="536"/>
            <p14:sldId id="324"/>
            <p14:sldId id="344"/>
            <p14:sldId id="323"/>
            <p14:sldId id="455"/>
            <p14:sldId id="335"/>
            <p14:sldId id="417"/>
            <p14:sldId id="363"/>
            <p14:sldId id="357"/>
            <p14:sldId id="358"/>
            <p14:sldId id="334"/>
            <p14:sldId id="457"/>
            <p14:sldId id="333"/>
            <p14:sldId id="458"/>
            <p14:sldId id="429"/>
            <p14:sldId id="432"/>
            <p14:sldId id="431"/>
            <p14:sldId id="480"/>
            <p14:sldId id="513"/>
            <p14:sldId id="512"/>
            <p14:sldId id="430"/>
            <p14:sldId id="514"/>
            <p14:sldId id="516"/>
            <p14:sldId id="515"/>
            <p14:sldId id="425"/>
            <p14:sldId id="354"/>
            <p14:sldId id="433"/>
            <p14:sldId id="326"/>
            <p14:sldId id="35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28" autoAdjust="0"/>
    <p:restoredTop sz="94622" autoAdjust="0"/>
  </p:normalViewPr>
  <p:slideViewPr>
    <p:cSldViewPr>
      <p:cViewPr varScale="1">
        <p:scale>
          <a:sx n="73" d="100"/>
          <a:sy n="73" d="100"/>
        </p:scale>
        <p:origin x="-948" y="-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9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viewProps" Target="view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56F5B-5322-4EAE-8E3A-C9BB12634F0C}" type="datetimeFigureOut">
              <a:rPr lang="cs-CZ" smtClean="0"/>
              <a:pPr/>
              <a:t>30.11.2021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464DD-4B1F-480B-A6FB-08EF582E8D9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5502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464DD-4B1F-480B-A6FB-08EF582E8D9B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8798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464DD-4B1F-480B-A6FB-08EF582E8D9B}" type="slidenum">
              <a:rPr lang="cs-CZ" smtClean="0"/>
              <a:pPr/>
              <a:t>86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2664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30.11.2021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30.11.2021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30.11.2021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30.11.2021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30.11.2021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30.11.2021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ovací čár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30.11.2021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30.11.2021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FR5-l6sx_4A?t=1564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22.pptx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zheimer-europe.org/Policy/Our-opinion-on/Triage-decisions-during-COVID-19-pandemic" TargetMode="External"/><Relationship Id="rId2" Type="http://schemas.openxmlformats.org/officeDocument/2006/relationships/hyperlink" Target="https://www.alzheimer-europe.org/Glossary/dementia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rati.cz/assets/pdf/z-o-eutanazii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hyperlink" Target="harvey.pptx" TargetMode="Externa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Pavla povolná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ETIKA VE ZDRAVOTNICTVÍ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116632"/>
            <a:ext cx="8534400" cy="1410416"/>
          </a:xfrm>
        </p:spPr>
        <p:txBody>
          <a:bodyPr>
            <a:normAutofit fontScale="90000"/>
          </a:bodyPr>
          <a:lstStyle/>
          <a:p>
            <a:r>
              <a:rPr lang="cs-CZ" sz="2700" dirty="0"/>
              <a:t/>
            </a:r>
            <a:br>
              <a:rPr lang="cs-CZ" sz="2700" dirty="0"/>
            </a:br>
            <a:r>
              <a:rPr lang="cs-CZ" sz="2700" dirty="0"/>
              <a:t/>
            </a:r>
            <a:br>
              <a:rPr lang="cs-CZ" sz="2700" dirty="0"/>
            </a:br>
            <a:r>
              <a:rPr lang="cs-CZ" sz="2700" dirty="0"/>
              <a:t/>
            </a:r>
            <a:br>
              <a:rPr lang="cs-CZ" sz="2700" dirty="0"/>
            </a:br>
            <a:r>
              <a:rPr lang="cs-CZ" sz="2700" dirty="0"/>
              <a:t/>
            </a:r>
            <a:br>
              <a:rPr lang="cs-CZ" sz="2700" dirty="0"/>
            </a:br>
            <a:r>
              <a:rPr lang="cs-CZ" sz="2700" dirty="0"/>
              <a:t/>
            </a:r>
            <a:br>
              <a:rPr lang="cs-CZ" sz="2700" dirty="0"/>
            </a:br>
            <a:r>
              <a:rPr lang="cs-CZ" dirty="0"/>
              <a:t>POJMY, JAZYK, ROLE</a:t>
            </a:r>
            <a:br>
              <a:rPr lang="cs-CZ" dirty="0"/>
            </a:br>
            <a:r>
              <a:rPr lang="cs-CZ" dirty="0"/>
              <a:t>SPECIFITA  PROSTŘEDÍ</a:t>
            </a:r>
            <a:br>
              <a:rPr lang="cs-CZ" dirty="0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cs-CZ" sz="2800" dirty="0"/>
              <a:t>péče o zdraví jako služba?</a:t>
            </a:r>
          </a:p>
          <a:p>
            <a:endParaRPr lang="cs-CZ" sz="2800" dirty="0"/>
          </a:p>
          <a:p>
            <a:r>
              <a:rPr lang="cs-CZ" sz="2800" dirty="0"/>
              <a:t>zdraví jako zboží?</a:t>
            </a:r>
          </a:p>
          <a:p>
            <a:endParaRPr lang="cs-CZ" sz="2800" dirty="0"/>
          </a:p>
          <a:p>
            <a:r>
              <a:rPr lang="cs-CZ" sz="2800" dirty="0"/>
              <a:t>pacient?</a:t>
            </a:r>
          </a:p>
          <a:p>
            <a:endParaRPr lang="cs-CZ" sz="2800" dirty="0"/>
          </a:p>
          <a:p>
            <a:r>
              <a:rPr lang="cs-CZ" sz="2800" dirty="0"/>
              <a:t>klient?</a:t>
            </a:r>
          </a:p>
          <a:p>
            <a:pPr marL="0" indent="0">
              <a:buNone/>
            </a:pPr>
            <a:endParaRPr lang="cs-CZ" sz="3300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 LIDSKÉHO ŽIVOTA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                         </a:t>
            </a:r>
          </a:p>
          <a:p>
            <a:pPr>
              <a:buNone/>
            </a:pPr>
            <a:r>
              <a:rPr lang="cs-CZ" dirty="0"/>
              <a:t>                         PALIATIVNÍ PÉČE (WHO)</a:t>
            </a:r>
          </a:p>
          <a:p>
            <a:pPr>
              <a:buNone/>
            </a:pPr>
            <a:endParaRPr lang="cs-CZ" dirty="0"/>
          </a:p>
          <a:p>
            <a:r>
              <a:rPr lang="cs-CZ" dirty="0"/>
              <a:t>podporuje život</a:t>
            </a:r>
          </a:p>
          <a:p>
            <a:r>
              <a:rPr lang="cs-CZ" dirty="0"/>
              <a:t>považuje umírání za normální proces</a:t>
            </a:r>
          </a:p>
          <a:p>
            <a:r>
              <a:rPr lang="cs-CZ" dirty="0"/>
              <a:t>neurychluje ani neoddaluje smrt</a:t>
            </a:r>
          </a:p>
          <a:p>
            <a:r>
              <a:rPr lang="cs-CZ" dirty="0"/>
              <a:t>poskytuje úlevu od bolesti a obtěžujících symptomů</a:t>
            </a:r>
          </a:p>
          <a:p>
            <a:r>
              <a:rPr lang="cs-CZ" dirty="0"/>
              <a:t>začleňuje do péče psychické a duchovní aspekty</a:t>
            </a:r>
          </a:p>
          <a:p>
            <a:r>
              <a:rPr lang="cs-CZ" dirty="0"/>
              <a:t>vytváří odpůrný systém (pro pacienta a rodinu)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 LIDSKÉHO ŽIVOTA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                                  </a:t>
            </a:r>
          </a:p>
          <a:p>
            <a:pPr>
              <a:buNone/>
            </a:pPr>
            <a:r>
              <a:rPr lang="cs-CZ" dirty="0"/>
              <a:t>                                     EUTHANAZIE</a:t>
            </a:r>
          </a:p>
          <a:p>
            <a:pPr>
              <a:buNone/>
            </a:pPr>
            <a:endParaRPr lang="cs-CZ" dirty="0"/>
          </a:p>
          <a:p>
            <a:r>
              <a:rPr lang="cs-CZ" dirty="0"/>
              <a:t>aktivní (strategie přeplněné stříkačky)</a:t>
            </a:r>
          </a:p>
          <a:p>
            <a:r>
              <a:rPr lang="cs-CZ" dirty="0"/>
              <a:t>pasivní (strategie odkloněné stříkačky)</a:t>
            </a:r>
          </a:p>
          <a:p>
            <a:r>
              <a:rPr lang="cs-CZ" dirty="0"/>
              <a:t>asistovaná sebevražda</a:t>
            </a:r>
          </a:p>
          <a:p>
            <a:r>
              <a:rPr lang="cs-CZ" dirty="0"/>
              <a:t>nevyžádaná </a:t>
            </a:r>
            <a:r>
              <a:rPr lang="cs-CZ" dirty="0" err="1"/>
              <a:t>euthanazie</a:t>
            </a:r>
            <a:endParaRPr lang="cs-CZ" dirty="0"/>
          </a:p>
          <a:p>
            <a:r>
              <a:rPr lang="cs-CZ" dirty="0" err="1"/>
              <a:t>dystahanazie</a:t>
            </a:r>
            <a:endParaRPr lang="cs-CZ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ZÁVĚR LIDSKÉHO ŽIVOTA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Nejhlubší smutek neplyne ze strachu ze smrti, ale z</a:t>
            </a:r>
          </a:p>
          <a:p>
            <a:pPr marL="0" indent="0">
              <a:buNone/>
            </a:pPr>
            <a:r>
              <a:rPr lang="cs-CZ" dirty="0"/>
              <a:t>             „nemožnosti stát se sebou samým“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000" dirty="0"/>
              <a:t>                                                                                                             S. </a:t>
            </a:r>
            <a:r>
              <a:rPr lang="cs-CZ" sz="2000" dirty="0" err="1"/>
              <a:t>Kirkegaard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25368137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ÚZKOST, STRACH, OBAVY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844824"/>
            <a:ext cx="8503920" cy="4788024"/>
          </a:xfrm>
        </p:spPr>
        <p:txBody>
          <a:bodyPr/>
          <a:lstStyle/>
          <a:p>
            <a:r>
              <a:rPr lang="cs-CZ" dirty="0"/>
              <a:t>(ne)moc, moc</a:t>
            </a:r>
          </a:p>
          <a:p>
            <a:endParaRPr lang="cs-CZ" dirty="0"/>
          </a:p>
          <a:p>
            <a:r>
              <a:rPr lang="cs-CZ" dirty="0"/>
              <a:t>utrpení a vina</a:t>
            </a:r>
          </a:p>
          <a:p>
            <a:endParaRPr lang="cs-CZ" dirty="0"/>
          </a:p>
          <a:p>
            <a:r>
              <a:rPr lang="cs-CZ" dirty="0"/>
              <a:t>naučená bezmoc</a:t>
            </a:r>
          </a:p>
          <a:p>
            <a:endParaRPr lang="cs-CZ" dirty="0"/>
          </a:p>
          <a:p>
            <a:r>
              <a:rPr lang="cs-CZ" dirty="0"/>
              <a:t>ztráta kontroly</a:t>
            </a:r>
          </a:p>
          <a:p>
            <a:endParaRPr lang="cs-CZ" dirty="0"/>
          </a:p>
          <a:p>
            <a:r>
              <a:rPr lang="cs-CZ" dirty="0"/>
              <a:t>stigmatizace a vyloučení ze společnosti</a:t>
            </a:r>
          </a:p>
        </p:txBody>
      </p:sp>
    </p:spTree>
    <p:extLst>
      <p:ext uri="{BB962C8B-B14F-4D97-AF65-F5344CB8AC3E}">
        <p14:creationId xmlns:p14="http://schemas.microsoft.com/office/powerpoint/2010/main" val="268093298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ČLOVĚK jako OSOBA v nemoci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836712"/>
            <a:ext cx="8503920" cy="5256584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individuace (</a:t>
            </a:r>
            <a:r>
              <a:rPr lang="cs-CZ" dirty="0" err="1"/>
              <a:t>C.G.Jung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sebeaktualizace (C. </a:t>
            </a:r>
            <a:r>
              <a:rPr lang="cs-CZ" dirty="0" err="1"/>
              <a:t>Rogers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seberealizace ( A. </a:t>
            </a:r>
            <a:r>
              <a:rPr lang="cs-CZ" dirty="0" err="1"/>
              <a:t>Maslow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0349000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Etická dilemata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počátek lidského života, statut embrya</a:t>
            </a:r>
          </a:p>
          <a:p>
            <a:pPr>
              <a:buNone/>
            </a:pPr>
            <a:r>
              <a:rPr lang="cs-CZ" dirty="0"/>
              <a:t>   (prenatální diagnostika)</a:t>
            </a:r>
          </a:p>
          <a:p>
            <a:pPr>
              <a:buNone/>
            </a:pPr>
            <a:endParaRPr lang="cs-CZ" dirty="0"/>
          </a:p>
          <a:p>
            <a:r>
              <a:rPr lang="cs-CZ" dirty="0"/>
              <a:t>IVF </a:t>
            </a:r>
          </a:p>
          <a:p>
            <a:endParaRPr lang="cs-CZ" dirty="0"/>
          </a:p>
          <a:p>
            <a:r>
              <a:rPr lang="cs-CZ" dirty="0"/>
              <a:t>Interrupce  (etické, eugenické, sociální, terapeutické)</a:t>
            </a:r>
          </a:p>
          <a:p>
            <a:endParaRPr lang="cs-CZ" dirty="0"/>
          </a:p>
          <a:p>
            <a:r>
              <a:rPr lang="cs-CZ" dirty="0"/>
              <a:t>surogátní mateřství („pronájem“ dělohy)</a:t>
            </a:r>
          </a:p>
          <a:p>
            <a:endParaRPr lang="cs-CZ" dirty="0"/>
          </a:p>
          <a:p>
            <a:r>
              <a:rPr lang="cs-CZ" dirty="0"/>
              <a:t>transplantace  (post </a:t>
            </a:r>
            <a:r>
              <a:rPr lang="cs-CZ" dirty="0" err="1"/>
              <a:t>finem</a:t>
            </a:r>
            <a:r>
              <a:rPr lang="cs-CZ" dirty="0"/>
              <a:t>) a dárcovství</a:t>
            </a:r>
          </a:p>
          <a:p>
            <a:endParaRPr lang="cs-CZ" dirty="0"/>
          </a:p>
          <a:p>
            <a:r>
              <a:rPr lang="cs-CZ" dirty="0"/>
              <a:t>devastující zranění a operace</a:t>
            </a:r>
          </a:p>
          <a:p>
            <a:endParaRPr lang="cs-CZ" dirty="0"/>
          </a:p>
          <a:p>
            <a:r>
              <a:rPr lang="cs-CZ" dirty="0"/>
              <a:t>nedobrovolná hospitalizace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EMPIRICKÝ FUNKCIONALISMUS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  </a:t>
            </a:r>
          </a:p>
          <a:p>
            <a:pPr>
              <a:buNone/>
            </a:pPr>
            <a:r>
              <a:rPr lang="cs-CZ" dirty="0"/>
              <a:t>Existuje rozdíl mezi lidskou bytostí a lidskou osobou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Status osoby je dán jejími funkcemi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 bytost se (možná) v osobu (s určitými vlastnostmi) vyvine</a:t>
            </a:r>
          </a:p>
        </p:txBody>
      </p:sp>
    </p:spTree>
    <p:extLst>
      <p:ext uri="{BB962C8B-B14F-4D97-AF65-F5344CB8AC3E}">
        <p14:creationId xmlns:p14="http://schemas.microsoft.com/office/powerpoint/2010/main" val="220319674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EMPIRICKÝ FUNKCIONALISMUS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kognitivní kapacita</a:t>
            </a:r>
          </a:p>
          <a:p>
            <a:endParaRPr lang="cs-CZ" dirty="0"/>
          </a:p>
          <a:p>
            <a:r>
              <a:rPr lang="cs-CZ" dirty="0"/>
              <a:t>schopnost morálního rozvažování</a:t>
            </a:r>
          </a:p>
          <a:p>
            <a:endParaRPr lang="cs-CZ" dirty="0"/>
          </a:p>
          <a:p>
            <a:r>
              <a:rPr lang="cs-CZ" dirty="0"/>
              <a:t>schopnost cítění</a:t>
            </a:r>
          </a:p>
          <a:p>
            <a:endParaRPr lang="cs-CZ" dirty="0"/>
          </a:p>
          <a:p>
            <a:r>
              <a:rPr lang="cs-CZ" dirty="0"/>
              <a:t>součást sociální matrix</a:t>
            </a:r>
          </a:p>
        </p:txBody>
      </p:sp>
    </p:spTree>
    <p:extLst>
      <p:ext uri="{BB962C8B-B14F-4D97-AF65-F5344CB8AC3E}">
        <p14:creationId xmlns:p14="http://schemas.microsoft.com/office/powerpoint/2010/main" val="163030467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ONTOLOGICKÝ PERSONALISMUS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dirty="0"/>
              <a:t>           Neexistuje rozdíl mezi bytostí a osobou</a:t>
            </a:r>
          </a:p>
          <a:p>
            <a:pPr marL="0" indent="0">
              <a:buNone/>
            </a:pPr>
            <a:r>
              <a:rPr lang="cs-CZ" dirty="0"/>
              <a:t>                                   (zygota – smrt)</a:t>
            </a:r>
          </a:p>
          <a:p>
            <a:pPr marL="0" indent="0">
              <a:buNone/>
            </a:pPr>
            <a:r>
              <a:rPr lang="cs-CZ" dirty="0"/>
              <a:t>                 </a:t>
            </a:r>
          </a:p>
          <a:p>
            <a:pPr marL="0" indent="0">
              <a:buNone/>
            </a:pPr>
            <a:r>
              <a:rPr lang="cs-CZ" dirty="0"/>
              <a:t>                   vymezení ve vztahu ke zvířatům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r>
              <a:rPr lang="cs-CZ" dirty="0"/>
              <a:t>svoboda</a:t>
            </a:r>
          </a:p>
          <a:p>
            <a:r>
              <a:rPr lang="cs-CZ" dirty="0"/>
              <a:t>vůle</a:t>
            </a:r>
          </a:p>
          <a:p>
            <a:r>
              <a:rPr lang="cs-CZ" dirty="0"/>
              <a:t>jazyk</a:t>
            </a:r>
          </a:p>
          <a:p>
            <a:r>
              <a:rPr lang="cs-CZ" dirty="0"/>
              <a:t>sebeuvědomování</a:t>
            </a:r>
          </a:p>
        </p:txBody>
      </p:sp>
    </p:spTree>
    <p:extLst>
      <p:ext uri="{BB962C8B-B14F-4D97-AF65-F5344CB8AC3E}">
        <p14:creationId xmlns:p14="http://schemas.microsoft.com/office/powerpoint/2010/main" val="178945193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rmAutofit fontScale="90000"/>
          </a:bodyPr>
          <a:lstStyle/>
          <a:p>
            <a:r>
              <a:rPr lang="cs-CZ" dirty="0"/>
              <a:t>FÁZE VYPOŘÁDÁVÁNÍ SE S NEMOCÍ</a:t>
            </a:r>
            <a:br>
              <a:rPr lang="cs-CZ" dirty="0"/>
            </a:br>
            <a:r>
              <a:rPr lang="cs-CZ" dirty="0"/>
              <a:t>(</a:t>
            </a:r>
            <a:r>
              <a:rPr lang="cs-CZ" dirty="0" err="1"/>
              <a:t>prae</a:t>
            </a:r>
            <a:r>
              <a:rPr lang="cs-CZ" dirty="0"/>
              <a:t> </a:t>
            </a:r>
            <a:r>
              <a:rPr lang="cs-CZ" dirty="0" err="1"/>
              <a:t>finem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26288"/>
          </a:xfrm>
        </p:spPr>
        <p:txBody>
          <a:bodyPr>
            <a:normAutofit fontScale="62500" lnSpcReduction="20000"/>
          </a:bodyPr>
          <a:lstStyle/>
          <a:p>
            <a:endParaRPr lang="cs-CZ" dirty="0"/>
          </a:p>
          <a:p>
            <a:r>
              <a:rPr lang="cs-CZ" sz="3600" dirty="0"/>
              <a:t>popírání</a:t>
            </a:r>
          </a:p>
          <a:p>
            <a:endParaRPr lang="cs-CZ" sz="3600" dirty="0"/>
          </a:p>
          <a:p>
            <a:r>
              <a:rPr lang="cs-CZ" sz="3600" dirty="0"/>
              <a:t>hněv</a:t>
            </a:r>
          </a:p>
          <a:p>
            <a:endParaRPr lang="cs-CZ" sz="3600" dirty="0"/>
          </a:p>
          <a:p>
            <a:r>
              <a:rPr lang="cs-CZ" sz="3600" dirty="0"/>
              <a:t>smlouvání</a:t>
            </a:r>
          </a:p>
          <a:p>
            <a:endParaRPr lang="cs-CZ" sz="3600" dirty="0"/>
          </a:p>
          <a:p>
            <a:r>
              <a:rPr lang="cs-CZ" sz="3600" dirty="0"/>
              <a:t>deprese</a:t>
            </a:r>
          </a:p>
          <a:p>
            <a:endParaRPr lang="cs-CZ" sz="3600" dirty="0"/>
          </a:p>
          <a:p>
            <a:r>
              <a:rPr lang="cs-CZ" sz="3600" dirty="0"/>
              <a:t>smíření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>
              <a:buNone/>
            </a:pPr>
            <a:r>
              <a:rPr lang="cs-CZ" sz="1600" dirty="0"/>
              <a:t>                                                                                                                                       </a:t>
            </a:r>
            <a:r>
              <a:rPr lang="cs-CZ" sz="3200" dirty="0"/>
              <a:t>Elisabeth </a:t>
            </a:r>
            <a:r>
              <a:rPr lang="cs-CZ" sz="3200" dirty="0" err="1"/>
              <a:t>Kübler-Ross</a:t>
            </a:r>
            <a:r>
              <a:rPr lang="cs-CZ" sz="3200" dirty="0"/>
              <a:t> (1924 – 2004)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>
            <a:normAutofit fontScale="90000"/>
          </a:bodyPr>
          <a:lstStyle/>
          <a:p>
            <a:r>
              <a:rPr lang="cs-CZ" sz="3600" dirty="0"/>
              <a:t>POJMY, JAZYK, ROLE</a:t>
            </a:r>
            <a:br>
              <a:rPr lang="cs-CZ" sz="3600" dirty="0"/>
            </a:br>
            <a:r>
              <a:rPr lang="cs-CZ" sz="3600" dirty="0"/>
              <a:t>SPECIFITA  PROSTŘEDÍ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r>
              <a:rPr lang="cs-CZ" dirty="0"/>
              <a:t> redukce embryí</a:t>
            </a:r>
          </a:p>
          <a:p>
            <a:endParaRPr lang="cs-CZ" dirty="0"/>
          </a:p>
          <a:p>
            <a:r>
              <a:rPr lang="cs-CZ" dirty="0"/>
              <a:t>přerušení těhotenství</a:t>
            </a:r>
          </a:p>
          <a:p>
            <a:endParaRPr lang="cs-CZ" dirty="0"/>
          </a:p>
          <a:p>
            <a:r>
              <a:rPr lang="cs-CZ" dirty="0"/>
              <a:t>zvýšená úhrada/snížená úhrada</a:t>
            </a:r>
          </a:p>
          <a:p>
            <a:endParaRPr lang="cs-CZ" dirty="0"/>
          </a:p>
          <a:p>
            <a:r>
              <a:rPr lang="cs-CZ" dirty="0"/>
              <a:t>ultrazvuk, „echo“, „</a:t>
            </a:r>
            <a:r>
              <a:rPr lang="cs-CZ" dirty="0" err="1"/>
              <a:t>sono</a:t>
            </a:r>
            <a:r>
              <a:rPr lang="cs-CZ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92778269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EUTHANAZIE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dirty="0"/>
              <a:t>                                            </a:t>
            </a:r>
          </a:p>
          <a:p>
            <a:pPr>
              <a:buNone/>
            </a:pPr>
            <a:r>
              <a:rPr lang="cs-CZ" dirty="0"/>
              <a:t>                                                    Důvody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b="1" dirty="0"/>
              <a:t>                               Co je důstojná smrt?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                                 Současná situace v Evropě</a:t>
            </a:r>
          </a:p>
          <a:p>
            <a:pPr>
              <a:buNone/>
            </a:pPr>
            <a:r>
              <a:rPr lang="cs-CZ" dirty="0"/>
              <a:t>                              (Belgie, Nizozemí, Švýcarsko)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                                        Možná východiska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                   ETIKA                                                PRÁVO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Dříve vyslovená přání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                            </a:t>
            </a:r>
          </a:p>
          <a:p>
            <a:pPr>
              <a:buNone/>
            </a:pPr>
            <a:r>
              <a:rPr lang="cs-CZ" dirty="0"/>
              <a:t>                           ADVANCE DIRECTIVES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                     </a:t>
            </a:r>
            <a:r>
              <a:rPr lang="cs-CZ" b="1" dirty="0"/>
              <a:t>Respekt k autonomii pacienta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       § 36 zákona o zdravotních službách 372/2011 Sb.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ETICKÉ PORADENSTVÍ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                    </a:t>
            </a:r>
          </a:p>
          <a:p>
            <a:pPr marL="0" indent="0">
              <a:buNone/>
            </a:pPr>
            <a:r>
              <a:rPr lang="cs-CZ" dirty="0"/>
              <a:t>                                Etické poradenství</a:t>
            </a:r>
          </a:p>
          <a:p>
            <a:pPr marL="0" indent="0">
              <a:buNone/>
            </a:pPr>
            <a:r>
              <a:rPr lang="cs-CZ" dirty="0"/>
              <a:t>                                          (FNKV)</a:t>
            </a:r>
          </a:p>
        </p:txBody>
      </p:sp>
    </p:spTree>
    <p:extLst>
      <p:ext uri="{BB962C8B-B14F-4D97-AF65-F5344CB8AC3E}">
        <p14:creationId xmlns:p14="http://schemas.microsoft.com/office/powerpoint/2010/main" val="964203991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ETICKÉ KOMISE a jejich role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Schvalování procesu klinického hodnocení </a:t>
            </a:r>
          </a:p>
          <a:p>
            <a:pPr marL="0" indent="0">
              <a:buNone/>
            </a:pPr>
            <a:r>
              <a:rPr lang="cs-CZ" dirty="0"/>
              <a:t>  biomedicínského výzkumu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472208"/>
          </a:xfrm>
        </p:spPr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sz="3100" dirty="0"/>
              <a:t>role a konflikt rolí                                                                 (E. </a:t>
            </a:r>
            <a:r>
              <a:rPr lang="cs-CZ" sz="3100" dirty="0" err="1"/>
              <a:t>Goffman</a:t>
            </a:r>
            <a:r>
              <a:rPr lang="cs-CZ" sz="3100" dirty="0"/>
              <a:t>: Všichni hrajeme divadlo)</a:t>
            </a:r>
            <a:br>
              <a:rPr lang="cs-CZ" sz="3100" dirty="0"/>
            </a:br>
            <a:endParaRPr lang="cs-CZ" sz="3100" dirty="0"/>
          </a:p>
        </p:txBody>
      </p:sp>
      <p:pic>
        <p:nvPicPr>
          <p:cNvPr id="3074" name="Picture 2" descr="C:\Users\Uživatel\Pictures\temná rol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4987" y="2764631"/>
            <a:ext cx="2409825" cy="2608585"/>
          </a:xfrm>
          <a:prstGeom prst="rect">
            <a:avLst/>
          </a:prstGeom>
          <a:noFill/>
        </p:spPr>
      </p:pic>
      <p:pic>
        <p:nvPicPr>
          <p:cNvPr id="3075" name="Picture 3" descr="C:\Users\Uživatel\Pictures\role 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9812" y="2821781"/>
            <a:ext cx="2562225" cy="25514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8353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systém/instituce, vztahy a role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772816"/>
            <a:ext cx="8503920" cy="4326232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podmínky poskytování péče</a:t>
            </a:r>
          </a:p>
          <a:p>
            <a:endParaRPr lang="cs-CZ" dirty="0"/>
          </a:p>
          <a:p>
            <a:r>
              <a:rPr lang="cs-CZ" dirty="0"/>
              <a:t>kvalita péče</a:t>
            </a:r>
          </a:p>
          <a:p>
            <a:endParaRPr lang="cs-CZ" dirty="0"/>
          </a:p>
          <a:p>
            <a:r>
              <a:rPr lang="cs-CZ" dirty="0"/>
              <a:t>kvalita života</a:t>
            </a:r>
          </a:p>
          <a:p>
            <a:endParaRPr lang="cs-CZ" dirty="0"/>
          </a:p>
          <a:p>
            <a:r>
              <a:rPr lang="cs-CZ" dirty="0"/>
              <a:t>důstojnost</a:t>
            </a:r>
          </a:p>
          <a:p>
            <a:endParaRPr lang="cs-CZ" dirty="0"/>
          </a:p>
          <a:p>
            <a:r>
              <a:rPr lang="cs-CZ" dirty="0"/>
              <a:t>etika a ekonomika</a:t>
            </a:r>
          </a:p>
          <a:p>
            <a:endParaRPr lang="cs-CZ" dirty="0"/>
          </a:p>
          <a:p>
            <a:r>
              <a:rPr lang="cs-CZ" dirty="0"/>
              <a:t>komunikace</a:t>
            </a:r>
          </a:p>
        </p:txBody>
      </p:sp>
    </p:spTree>
    <p:extLst>
      <p:ext uri="{BB962C8B-B14F-4D97-AF65-F5344CB8AC3E}">
        <p14:creationId xmlns:p14="http://schemas.microsoft.com/office/powerpoint/2010/main" val="3473575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rmAutofit fontScale="90000"/>
          </a:bodyPr>
          <a:lstStyle/>
          <a:p>
            <a:r>
              <a:rPr lang="cs-CZ" dirty="0"/>
              <a:t>INSTITUCIONALIZACE</a:t>
            </a:r>
            <a:br>
              <a:rPr lang="cs-CZ" dirty="0"/>
            </a:br>
            <a:r>
              <a:rPr lang="cs-CZ" dirty="0"/>
              <a:t>(odpovědnost „za“)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                                          </a:t>
            </a:r>
          </a:p>
          <a:p>
            <a:pPr marL="0" indent="0">
              <a:buNone/>
            </a:pPr>
            <a:r>
              <a:rPr lang="cs-CZ" dirty="0"/>
              <a:t>    spojení</a:t>
            </a:r>
          </a:p>
          <a:p>
            <a:r>
              <a:rPr lang="cs-CZ" dirty="0"/>
              <a:t> sociální role</a:t>
            </a:r>
          </a:p>
          <a:p>
            <a:r>
              <a:rPr lang="cs-CZ" dirty="0"/>
              <a:t> objektu vlastní hodnoty </a:t>
            </a:r>
          </a:p>
          <a:p>
            <a:r>
              <a:rPr lang="cs-CZ" dirty="0"/>
              <a:t> způsob jednání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s organizací, sociálním systémem, nebo společností</a:t>
            </a:r>
          </a:p>
        </p:txBody>
      </p:sp>
    </p:spTree>
    <p:extLst>
      <p:ext uri="{BB962C8B-B14F-4D97-AF65-F5344CB8AC3E}">
        <p14:creationId xmlns:p14="http://schemas.microsoft.com/office/powerpoint/2010/main" val="1141929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rmAutofit fontScale="90000"/>
          </a:bodyPr>
          <a:lstStyle/>
          <a:p>
            <a:r>
              <a:rPr lang="cs-CZ" dirty="0"/>
              <a:t>PROSTŘEDÍ </a:t>
            </a:r>
            <a:br>
              <a:rPr lang="cs-CZ" dirty="0"/>
            </a:br>
            <a:r>
              <a:rPr lang="cs-CZ" dirty="0"/>
              <a:t>věda a filozofie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503920" cy="583264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  </a:t>
            </a:r>
          </a:p>
          <a:p>
            <a:pPr marL="0" indent="0">
              <a:buNone/>
            </a:pPr>
            <a:r>
              <a:rPr lang="cs-CZ" dirty="0"/>
              <a:t>  R. Descartes (1596 - 1650)</a:t>
            </a:r>
          </a:p>
          <a:p>
            <a:pPr marL="0" indent="0">
              <a:buNone/>
            </a:pPr>
            <a:r>
              <a:rPr lang="cs-CZ" dirty="0"/>
              <a:t>  Racionalismus, „Cogito ergo sum“</a:t>
            </a:r>
          </a:p>
          <a:p>
            <a:pPr marL="0" indent="0">
              <a:buNone/>
            </a:pPr>
            <a:r>
              <a:rPr lang="cs-CZ" dirty="0"/>
              <a:t>  Kritická epistemologie,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Metodická </a:t>
            </a:r>
            <a:r>
              <a:rPr lang="cs-CZ" dirty="0"/>
              <a:t>pochybnost (metodologický naturalismus)</a:t>
            </a:r>
          </a:p>
          <a:p>
            <a:pPr marL="0" indent="0">
              <a:buNone/>
            </a:pPr>
            <a:r>
              <a:rPr lang="cs-CZ" dirty="0"/>
              <a:t>  Jakékoliv vnější skutečnosti mohu zpochybnit</a:t>
            </a:r>
          </a:p>
          <a:p>
            <a:pPr marL="0" indent="0">
              <a:buNone/>
            </a:pPr>
            <a:r>
              <a:rPr lang="cs-CZ" dirty="0"/>
              <a:t>  Jediná jistota je pochybování (</a:t>
            </a:r>
            <a:r>
              <a:rPr lang="cs-CZ" dirty="0" err="1"/>
              <a:t>Dubito</a:t>
            </a:r>
            <a:r>
              <a:rPr lang="cs-CZ" dirty="0"/>
              <a:t>) </a:t>
            </a:r>
            <a:r>
              <a:rPr lang="cs-CZ" dirty="0" smtClean="0"/>
              <a:t>samo</a:t>
            </a:r>
          </a:p>
          <a:p>
            <a:pPr marL="0" indent="0">
              <a:buNone/>
            </a:pPr>
            <a:r>
              <a:rPr lang="cs-CZ" dirty="0" smtClean="0"/>
              <a:t>  Deduktivní metoda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 J. Locke (1632 – 1704)</a:t>
            </a:r>
          </a:p>
          <a:p>
            <a:pPr marL="0" indent="0">
              <a:buNone/>
            </a:pPr>
            <a:r>
              <a:rPr lang="cs-CZ" dirty="0"/>
              <a:t>   Empirismus</a:t>
            </a:r>
          </a:p>
          <a:p>
            <a:pPr marL="0" indent="0">
              <a:buNone/>
            </a:pPr>
            <a:r>
              <a:rPr lang="cs-CZ" dirty="0"/>
              <a:t>   Mysl je „Tabula rasa“, formovaná SMYSLOVOU </a:t>
            </a:r>
          </a:p>
          <a:p>
            <a:pPr marL="0" indent="0">
              <a:buNone/>
            </a:pPr>
            <a:r>
              <a:rPr lang="cs-CZ" dirty="0"/>
              <a:t>   zkušeností a reflexí</a:t>
            </a:r>
          </a:p>
          <a:p>
            <a:pPr marL="0" indent="0">
              <a:buNone/>
            </a:pPr>
            <a:r>
              <a:rPr lang="cs-CZ" dirty="0"/>
              <a:t>   Induktivní metoda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117182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D5EDFEA-9824-4337-883A-83F27FA3D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24136"/>
          </a:xfrm>
        </p:spPr>
        <p:txBody>
          <a:bodyPr>
            <a:normAutofit fontScale="90000"/>
          </a:bodyPr>
          <a:lstStyle/>
          <a:p>
            <a:r>
              <a:rPr lang="cs-CZ" dirty="0"/>
              <a:t>PROSTŘEDÍ</a:t>
            </a:r>
            <a:br>
              <a:rPr lang="cs-CZ" dirty="0"/>
            </a:br>
            <a:r>
              <a:rPr lang="cs-CZ" dirty="0"/>
              <a:t>věda a filozofie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271E88E2-71B7-49ED-A22D-5FBA3D4921A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556792"/>
            <a:ext cx="8503920" cy="47525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  </a:t>
            </a:r>
          </a:p>
          <a:p>
            <a:pPr marL="0" indent="0">
              <a:buNone/>
            </a:pPr>
            <a:r>
              <a:rPr lang="cs-CZ" dirty="0"/>
              <a:t>  </a:t>
            </a:r>
            <a:r>
              <a:rPr lang="cs-CZ" dirty="0" err="1"/>
              <a:t>I.Kant</a:t>
            </a:r>
            <a:r>
              <a:rPr lang="cs-CZ" dirty="0"/>
              <a:t> (</a:t>
            </a:r>
            <a:r>
              <a:rPr lang="cs-CZ" dirty="0" smtClean="0"/>
              <a:t>1724 - 1804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  Transcendentální filozofie (formalistický idealismus)</a:t>
            </a:r>
          </a:p>
          <a:p>
            <a:pPr marL="0" indent="0">
              <a:buNone/>
            </a:pPr>
            <a:r>
              <a:rPr lang="cs-CZ" dirty="0"/>
              <a:t>  Podmíněnost každého poznání apriorními </a:t>
            </a:r>
          </a:p>
          <a:p>
            <a:pPr marL="0" indent="0">
              <a:buNone/>
            </a:pPr>
            <a:r>
              <a:rPr lang="cs-CZ" dirty="0"/>
              <a:t>  podmínkami (čas a prostor)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E. </a:t>
            </a:r>
            <a:r>
              <a:rPr lang="cs-CZ" dirty="0" err="1"/>
              <a:t>Husserl</a:t>
            </a:r>
            <a:r>
              <a:rPr lang="cs-CZ" dirty="0"/>
              <a:t> (1859 </a:t>
            </a:r>
            <a:r>
              <a:rPr lang="cs-CZ" dirty="0" smtClean="0"/>
              <a:t>- 1938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 Fenomenologie</a:t>
            </a:r>
          </a:p>
          <a:p>
            <a:pPr marL="0" indent="0">
              <a:buNone/>
            </a:pPr>
            <a:r>
              <a:rPr lang="cs-CZ" dirty="0"/>
              <a:t> (interpretativní fenomenologická analýza – IPA)</a:t>
            </a:r>
          </a:p>
          <a:p>
            <a:pPr marL="0" indent="0">
              <a:buNone/>
            </a:pPr>
            <a:r>
              <a:rPr lang="cs-CZ" dirty="0"/>
              <a:t> vědecké zkoumání skutečnosti (zkušenosti) – jak se zjevuje</a:t>
            </a:r>
          </a:p>
          <a:p>
            <a:pPr marL="0" indent="0">
              <a:buNone/>
            </a:pPr>
            <a:r>
              <a:rPr lang="cs-CZ" dirty="0"/>
              <a:t> Metodická reforma všech věcí</a:t>
            </a:r>
          </a:p>
        </p:txBody>
      </p:sp>
    </p:spTree>
    <p:extLst>
      <p:ext uri="{BB962C8B-B14F-4D97-AF65-F5344CB8AC3E}">
        <p14:creationId xmlns:p14="http://schemas.microsoft.com/office/powerpoint/2010/main" val="483156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24136"/>
          </a:xfrm>
        </p:spPr>
        <p:txBody>
          <a:bodyPr>
            <a:normAutofit fontScale="90000"/>
          </a:bodyPr>
          <a:lstStyle/>
          <a:p>
            <a:r>
              <a:rPr lang="cs-CZ" dirty="0"/>
              <a:t>Argument rozumu/myšlení je ovlivňováno emocemi</a:t>
            </a:r>
          </a:p>
        </p:txBody>
      </p:sp>
      <p:pic>
        <p:nvPicPr>
          <p:cNvPr id="3074" name="Picture 2" descr="C:\Users\Pavla Povolná\Pictures\1024px-Death_of_Archimedes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72816"/>
            <a:ext cx="525658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221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krize moderní vědy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                Rozpor mezi světem moderní vědy a </a:t>
            </a:r>
          </a:p>
          <a:p>
            <a:pPr marL="0" indent="0">
              <a:buNone/>
            </a:pPr>
            <a:r>
              <a:rPr lang="cs-CZ" dirty="0"/>
              <a:t>                  přirozeným světem (</a:t>
            </a:r>
            <a:r>
              <a:rPr lang="cs-CZ" dirty="0" err="1"/>
              <a:t>lebenswelt</a:t>
            </a:r>
            <a:r>
              <a:rPr lang="cs-CZ" dirty="0"/>
              <a:t>).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000" dirty="0"/>
              <a:t>                                                                                           E. </a:t>
            </a:r>
            <a:r>
              <a:rPr lang="cs-CZ" sz="2000" dirty="0" err="1"/>
              <a:t>Husserl</a:t>
            </a:r>
            <a:r>
              <a:rPr lang="cs-CZ" sz="2000" dirty="0"/>
              <a:t> (1859-1938)</a:t>
            </a:r>
          </a:p>
        </p:txBody>
      </p:sp>
    </p:spTree>
    <p:extLst>
      <p:ext uri="{BB962C8B-B14F-4D97-AF65-F5344CB8AC3E}">
        <p14:creationId xmlns:p14="http://schemas.microsoft.com/office/powerpoint/2010/main" val="3854622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DVA SVĚTY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9377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                          </a:t>
            </a:r>
          </a:p>
          <a:p>
            <a:pPr>
              <a:buNone/>
            </a:pPr>
            <a:r>
              <a:rPr lang="cs-CZ" dirty="0"/>
              <a:t>                      CO JE ?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                      FAKTA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                       VĚDA</a:t>
            </a:r>
          </a:p>
          <a:p>
            <a:pPr>
              <a:buNone/>
            </a:pPr>
            <a:r>
              <a:rPr lang="cs-CZ" sz="2200" dirty="0"/>
              <a:t>   (metodologický naturalismus)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                       POPIS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                      ZÁKON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           CO BY MĚLO BÝT ?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                HODNOTY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                    ETIKA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                  NORMA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                          </a:t>
            </a:r>
            <a:r>
              <a:rPr lang="cs-CZ" sz="1700" dirty="0"/>
              <a:t>D. HUME (1711-1776)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725FA79-C531-4761-BF17-A6B5C72DF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Plán dne – </a:t>
            </a:r>
            <a:r>
              <a:rPr lang="cs-CZ" dirty="0" smtClean="0"/>
              <a:t>30.11 2021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36E91319-17C8-43A3-879D-E21EBA07BD2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Etika – Filozofie – Aplikovaná etika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Etika ve zdravotnictví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Normy, hodnoty, problémy, dilematické situace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509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rmAutofit fontScale="90000"/>
          </a:bodyPr>
          <a:lstStyle/>
          <a:p>
            <a:r>
              <a:rPr lang="cs-CZ" dirty="0"/>
              <a:t>Sir William </a:t>
            </a:r>
            <a:r>
              <a:rPr lang="cs-CZ" dirty="0" err="1"/>
              <a:t>Osler</a:t>
            </a:r>
            <a:r>
              <a:rPr lang="cs-CZ" dirty="0"/>
              <a:t/>
            </a:r>
            <a:br>
              <a:rPr lang="cs-CZ" dirty="0"/>
            </a:br>
            <a:r>
              <a:rPr lang="cs-CZ" b="1" dirty="0"/>
              <a:t> </a:t>
            </a:r>
            <a:r>
              <a:rPr lang="cs-CZ" sz="1800" dirty="0"/>
              <a:t>(1849 – 1919)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32232" y="1556792"/>
            <a:ext cx="8503920" cy="4572000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3074" name="Picture 2" descr="C:\Users\Uživatel\Pictures\Sir_William_Osl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665312"/>
            <a:ext cx="3888432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116632"/>
            <a:ext cx="8534400" cy="936104"/>
          </a:xfrm>
        </p:spPr>
        <p:txBody>
          <a:bodyPr>
            <a:normAutofit/>
          </a:bodyPr>
          <a:lstStyle/>
          <a:p>
            <a:r>
              <a:rPr lang="cs-CZ" dirty="0"/>
              <a:t>ETIKA VE ZDRAVOTNICTVÍ</a:t>
            </a:r>
            <a:br>
              <a:rPr lang="cs-CZ" dirty="0"/>
            </a:br>
            <a:r>
              <a:rPr lang="cs-CZ" sz="1600" dirty="0"/>
              <a:t>Florence </a:t>
            </a:r>
            <a:r>
              <a:rPr lang="cs-CZ" sz="1600" dirty="0" err="1"/>
              <a:t>Nightingal</a:t>
            </a:r>
            <a:r>
              <a:rPr lang="cs-CZ" sz="1600" dirty="0"/>
              <a:t> (1820-1910)</a:t>
            </a:r>
          </a:p>
        </p:txBody>
      </p:sp>
      <p:pic>
        <p:nvPicPr>
          <p:cNvPr id="2050" name="Picture 2" descr="C:\Users\Uživatel\Pictures\dáma s lampou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988840"/>
            <a:ext cx="4752528" cy="3672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7391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ETIKA VE ZDRAVOTNICTVÍ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„</a:t>
            </a:r>
            <a:r>
              <a:rPr lang="cs-CZ" sz="2400" dirty="0"/>
              <a:t>Přála bych si, aby lidé více přemýšleli o účinku těla na mysl“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000" dirty="0"/>
              <a:t>                                                                F. </a:t>
            </a:r>
            <a:r>
              <a:rPr lang="cs-CZ" sz="2000" dirty="0" err="1"/>
              <a:t>Nightingal:Notes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nursing</a:t>
            </a:r>
            <a:r>
              <a:rPr lang="cs-CZ" sz="2000" dirty="0"/>
              <a:t> 1860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63980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Kde je pes zakopán?</a:t>
            </a:r>
          </a:p>
        </p:txBody>
      </p:sp>
      <p:pic>
        <p:nvPicPr>
          <p:cNvPr id="6" name="Zástupný obsah 5" descr="Obsah obrázku exteriér, tráva, pole, budova&#10;&#10;Popis byl vytvořen automaticky">
            <a:extLst>
              <a:ext uri="{FF2B5EF4-FFF2-40B4-BE49-F238E27FC236}">
                <a16:creationId xmlns:a16="http://schemas.microsoft.com/office/drawing/2014/main" xmlns="" id="{C0C06B48-7D14-4D38-99CA-EE1778D4FA4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830" y="2276872"/>
            <a:ext cx="5262339" cy="3168352"/>
          </a:xfrm>
        </p:spPr>
      </p:pic>
    </p:spTree>
    <p:extLst>
      <p:ext uri="{BB962C8B-B14F-4D97-AF65-F5344CB8AC3E}">
        <p14:creationId xmlns:p14="http://schemas.microsoft.com/office/powerpoint/2010/main" val="31368501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LUDWIG WITTGENSTEIN</a:t>
            </a:r>
            <a:br>
              <a:rPr lang="cs-CZ" dirty="0"/>
            </a:br>
            <a:r>
              <a:rPr lang="cs-CZ" sz="2200" dirty="0"/>
              <a:t>(1889-1951)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sz="2400" dirty="0"/>
          </a:p>
          <a:p>
            <a:pPr>
              <a:buNone/>
            </a:pPr>
            <a:endParaRPr lang="cs-CZ" sz="2400" dirty="0"/>
          </a:p>
          <a:p>
            <a:pPr>
              <a:buNone/>
            </a:pPr>
            <a:endParaRPr lang="cs-CZ" sz="2400" dirty="0"/>
          </a:p>
          <a:p>
            <a:pPr>
              <a:buNone/>
            </a:pPr>
            <a:endParaRPr lang="cs-CZ" sz="2400" dirty="0"/>
          </a:p>
          <a:p>
            <a:pPr>
              <a:buNone/>
            </a:pPr>
            <a:r>
              <a:rPr lang="cs-CZ" sz="2400" dirty="0"/>
              <a:t>Přírodní vědy nám nepomohou při hledání správného jednání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7FAD427-4465-4489-BB61-88D5B1A93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24136"/>
          </a:xfrm>
        </p:spPr>
        <p:txBody>
          <a:bodyPr>
            <a:normAutofit fontScale="90000"/>
          </a:bodyPr>
          <a:lstStyle/>
          <a:p>
            <a:r>
              <a:rPr lang="cs-CZ" dirty="0"/>
              <a:t>DAVID HUME</a:t>
            </a:r>
            <a:br>
              <a:rPr lang="cs-CZ" dirty="0"/>
            </a:br>
            <a:r>
              <a:rPr lang="cs-CZ" sz="2200" dirty="0"/>
              <a:t>(1711 – 1776)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109EB71-4342-4D44-97BB-FF477F9D48A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9512" y="1340768"/>
            <a:ext cx="8784976" cy="4572000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400" dirty="0"/>
              <a:t>  Normativní závěry nelze odvozovat od deskriptivních výpovědí</a:t>
            </a:r>
          </a:p>
        </p:txBody>
      </p:sp>
    </p:spTree>
    <p:extLst>
      <p:ext uri="{BB962C8B-B14F-4D97-AF65-F5344CB8AC3E}">
        <p14:creationId xmlns:p14="http://schemas.microsoft.com/office/powerpoint/2010/main" val="13493087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DVA SVĚTY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           říše nutnosti/poznání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                   FYZIKA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   (pravdivý/nepravdivý)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                      EBM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cs-CZ" dirty="0"/>
          </a:p>
          <a:p>
            <a:pPr>
              <a:buNone/>
            </a:pPr>
            <a:r>
              <a:rPr lang="cs-CZ" dirty="0"/>
              <a:t>       říše svobody/jednání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                  ETIKA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     (správný/nesprávný)</a:t>
            </a:r>
          </a:p>
          <a:p>
            <a:pPr>
              <a:buNone/>
            </a:pPr>
            <a:r>
              <a:rPr lang="cs-CZ" dirty="0"/>
              <a:t>             (lepší/horší)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                                        </a:t>
            </a:r>
            <a:r>
              <a:rPr lang="cs-CZ" sz="1600" dirty="0"/>
              <a:t>I. KANT</a:t>
            </a:r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71330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ETICKÉ NORMY a POSTOJE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cs-CZ" dirty="0"/>
          </a:p>
          <a:p>
            <a:r>
              <a:rPr lang="cs-CZ" dirty="0" err="1"/>
              <a:t>socio</a:t>
            </a:r>
            <a:r>
              <a:rPr lang="cs-CZ" dirty="0"/>
              <a:t>-kulturní charakter</a:t>
            </a:r>
          </a:p>
          <a:p>
            <a:endParaRPr lang="cs-CZ" dirty="0"/>
          </a:p>
          <a:p>
            <a:r>
              <a:rPr lang="cs-CZ" dirty="0"/>
              <a:t>tradice, mýty, pohádky, náboženství</a:t>
            </a:r>
          </a:p>
          <a:p>
            <a:endParaRPr lang="cs-CZ" dirty="0"/>
          </a:p>
          <a:p>
            <a:r>
              <a:rPr lang="cs-CZ" dirty="0"/>
              <a:t>výchova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hodnoty</a:t>
            </a:r>
          </a:p>
          <a:p>
            <a:endParaRPr lang="cs-CZ" dirty="0"/>
          </a:p>
          <a:p>
            <a:r>
              <a:rPr lang="cs-CZ" dirty="0"/>
              <a:t>normy</a:t>
            </a:r>
          </a:p>
        </p:txBody>
      </p:sp>
    </p:spTree>
    <p:extLst>
      <p:ext uri="{BB962C8B-B14F-4D97-AF65-F5344CB8AC3E}">
        <p14:creationId xmlns:p14="http://schemas.microsoft.com/office/powerpoint/2010/main" val="36242577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rmAutofit fontScale="90000"/>
          </a:bodyPr>
          <a:lstStyle/>
          <a:p>
            <a:r>
              <a:rPr lang="cs-CZ" dirty="0"/>
              <a:t>MORÁLNÍ FILOZOFIE</a:t>
            </a:r>
            <a:br>
              <a:rPr lang="cs-CZ" dirty="0"/>
            </a:br>
            <a:r>
              <a:rPr lang="cs-CZ" dirty="0"/>
              <a:t>ETIKA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deskriptivní (pro a proti)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normativní (identifikace hodnot)</a:t>
            </a:r>
          </a:p>
        </p:txBody>
      </p:sp>
    </p:spTree>
    <p:extLst>
      <p:ext uri="{BB962C8B-B14F-4D97-AF65-F5344CB8AC3E}">
        <p14:creationId xmlns:p14="http://schemas.microsoft.com/office/powerpoint/2010/main" val="402859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3 pilíře evropské kultury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řecká filozofie</a:t>
            </a:r>
          </a:p>
          <a:p>
            <a:endParaRPr lang="cs-CZ" dirty="0"/>
          </a:p>
          <a:p>
            <a:r>
              <a:rPr lang="cs-CZ" dirty="0"/>
              <a:t>judaismus</a:t>
            </a:r>
          </a:p>
          <a:p>
            <a:endParaRPr lang="cs-CZ" dirty="0"/>
          </a:p>
          <a:p>
            <a:r>
              <a:rPr lang="cs-CZ" dirty="0"/>
              <a:t>křesťanství</a:t>
            </a:r>
          </a:p>
        </p:txBody>
      </p:sp>
      <p:pic>
        <p:nvPicPr>
          <p:cNvPr id="4" name="Picture 2" descr="C:\Users\povolna\Pictures\220px-Rembrandt_Harmensz._van_Rijn_07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7905" y="1916832"/>
            <a:ext cx="4032448" cy="3960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1172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ETIKA VE ZDRAVOTNICTVÍ</a:t>
            </a:r>
            <a:br>
              <a:rPr lang="cs-CZ" dirty="0"/>
            </a:br>
            <a:r>
              <a:rPr lang="cs-CZ" sz="1300" dirty="0" err="1"/>
              <a:t>The</a:t>
            </a:r>
            <a:r>
              <a:rPr lang="cs-CZ" sz="1300" dirty="0"/>
              <a:t> </a:t>
            </a:r>
            <a:r>
              <a:rPr lang="cs-CZ" sz="1300" dirty="0" err="1"/>
              <a:t>Doctor</a:t>
            </a:r>
            <a:r>
              <a:rPr lang="cs-CZ" sz="1300" dirty="0"/>
              <a:t> (Luk </a:t>
            </a:r>
            <a:r>
              <a:rPr lang="cs-CZ" sz="1300" dirty="0" err="1"/>
              <a:t>Fides</a:t>
            </a:r>
            <a:r>
              <a:rPr lang="cs-CZ" sz="1300" dirty="0"/>
              <a:t>, 1891)</a:t>
            </a:r>
          </a:p>
        </p:txBody>
      </p:sp>
      <p:pic>
        <p:nvPicPr>
          <p:cNvPr id="1026" name="Picture 2" descr="C:\Users\Uživatel\Pictures\The_Doctor_by_Luke_Fildes_detail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7666" y="1527175"/>
            <a:ext cx="5432156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907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MODELY/PŘÍKLADY/VZORCE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mýty</a:t>
            </a:r>
          </a:p>
          <a:p>
            <a:endParaRPr lang="cs-CZ" dirty="0"/>
          </a:p>
          <a:p>
            <a:r>
              <a:rPr lang="cs-CZ" dirty="0"/>
              <a:t>tradice</a:t>
            </a:r>
          </a:p>
          <a:p>
            <a:endParaRPr lang="cs-CZ" dirty="0"/>
          </a:p>
          <a:p>
            <a:r>
              <a:rPr lang="cs-CZ" dirty="0"/>
              <a:t>pohádky</a:t>
            </a:r>
          </a:p>
          <a:p>
            <a:endParaRPr lang="cs-CZ" dirty="0"/>
          </a:p>
          <a:p>
            <a:pPr>
              <a:buNone/>
            </a:pPr>
            <a:r>
              <a:rPr lang="cs-CZ" dirty="0"/>
              <a:t>                                                           </a:t>
            </a:r>
            <a:r>
              <a:rPr lang="cs-CZ" sz="2000" dirty="0"/>
              <a:t>Interkulturní zásady morálky</a:t>
            </a:r>
          </a:p>
          <a:p>
            <a:pPr>
              <a:buNone/>
            </a:pPr>
            <a:r>
              <a:rPr lang="cs-CZ" dirty="0"/>
              <a:t>                                                                                   </a:t>
            </a:r>
            <a:r>
              <a:rPr lang="cs-CZ" sz="2000" dirty="0"/>
              <a:t>H. </a:t>
            </a:r>
            <a:r>
              <a:rPr lang="cs-CZ" sz="2000" dirty="0" err="1"/>
              <a:t>Küng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9198401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narativní přístup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   </a:t>
            </a:r>
          </a:p>
          <a:p>
            <a:pPr marL="0" indent="0">
              <a:buNone/>
            </a:pPr>
            <a:r>
              <a:rPr lang="cs-CZ" dirty="0"/>
              <a:t>                               </a:t>
            </a:r>
            <a:r>
              <a:rPr lang="cs-CZ" dirty="0" err="1"/>
              <a:t>Storry</a:t>
            </a:r>
            <a:r>
              <a:rPr lang="cs-CZ" dirty="0"/>
              <a:t> </a:t>
            </a:r>
            <a:r>
              <a:rPr lang="cs-CZ" dirty="0" err="1"/>
              <a:t>telling</a:t>
            </a:r>
            <a:r>
              <a:rPr lang="cs-CZ" dirty="0"/>
              <a:t> </a:t>
            </a:r>
            <a:r>
              <a:rPr lang="cs-CZ" dirty="0" err="1"/>
              <a:t>metters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84582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morální atributy (ne)etického jednání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hlinkClick r:id="rId2"/>
              </a:rPr>
              <a:t>https://youtu.be/FR5-l6sx_4A?t=1564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92553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ETIKA VE ZDRAVOTNICTVÍ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 altLang="cs-CZ" dirty="0"/>
              <a:t>            </a:t>
            </a:r>
          </a:p>
          <a:p>
            <a:pPr>
              <a:buFont typeface="Wingdings" pitchFamily="2" charset="2"/>
              <a:buNone/>
            </a:pPr>
            <a:r>
              <a:rPr lang="cs-CZ" altLang="cs-CZ" dirty="0"/>
              <a:t>             péče o smysl našich cílů, ne o efektivitu</a:t>
            </a:r>
          </a:p>
          <a:p>
            <a:pPr>
              <a:buFont typeface="Wingdings" pitchFamily="2" charset="2"/>
              <a:buNone/>
            </a:pPr>
            <a:r>
              <a:rPr lang="cs-CZ" altLang="cs-CZ" dirty="0"/>
              <a:t>                               jejich dosahování</a:t>
            </a:r>
          </a:p>
          <a:p>
            <a:pPr>
              <a:buFont typeface="Wingdings" pitchFamily="2" charset="2"/>
              <a:buNone/>
            </a:pPr>
            <a:endParaRPr lang="cs-CZ" altLang="cs-CZ" dirty="0"/>
          </a:p>
          <a:p>
            <a:pPr>
              <a:buFont typeface="Wingdings" pitchFamily="2" charset="2"/>
              <a:buNone/>
            </a:pPr>
            <a:endParaRPr lang="cs-CZ" altLang="cs-CZ" dirty="0"/>
          </a:p>
          <a:p>
            <a:pPr>
              <a:buFont typeface="Wingdings" pitchFamily="2" charset="2"/>
              <a:buNone/>
            </a:pPr>
            <a:endParaRPr lang="cs-CZ" altLang="cs-CZ" dirty="0"/>
          </a:p>
          <a:p>
            <a:pPr>
              <a:buFont typeface="Wingdings" pitchFamily="2" charset="2"/>
              <a:buNone/>
            </a:pPr>
            <a:endParaRPr lang="cs-CZ" altLang="cs-CZ" dirty="0"/>
          </a:p>
          <a:p>
            <a:pPr>
              <a:buFont typeface="Wingdings" pitchFamily="2" charset="2"/>
              <a:buNone/>
            </a:pPr>
            <a:endParaRPr lang="cs-CZ" altLang="cs-CZ" dirty="0"/>
          </a:p>
          <a:p>
            <a:pPr>
              <a:buFont typeface="Wingdings" pitchFamily="2" charset="2"/>
              <a:buNone/>
            </a:pPr>
            <a:r>
              <a:rPr lang="cs-CZ" altLang="cs-CZ" dirty="0"/>
              <a:t>příklady z praxe</a:t>
            </a:r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49246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RIZIKA – dehumanizace medicíny</a:t>
            </a:r>
          </a:p>
        </p:txBody>
      </p:sp>
      <p:pic>
        <p:nvPicPr>
          <p:cNvPr id="4" name="Picture 4" descr="C:\Users\Uživatel\Pictures\vorlíček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7"/>
            <a:ext cx="7776864" cy="4398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9992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VZTAH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844824"/>
            <a:ext cx="8503920" cy="4608512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empatie</a:t>
            </a:r>
          </a:p>
          <a:p>
            <a:endParaRPr lang="cs-CZ" dirty="0"/>
          </a:p>
          <a:p>
            <a:r>
              <a:rPr lang="cs-CZ" dirty="0"/>
              <a:t>komunikace</a:t>
            </a:r>
          </a:p>
          <a:p>
            <a:endParaRPr lang="cs-CZ" dirty="0"/>
          </a:p>
          <a:p>
            <a:r>
              <a:rPr lang="cs-CZ" dirty="0"/>
              <a:t>psychoterapeutický/traumatický přístup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99532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Pět poselství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772816"/>
            <a:ext cx="8503920" cy="4326232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80000"/>
              </a:lnSpc>
              <a:spcBef>
                <a:spcPct val="0"/>
              </a:spcBef>
              <a:buClrTx/>
              <a:buNone/>
            </a:pPr>
            <a:r>
              <a:rPr lang="cs-CZ" altLang="cs-CZ" sz="3400" dirty="0">
                <a:ea typeface="Calibri" pitchFamily="34" charset="0"/>
                <a:cs typeface="Arial" charset="0"/>
              </a:rPr>
              <a:t> </a:t>
            </a:r>
            <a:endParaRPr lang="cs-CZ" altLang="cs-CZ" sz="7400" dirty="0">
              <a:ea typeface="Calibri" pitchFamily="34" charset="0"/>
              <a:cs typeface="Arial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ClrTx/>
            </a:pPr>
            <a:endParaRPr lang="cs-CZ" altLang="cs-CZ" sz="7400" dirty="0">
              <a:ea typeface="Calibri" pitchFamily="34" charset="0"/>
              <a:cs typeface="Arial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ClrTx/>
            </a:pPr>
            <a:r>
              <a:rPr lang="cs-CZ" altLang="cs-CZ" sz="7400" dirty="0">
                <a:ea typeface="Calibri" pitchFamily="34" charset="0"/>
                <a:cs typeface="Arial" charset="0"/>
              </a:rPr>
              <a:t> </a:t>
            </a:r>
            <a:r>
              <a:rPr lang="cs-CZ" altLang="cs-CZ" sz="9600" dirty="0">
                <a:ea typeface="Calibri" pitchFamily="34" charset="0"/>
                <a:cs typeface="Arial" charset="0"/>
              </a:rPr>
              <a:t>Co jsme chtěli říci?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ClrTx/>
            </a:pPr>
            <a:endParaRPr lang="cs-CZ" altLang="cs-CZ" sz="9600" dirty="0">
              <a:ea typeface="Calibri" pitchFamily="34" charset="0"/>
              <a:cs typeface="Arial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ClrTx/>
            </a:pPr>
            <a:endParaRPr lang="cs-CZ" altLang="cs-CZ" sz="9600" dirty="0">
              <a:ea typeface="Calibri" pitchFamily="34" charset="0"/>
              <a:cs typeface="Arial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ClrTx/>
            </a:pPr>
            <a:endParaRPr lang="cs-CZ" altLang="cs-CZ" sz="9600" dirty="0">
              <a:ea typeface="Calibri" pitchFamily="34" charset="0"/>
              <a:cs typeface="Arial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ClrTx/>
            </a:pPr>
            <a:r>
              <a:rPr lang="cs-CZ" altLang="cs-CZ" sz="9600" dirty="0">
                <a:ea typeface="Calibri" pitchFamily="34" charset="0"/>
                <a:cs typeface="Arial" charset="0"/>
              </a:rPr>
              <a:t> Co bylo skutečně řečeno?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ClrTx/>
            </a:pPr>
            <a:endParaRPr lang="cs-CZ" altLang="cs-CZ" sz="9600" dirty="0">
              <a:ea typeface="Calibri" pitchFamily="34" charset="0"/>
              <a:cs typeface="Arial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ClrTx/>
            </a:pPr>
            <a:endParaRPr lang="cs-CZ" altLang="cs-CZ" sz="9600" dirty="0">
              <a:ea typeface="Calibri" pitchFamily="34" charset="0"/>
              <a:cs typeface="Arial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ClrTx/>
            </a:pPr>
            <a:endParaRPr lang="cs-CZ" altLang="cs-CZ" sz="9600" dirty="0">
              <a:ea typeface="Calibri" pitchFamily="34" charset="0"/>
              <a:cs typeface="Arial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ClrTx/>
            </a:pPr>
            <a:r>
              <a:rPr lang="cs-CZ" altLang="cs-CZ" sz="9600" dirty="0">
                <a:ea typeface="Calibri" pitchFamily="34" charset="0"/>
                <a:cs typeface="Arial" charset="0"/>
              </a:rPr>
              <a:t> Co druhé osoby slyšely?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ClrTx/>
            </a:pPr>
            <a:endParaRPr lang="cs-CZ" altLang="cs-CZ" sz="9600" dirty="0">
              <a:ea typeface="Calibri" pitchFamily="34" charset="0"/>
              <a:cs typeface="Arial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ClrTx/>
            </a:pPr>
            <a:endParaRPr lang="cs-CZ" altLang="cs-CZ" sz="9600" dirty="0">
              <a:ea typeface="Calibri" pitchFamily="34" charset="0"/>
              <a:cs typeface="Arial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ClrTx/>
            </a:pPr>
            <a:endParaRPr lang="cs-CZ" altLang="cs-CZ" sz="9600" dirty="0">
              <a:ea typeface="Calibri" pitchFamily="34" charset="0"/>
              <a:cs typeface="Arial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ClrTx/>
            </a:pPr>
            <a:r>
              <a:rPr lang="cs-CZ" altLang="cs-CZ" sz="9600" dirty="0">
                <a:ea typeface="Calibri" pitchFamily="34" charset="0"/>
                <a:cs typeface="Arial" charset="0"/>
              </a:rPr>
              <a:t> Co si druhé osoby myslely, že slyšely?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ClrTx/>
            </a:pPr>
            <a:endParaRPr lang="cs-CZ" altLang="cs-CZ" sz="9600" dirty="0">
              <a:ea typeface="Calibri" pitchFamily="34" charset="0"/>
              <a:cs typeface="Arial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ClrTx/>
            </a:pPr>
            <a:endParaRPr lang="cs-CZ" altLang="cs-CZ" sz="9600" dirty="0">
              <a:ea typeface="Calibri" pitchFamily="34" charset="0"/>
              <a:cs typeface="Arial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ClrTx/>
            </a:pPr>
            <a:endParaRPr lang="cs-CZ" altLang="cs-CZ" sz="9600" dirty="0">
              <a:ea typeface="Calibri" pitchFamily="34" charset="0"/>
              <a:cs typeface="Arial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ClrTx/>
            </a:pPr>
            <a:r>
              <a:rPr lang="cs-CZ" altLang="cs-CZ" sz="9600" dirty="0">
                <a:ea typeface="Calibri" pitchFamily="34" charset="0"/>
                <a:cs typeface="Arial" charset="0"/>
              </a:rPr>
              <a:t> Co druhé osoby říkají na to, co jsme si mysleli, že slyšely?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8000" dirty="0">
                <a:ea typeface="Calibri" pitchFamily="34" charset="0"/>
                <a:cs typeface="Arial" charset="0"/>
              </a:rPr>
              <a:t>                                      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8000" dirty="0">
                <a:ea typeface="Calibri" pitchFamily="34" charset="0"/>
                <a:cs typeface="Arial" charset="0"/>
              </a:rPr>
              <a:t>                                                </a:t>
            </a:r>
            <a:r>
              <a:rPr lang="cs-CZ" altLang="cs-CZ" sz="8000" dirty="0" err="1">
                <a:ea typeface="Calibri" pitchFamily="34" charset="0"/>
                <a:cs typeface="Arial" charset="0"/>
              </a:rPr>
              <a:t>A.Pokorná</a:t>
            </a:r>
            <a:r>
              <a:rPr lang="cs-CZ" altLang="cs-CZ" sz="8000" dirty="0">
                <a:ea typeface="Calibri" pitchFamily="34" charset="0"/>
                <a:cs typeface="Arial" charset="0"/>
              </a:rPr>
              <a:t>: Komunikace se seniory, 2010                                      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cs-CZ" altLang="cs-CZ" sz="9600" dirty="0">
              <a:ea typeface="Calibri" pitchFamily="34" charset="0"/>
              <a:cs typeface="Arial" charset="0"/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cs-CZ" altLang="cs-CZ" sz="3400" dirty="0">
              <a:ea typeface="Calibri" pitchFamily="34" charset="0"/>
              <a:cs typeface="Arial" charset="0"/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3400" dirty="0">
                <a:ea typeface="Calibri" pitchFamily="34" charset="0"/>
                <a:cs typeface="Arial" charset="0"/>
              </a:rPr>
              <a:t>                                                                                                                        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00779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RIZIKA poruchy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                                  na obou stranách</a:t>
            </a:r>
          </a:p>
          <a:p>
            <a:pPr>
              <a:buNone/>
            </a:pPr>
            <a:r>
              <a:rPr lang="cs-CZ" dirty="0"/>
              <a:t>                                </a:t>
            </a:r>
          </a:p>
          <a:p>
            <a:r>
              <a:rPr lang="cs-CZ" dirty="0"/>
              <a:t>zhoršení zdravotního stavu</a:t>
            </a:r>
          </a:p>
          <a:p>
            <a:endParaRPr lang="cs-CZ" dirty="0"/>
          </a:p>
          <a:p>
            <a:r>
              <a:rPr lang="cs-CZ" dirty="0"/>
              <a:t>blok</a:t>
            </a:r>
          </a:p>
          <a:p>
            <a:endParaRPr lang="cs-CZ" dirty="0"/>
          </a:p>
          <a:p>
            <a:r>
              <a:rPr lang="cs-CZ" dirty="0"/>
              <a:t>trauma</a:t>
            </a:r>
          </a:p>
          <a:p>
            <a:endParaRPr lang="cs-CZ" dirty="0"/>
          </a:p>
          <a:p>
            <a:r>
              <a:rPr lang="cs-CZ" dirty="0"/>
              <a:t>syndrom vyhoření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/>
              <a:t>způsob uplatnění pravidel v praxi má zásadní význam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altLang="cs-CZ" sz="2800" b="1" dirty="0"/>
              <a:t>Hlava 22 </a:t>
            </a:r>
          </a:p>
          <a:p>
            <a:r>
              <a:rPr lang="cs-CZ" altLang="cs-CZ" sz="2800" b="1" dirty="0"/>
              <a:t>Catch-22</a:t>
            </a:r>
          </a:p>
          <a:p>
            <a:r>
              <a:rPr lang="cs-CZ" altLang="cs-CZ" sz="2800" b="1" dirty="0"/>
              <a:t>1970</a:t>
            </a:r>
          </a:p>
          <a:p>
            <a:r>
              <a:rPr lang="cs-CZ" altLang="cs-CZ" sz="2800" b="1" dirty="0"/>
              <a:t>Režie:</a:t>
            </a:r>
          </a:p>
          <a:p>
            <a:r>
              <a:rPr lang="cs-CZ" altLang="cs-CZ" sz="2800" dirty="0"/>
              <a:t>Mike </a:t>
            </a:r>
            <a:r>
              <a:rPr lang="cs-CZ" altLang="cs-CZ" sz="2800" dirty="0" err="1"/>
              <a:t>Nichols</a:t>
            </a:r>
            <a:endParaRPr lang="cs-CZ" altLang="cs-CZ" sz="2800" dirty="0"/>
          </a:p>
          <a:p>
            <a:r>
              <a:rPr lang="cs-CZ" altLang="cs-CZ" sz="2800" b="1" dirty="0"/>
              <a:t>Předloha:</a:t>
            </a:r>
          </a:p>
          <a:p>
            <a:r>
              <a:rPr lang="cs-CZ" altLang="cs-CZ" sz="2800" dirty="0">
                <a:hlinkClick r:id="rId2" action="ppaction://hlinkpres?slideindex=1&amp;slidetitle="/>
              </a:rPr>
              <a:t>Joseph Heller </a:t>
            </a:r>
            <a:r>
              <a:rPr lang="cs-CZ" altLang="cs-CZ" sz="2800" dirty="0"/>
              <a:t>(kniha) </a:t>
            </a:r>
          </a:p>
          <a:p>
            <a:r>
              <a:rPr lang="cs-CZ" altLang="cs-CZ" sz="2800" b="1" dirty="0"/>
              <a:t>Scénář:</a:t>
            </a:r>
          </a:p>
          <a:p>
            <a:r>
              <a:rPr lang="cs-CZ" altLang="cs-CZ" sz="2800" dirty="0"/>
              <a:t>Buck Henry </a:t>
            </a:r>
          </a:p>
          <a:p>
            <a:r>
              <a:rPr lang="cs-CZ" altLang="cs-CZ" sz="2800" dirty="0"/>
              <a:t>Hlava 22</a:t>
            </a:r>
          </a:p>
        </p:txBody>
      </p:sp>
    </p:spTree>
    <p:extLst>
      <p:ext uri="{BB962C8B-B14F-4D97-AF65-F5344CB8AC3E}">
        <p14:creationId xmlns:p14="http://schemas.microsoft.com/office/powerpoint/2010/main" val="10355791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rmAutofit fontScale="90000"/>
          </a:bodyPr>
          <a:lstStyle/>
          <a:p>
            <a:r>
              <a:rPr lang="cs-CZ" dirty="0"/>
              <a:t>Model  poskytování péče</a:t>
            </a:r>
            <a:br>
              <a:rPr lang="cs-CZ" dirty="0"/>
            </a:br>
            <a:r>
              <a:rPr lang="cs-CZ" dirty="0"/>
              <a:t>(paternalismus)</a:t>
            </a:r>
          </a:p>
        </p:txBody>
      </p:sp>
      <p:pic>
        <p:nvPicPr>
          <p:cNvPr id="4098" name="Picture 2" descr="C:\Users\Uživatel\Pictures\moudří lékaři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276872"/>
            <a:ext cx="5040560" cy="2952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5954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FILOZOFIE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b="1" dirty="0"/>
          </a:p>
          <a:p>
            <a:endParaRPr lang="cs-CZ" b="1" dirty="0"/>
          </a:p>
          <a:p>
            <a:r>
              <a:rPr lang="cs-CZ" b="1" dirty="0"/>
              <a:t>CO „jest“ </a:t>
            </a:r>
            <a:r>
              <a:rPr lang="cs-CZ" dirty="0"/>
              <a:t>(ontologie)</a:t>
            </a:r>
          </a:p>
          <a:p>
            <a:endParaRPr lang="cs-CZ" dirty="0"/>
          </a:p>
          <a:p>
            <a:r>
              <a:rPr lang="cs-CZ" b="1" dirty="0"/>
              <a:t>JAK to poznávám? </a:t>
            </a:r>
            <a:r>
              <a:rPr lang="cs-CZ" dirty="0"/>
              <a:t>(epistemologie)</a:t>
            </a:r>
          </a:p>
          <a:p>
            <a:endParaRPr lang="cs-CZ" dirty="0"/>
          </a:p>
          <a:p>
            <a:r>
              <a:rPr lang="cs-CZ" b="1" dirty="0"/>
              <a:t>CO mám činit?</a:t>
            </a:r>
            <a:r>
              <a:rPr lang="cs-CZ" dirty="0"/>
              <a:t> </a:t>
            </a:r>
            <a:r>
              <a:rPr lang="cs-CZ" b="1" dirty="0"/>
              <a:t>JAK žít dobře? </a:t>
            </a:r>
            <a:r>
              <a:rPr lang="cs-CZ" dirty="0"/>
              <a:t>(etika)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578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rmAutofit fontScale="90000"/>
          </a:bodyPr>
          <a:lstStyle/>
          <a:p>
            <a:r>
              <a:rPr lang="cs-CZ" dirty="0"/>
              <a:t>Model  poskytování péče</a:t>
            </a:r>
            <a:br>
              <a:rPr lang="cs-CZ" dirty="0"/>
            </a:br>
            <a:r>
              <a:rPr lang="cs-CZ" dirty="0"/>
              <a:t>(partnerství)</a:t>
            </a:r>
          </a:p>
        </p:txBody>
      </p:sp>
      <p:pic>
        <p:nvPicPr>
          <p:cNvPr id="5122" name="Picture 2" descr="C:\Users\Uživatel\Pictures\partnerství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420888"/>
            <a:ext cx="3600400" cy="28083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5507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rmAutofit fontScale="90000"/>
          </a:bodyPr>
          <a:lstStyle/>
          <a:p>
            <a:r>
              <a:rPr lang="cs-CZ" dirty="0"/>
              <a:t>HODNOTY a PRINCIPY</a:t>
            </a:r>
            <a:br>
              <a:rPr lang="cs-CZ" dirty="0"/>
            </a:br>
            <a:r>
              <a:rPr lang="cs-CZ" dirty="0"/>
              <a:t>poskytování péče v evropském kontextu</a:t>
            </a:r>
          </a:p>
        </p:txBody>
      </p:sp>
      <p:pic>
        <p:nvPicPr>
          <p:cNvPr id="4" name="Picture 2" descr="C:\Users\povolna\Pictures\220px-Rembrandt_Harmensz._van_Rijn_033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3768" y="1844824"/>
            <a:ext cx="4104456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PRINCIPY LÉKAŘSKÉ ETIKY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                          Hodnotový pluralismus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err="1"/>
              <a:t>nonmaleficience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beneficience</a:t>
            </a:r>
            <a:endParaRPr lang="cs-CZ" dirty="0"/>
          </a:p>
          <a:p>
            <a:endParaRPr lang="cs-CZ" dirty="0"/>
          </a:p>
          <a:p>
            <a:r>
              <a:rPr lang="cs-CZ" dirty="0"/>
              <a:t>autonomie</a:t>
            </a:r>
          </a:p>
          <a:p>
            <a:endParaRPr lang="cs-CZ" dirty="0"/>
          </a:p>
          <a:p>
            <a:r>
              <a:rPr lang="cs-CZ" dirty="0"/>
              <a:t>spravedlnost</a:t>
            </a:r>
          </a:p>
        </p:txBody>
      </p:sp>
    </p:spTree>
    <p:extLst>
      <p:ext uri="{BB962C8B-B14F-4D97-AF65-F5344CB8AC3E}">
        <p14:creationId xmlns:p14="http://schemas.microsoft.com/office/powerpoint/2010/main" val="31998160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24136"/>
          </a:xfrm>
        </p:spPr>
        <p:txBody>
          <a:bodyPr>
            <a:normAutofit fontScale="90000"/>
          </a:bodyPr>
          <a:lstStyle/>
          <a:p>
            <a:r>
              <a:rPr lang="cs-CZ" dirty="0"/>
              <a:t>HODNOTY a PRINCIPY</a:t>
            </a:r>
            <a:br>
              <a:rPr lang="cs-CZ" dirty="0"/>
            </a:br>
            <a:r>
              <a:rPr lang="cs-CZ" dirty="0"/>
              <a:t>poskytování péče v evropském kontextu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r>
              <a:rPr lang="cs-CZ" dirty="0"/>
              <a:t>rovnost (</a:t>
            </a:r>
            <a:r>
              <a:rPr lang="cs-CZ" dirty="0" err="1"/>
              <a:t>equity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důstojnost (dignity)</a:t>
            </a:r>
          </a:p>
          <a:p>
            <a:endParaRPr lang="cs-CZ" dirty="0"/>
          </a:p>
          <a:p>
            <a:r>
              <a:rPr lang="cs-CZ" dirty="0"/>
              <a:t>svoboda</a:t>
            </a:r>
          </a:p>
          <a:p>
            <a:endParaRPr lang="cs-CZ" dirty="0"/>
          </a:p>
          <a:p>
            <a:r>
              <a:rPr lang="cs-CZ" dirty="0"/>
              <a:t>solidarita</a:t>
            </a:r>
          </a:p>
          <a:p>
            <a:endParaRPr lang="cs-CZ" dirty="0"/>
          </a:p>
          <a:p>
            <a:r>
              <a:rPr lang="cs-CZ" dirty="0"/>
              <a:t>participace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SVOBODA/ODPOVĚDNOST</a:t>
            </a:r>
          </a:p>
        </p:txBody>
      </p:sp>
      <p:pic>
        <p:nvPicPr>
          <p:cNvPr id="1026" name="Picture 2" descr="C:\Users\Uživatel\Documents\FHS\socha svobody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916833"/>
            <a:ext cx="3096344" cy="3816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90081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HODNOTY a POTŘEBY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82272"/>
          </a:xfrm>
        </p:spPr>
        <p:txBody>
          <a:bodyPr/>
          <a:lstStyle/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                                </a:t>
            </a:r>
          </a:p>
          <a:p>
            <a:pPr>
              <a:buNone/>
            </a:pPr>
            <a:r>
              <a:rPr lang="cs-CZ" dirty="0"/>
              <a:t>                                 KDO je stanovuje?</a:t>
            </a:r>
          </a:p>
          <a:p>
            <a:pPr>
              <a:buNone/>
            </a:pPr>
            <a:r>
              <a:rPr lang="cs-CZ" dirty="0"/>
              <a:t>                           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 </a:t>
            </a:r>
            <a:r>
              <a:rPr lang="cs-CZ"/>
              <a:t>záměr………………………realita</a:t>
            </a:r>
            <a:r>
              <a:rPr lang="cs-CZ" dirty="0"/>
              <a:t>……………………….praxe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                                 KDO je uspokojuje?</a:t>
            </a:r>
          </a:p>
        </p:txBody>
      </p:sp>
    </p:spTree>
    <p:extLst>
      <p:ext uri="{BB962C8B-B14F-4D97-AF65-F5344CB8AC3E}">
        <p14:creationId xmlns:p14="http://schemas.microsoft.com/office/powerpoint/2010/main" val="1864397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HODNOTY a POTŘEBY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700808"/>
            <a:ext cx="8503920" cy="4968552"/>
          </a:xfrm>
        </p:spPr>
        <p:txBody>
          <a:bodyPr>
            <a:normAutofit fontScale="25000" lnSpcReduction="20000"/>
          </a:bodyPr>
          <a:lstStyle/>
          <a:p>
            <a:endParaRPr lang="cs-CZ" dirty="0"/>
          </a:p>
          <a:p>
            <a:endParaRPr lang="cs-CZ" sz="4500" dirty="0"/>
          </a:p>
          <a:p>
            <a:r>
              <a:rPr lang="cs-CZ" sz="11200" dirty="0"/>
              <a:t>fyziologické potřeby</a:t>
            </a:r>
          </a:p>
          <a:p>
            <a:endParaRPr lang="cs-CZ" sz="11200" dirty="0"/>
          </a:p>
          <a:p>
            <a:r>
              <a:rPr lang="cs-CZ" sz="11200" dirty="0"/>
              <a:t>potřeba bezpečí a jistoty</a:t>
            </a:r>
          </a:p>
          <a:p>
            <a:endParaRPr lang="cs-CZ" sz="11200" dirty="0"/>
          </a:p>
          <a:p>
            <a:r>
              <a:rPr lang="cs-CZ" sz="11200" dirty="0"/>
              <a:t>potřeba sounáležitosti </a:t>
            </a:r>
          </a:p>
          <a:p>
            <a:endParaRPr lang="cs-CZ" sz="11200" dirty="0"/>
          </a:p>
          <a:p>
            <a:r>
              <a:rPr lang="cs-CZ" sz="11200" dirty="0"/>
              <a:t>potřeba lásky, úcty a uznání</a:t>
            </a:r>
          </a:p>
          <a:p>
            <a:endParaRPr lang="cs-CZ" sz="11200" dirty="0"/>
          </a:p>
          <a:p>
            <a:r>
              <a:rPr lang="cs-CZ" sz="11200" dirty="0"/>
              <a:t> potřeba seberealizace</a:t>
            </a:r>
            <a:endParaRPr lang="cs-CZ" sz="5000" dirty="0"/>
          </a:p>
          <a:p>
            <a:pPr marL="0" indent="0">
              <a:buNone/>
            </a:pPr>
            <a:r>
              <a:rPr lang="cs-CZ" sz="5000" dirty="0"/>
              <a:t>                          </a:t>
            </a:r>
          </a:p>
          <a:p>
            <a:pPr marL="0" indent="0">
              <a:buNone/>
            </a:pPr>
            <a:r>
              <a:rPr lang="cs-CZ" sz="5000" dirty="0"/>
              <a:t>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cs-CZ" sz="5000" dirty="0"/>
              <a:t>                                                                                                                                                                    </a:t>
            </a:r>
            <a:r>
              <a:rPr lang="cs-CZ" sz="8000" dirty="0"/>
              <a:t>A. H. </a:t>
            </a:r>
            <a:r>
              <a:rPr lang="cs-CZ" sz="8000" dirty="0" err="1"/>
              <a:t>Maslow</a:t>
            </a:r>
            <a:endParaRPr lang="cs-CZ" sz="8000" dirty="0"/>
          </a:p>
        </p:txBody>
      </p:sp>
    </p:spTree>
    <p:extLst>
      <p:ext uri="{BB962C8B-B14F-4D97-AF65-F5344CB8AC3E}">
        <p14:creationId xmlns:p14="http://schemas.microsoft.com/office/powerpoint/2010/main" val="38121186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400200"/>
          </a:xfrm>
        </p:spPr>
        <p:txBody>
          <a:bodyPr>
            <a:normAutofit fontScale="90000"/>
          </a:bodyPr>
          <a:lstStyle/>
          <a:p>
            <a:r>
              <a:rPr lang="cs-CZ" dirty="0"/>
              <a:t>CHARAKTER SPOLEČENSTVÍ</a:t>
            </a:r>
            <a:br>
              <a:rPr lang="cs-CZ" dirty="0"/>
            </a:br>
            <a:r>
              <a:rPr lang="cs-CZ" dirty="0"/>
              <a:t>(MY a „ONI“)</a:t>
            </a:r>
            <a:br>
              <a:rPr lang="cs-CZ" dirty="0"/>
            </a:b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                 </a:t>
            </a:r>
          </a:p>
          <a:p>
            <a:pPr marL="0" indent="0">
              <a:buNone/>
            </a:pPr>
            <a:r>
              <a:rPr lang="cs-CZ" dirty="0"/>
              <a:t>                     KULTURA a sdílení HODNOT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mrav („co se u nás dělá a co se nedělá“)</a:t>
            </a:r>
          </a:p>
          <a:p>
            <a:endParaRPr lang="cs-CZ" dirty="0"/>
          </a:p>
          <a:p>
            <a:r>
              <a:rPr lang="cs-CZ" dirty="0"/>
              <a:t>jazyk</a:t>
            </a:r>
          </a:p>
          <a:p>
            <a:endParaRPr lang="cs-CZ" dirty="0"/>
          </a:p>
          <a:p>
            <a:r>
              <a:rPr lang="cs-CZ" dirty="0"/>
              <a:t>náboženství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82114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CD2E794-7CA2-4BE7-AD3E-D9FB367F3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HODNOTY: (</a:t>
            </a:r>
            <a:r>
              <a:rPr lang="cs-CZ" dirty="0" err="1"/>
              <a:t>Schwartz</a:t>
            </a:r>
            <a:r>
              <a:rPr lang="cs-CZ" dirty="0"/>
              <a:t> 1992)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28A52ACA-F9AF-4823-A71A-FAAE23C1E3F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                               </a:t>
            </a:r>
            <a:r>
              <a:rPr lang="cs-CZ" dirty="0" err="1"/>
              <a:t>Transsituační</a:t>
            </a:r>
            <a:r>
              <a:rPr lang="cs-CZ" dirty="0"/>
              <a:t> cíle, </a:t>
            </a:r>
          </a:p>
          <a:p>
            <a:pPr marL="0" indent="0">
              <a:buNone/>
            </a:pPr>
            <a:r>
              <a:rPr lang="cs-CZ" dirty="0"/>
              <a:t>                             variující v důležitosti, </a:t>
            </a:r>
          </a:p>
          <a:p>
            <a:pPr marL="0" indent="0">
              <a:buNone/>
            </a:pPr>
            <a:r>
              <a:rPr lang="cs-CZ" dirty="0"/>
              <a:t>          sloužící jako vedoucí principy v životech lidí</a:t>
            </a:r>
          </a:p>
        </p:txBody>
      </p:sp>
    </p:spTree>
    <p:extLst>
      <p:ext uri="{BB962C8B-B14F-4D97-AF65-F5344CB8AC3E}">
        <p14:creationId xmlns:p14="http://schemas.microsoft.com/office/powerpoint/2010/main" val="34453008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24136"/>
          </a:xfrm>
        </p:spPr>
        <p:txBody>
          <a:bodyPr>
            <a:normAutofit/>
          </a:bodyPr>
          <a:lstStyle/>
          <a:p>
            <a:r>
              <a:rPr lang="cs-CZ" dirty="0"/>
              <a:t>       CO URČUJE, JAK JEDNÁME?</a:t>
            </a:r>
          </a:p>
        </p:txBody>
      </p:sp>
      <p:pic>
        <p:nvPicPr>
          <p:cNvPr id="1026" name="Picture 2" descr="C:\Users\Uživatel\Pictures\sluneční soustav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2"/>
            <a:ext cx="7848872" cy="4320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7935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ETIKA – PRAKTICKÁ FILOZOFIE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  <a:p>
            <a:pPr>
              <a:buNone/>
            </a:pPr>
            <a:r>
              <a:rPr lang="cs-CZ" dirty="0"/>
              <a:t>                             vrstvy řízení jednání</a:t>
            </a:r>
          </a:p>
          <a:p>
            <a:pPr>
              <a:buNone/>
            </a:pPr>
            <a:endParaRPr lang="cs-CZ" dirty="0"/>
          </a:p>
          <a:p>
            <a:r>
              <a:rPr lang="cs-CZ" dirty="0"/>
              <a:t>mrav (jak se „to dělá“ ve společnosti?)</a:t>
            </a:r>
          </a:p>
          <a:p>
            <a:endParaRPr lang="cs-CZ" dirty="0"/>
          </a:p>
          <a:p>
            <a:r>
              <a:rPr lang="cs-CZ" dirty="0"/>
              <a:t>morálka (jaký mám být já – co sám po sobě chci?)</a:t>
            </a:r>
          </a:p>
          <a:p>
            <a:endParaRPr lang="cs-CZ" dirty="0"/>
          </a:p>
          <a:p>
            <a:r>
              <a:rPr lang="cs-CZ" dirty="0"/>
              <a:t>etika (hledání jak žít dobrý život)</a:t>
            </a:r>
          </a:p>
        </p:txBody>
      </p:sp>
    </p:spTree>
    <p:extLst>
      <p:ext uri="{BB962C8B-B14F-4D97-AF65-F5344CB8AC3E}">
        <p14:creationId xmlns:p14="http://schemas.microsoft.com/office/powerpoint/2010/main" val="384543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772816"/>
            <a:ext cx="8503920" cy="4326232"/>
          </a:xfrm>
        </p:spPr>
        <p:txBody>
          <a:bodyPr/>
          <a:lstStyle/>
          <a:p>
            <a:r>
              <a:rPr lang="cs-CZ" dirty="0"/>
              <a:t>zdraví</a:t>
            </a:r>
          </a:p>
          <a:p>
            <a:r>
              <a:rPr lang="cs-CZ" dirty="0"/>
              <a:t>život</a:t>
            </a:r>
          </a:p>
          <a:p>
            <a:r>
              <a:rPr lang="cs-CZ" dirty="0"/>
              <a:t>láska</a:t>
            </a:r>
          </a:p>
          <a:p>
            <a:r>
              <a:rPr lang="cs-CZ" dirty="0"/>
              <a:t>vztahy</a:t>
            </a:r>
          </a:p>
          <a:p>
            <a:r>
              <a:rPr lang="cs-CZ" dirty="0"/>
              <a:t>svědomí</a:t>
            </a:r>
          </a:p>
          <a:p>
            <a:r>
              <a:rPr lang="cs-CZ" dirty="0"/>
              <a:t>svoboda</a:t>
            </a:r>
          </a:p>
          <a:p>
            <a:r>
              <a:rPr lang="cs-CZ" dirty="0"/>
              <a:t>moc</a:t>
            </a:r>
          </a:p>
          <a:p>
            <a:r>
              <a:rPr lang="cs-CZ" dirty="0"/>
              <a:t>peníze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24305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5866D10-E654-40BE-99F0-CECD05EFA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Hodnoty a konflikt mezi nimi</a:t>
            </a:r>
            <a:br>
              <a:rPr lang="cs-CZ" dirty="0"/>
            </a:br>
            <a:r>
              <a:rPr lang="cs-CZ" sz="2200" dirty="0"/>
              <a:t>(</a:t>
            </a:r>
            <a:r>
              <a:rPr lang="cs-CZ" sz="2200" dirty="0" err="1"/>
              <a:t>Schwartzův</a:t>
            </a:r>
            <a:r>
              <a:rPr lang="cs-CZ" sz="2200" dirty="0"/>
              <a:t> výzkum, 1992)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169F81B2-30C9-4BD6-B459-3273B48A84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1752" y="2132856"/>
            <a:ext cx="4038600" cy="4176464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Respekt k autonomii druhých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Zájem o jejich dobro a blahobyt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xmlns="" id="{2E9EB7E8-ABA8-45C3-A593-0AE26A604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73475" y="2276872"/>
            <a:ext cx="4038600" cy="468172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Hodnoty vlastního úspěchu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Dominance nad ostatními</a:t>
            </a:r>
          </a:p>
        </p:txBody>
      </p:sp>
    </p:spTree>
    <p:extLst>
      <p:ext uri="{BB962C8B-B14F-4D97-AF65-F5344CB8AC3E}">
        <p14:creationId xmlns:p14="http://schemas.microsoft.com/office/powerpoint/2010/main" val="16978865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B8FBC75-A4D5-459A-8228-A5A16F2B4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Hodnoty a konflikt mezi nimi</a:t>
            </a:r>
            <a:br>
              <a:rPr lang="cs-CZ" dirty="0"/>
            </a:br>
            <a:r>
              <a:rPr lang="cs-CZ" sz="2200" dirty="0"/>
              <a:t>(</a:t>
            </a:r>
            <a:r>
              <a:rPr lang="cs-CZ" sz="2200" dirty="0" err="1"/>
              <a:t>Schwartzův</a:t>
            </a:r>
            <a:r>
              <a:rPr lang="cs-CZ" sz="2200" dirty="0"/>
              <a:t> výzkum, 1992)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5BE996B6-C6C0-4044-9B3C-8927A4F78B3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osobní nezávislost </a:t>
            </a:r>
          </a:p>
          <a:p>
            <a:endParaRPr lang="cs-CZ" dirty="0"/>
          </a:p>
          <a:p>
            <a:r>
              <a:rPr lang="cs-CZ" dirty="0"/>
              <a:t>myšlení </a:t>
            </a:r>
          </a:p>
          <a:p>
            <a:endParaRPr lang="cs-CZ" dirty="0"/>
          </a:p>
          <a:p>
            <a:r>
              <a:rPr lang="cs-CZ" dirty="0"/>
              <a:t> jednání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0881C85B-C782-4EA3-B402-359D466EE5D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sebekontrola</a:t>
            </a:r>
          </a:p>
          <a:p>
            <a:endParaRPr lang="cs-CZ" dirty="0"/>
          </a:p>
          <a:p>
            <a:r>
              <a:rPr lang="cs-CZ" dirty="0"/>
              <a:t>přetrvávání tradic</a:t>
            </a:r>
          </a:p>
          <a:p>
            <a:endParaRPr lang="cs-CZ" dirty="0"/>
          </a:p>
          <a:p>
            <a:r>
              <a:rPr lang="cs-CZ" dirty="0"/>
              <a:t>stabilita</a:t>
            </a:r>
          </a:p>
          <a:p>
            <a:endParaRPr lang="cs-CZ" dirty="0"/>
          </a:p>
          <a:p>
            <a:r>
              <a:rPr lang="cs-CZ" dirty="0"/>
              <a:t>ochrana/bezpečí</a:t>
            </a:r>
          </a:p>
        </p:txBody>
      </p:sp>
    </p:spTree>
    <p:extLst>
      <p:ext uri="{BB962C8B-B14F-4D97-AF65-F5344CB8AC3E}">
        <p14:creationId xmlns:p14="http://schemas.microsoft.com/office/powerpoint/2010/main" val="22770544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důstojnost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72816"/>
            <a:ext cx="3600400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9570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A5A6CF5-0717-43B7-8116-8EFC2D608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důstojnost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5A178DC-F0D2-40BA-BEDF-7AC3DDF43AB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82272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„Co nejsem schopen vyjádřit ekvivalentem, nemá cenu, nýbrž důstojnost“.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(Lidská) bytost jako „cíl sám o sobě“</a:t>
            </a:r>
          </a:p>
          <a:p>
            <a:pPr marL="0" indent="0">
              <a:buNone/>
            </a:pPr>
            <a:r>
              <a:rPr lang="cs-CZ" dirty="0"/>
              <a:t>(ne jako prostředek dosahování cílů jiných)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1800" dirty="0"/>
              <a:t>                                                         Vácha, M.: Základy moderní lékařské etiky, 2012</a:t>
            </a:r>
          </a:p>
        </p:txBody>
      </p:sp>
    </p:spTree>
    <p:extLst>
      <p:ext uri="{BB962C8B-B14F-4D97-AF65-F5344CB8AC3E}">
        <p14:creationId xmlns:p14="http://schemas.microsoft.com/office/powerpoint/2010/main" val="9759008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rmAutofit fontScale="90000"/>
          </a:bodyPr>
          <a:lstStyle/>
          <a:p>
            <a:r>
              <a:rPr lang="cs-CZ" dirty="0"/>
              <a:t>MORÁLKA </a:t>
            </a:r>
            <a:br>
              <a:rPr lang="cs-CZ" dirty="0"/>
            </a:br>
            <a:r>
              <a:rPr lang="cs-CZ" dirty="0"/>
              <a:t>heteronomní a autonomní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POSLUŠNOST AUTORITĚ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      ODPOVĚDNOST</a:t>
            </a:r>
          </a:p>
          <a:p>
            <a:pPr marL="0" indent="0">
              <a:buNone/>
            </a:pPr>
            <a:r>
              <a:rPr lang="cs-CZ" dirty="0"/>
              <a:t>          VLASTNÍMU</a:t>
            </a:r>
          </a:p>
          <a:p>
            <a:pPr marL="0" indent="0">
              <a:buNone/>
            </a:pPr>
            <a:r>
              <a:rPr lang="cs-CZ" dirty="0"/>
              <a:t>            SVĚDOMÍ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28199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ETIKA CTNOSTÍ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Etika ctností </a:t>
            </a:r>
            <a:r>
              <a:rPr lang="cs-CZ" sz="2000" dirty="0"/>
              <a:t>(jednající člověk) </a:t>
            </a:r>
            <a:r>
              <a:rPr lang="cs-CZ" dirty="0"/>
              <a:t>- Aristoteles</a:t>
            </a:r>
          </a:p>
          <a:p>
            <a:endParaRPr lang="cs-CZ" dirty="0"/>
          </a:p>
          <a:p>
            <a:r>
              <a:rPr lang="cs-CZ" dirty="0"/>
              <a:t>Utilitarismus </a:t>
            </a:r>
            <a:r>
              <a:rPr lang="cs-CZ" sz="2000" dirty="0"/>
              <a:t>(následky jednání) </a:t>
            </a:r>
            <a:r>
              <a:rPr lang="cs-CZ" dirty="0"/>
              <a:t>– J. </a:t>
            </a:r>
            <a:r>
              <a:rPr lang="cs-CZ" dirty="0" err="1"/>
              <a:t>Bentham</a:t>
            </a:r>
            <a:r>
              <a:rPr lang="cs-CZ" dirty="0"/>
              <a:t>, J.S. </a:t>
            </a:r>
            <a:r>
              <a:rPr lang="cs-CZ" dirty="0" err="1"/>
              <a:t>Mill</a:t>
            </a:r>
            <a:endParaRPr lang="cs-CZ" dirty="0"/>
          </a:p>
          <a:p>
            <a:endParaRPr lang="cs-CZ" dirty="0"/>
          </a:p>
          <a:p>
            <a:r>
              <a:rPr lang="cs-CZ" dirty="0"/>
              <a:t>Deontologie </a:t>
            </a:r>
            <a:r>
              <a:rPr lang="cs-CZ" sz="2000" dirty="0"/>
              <a:t>(jednání samotné) </a:t>
            </a:r>
            <a:r>
              <a:rPr lang="cs-CZ" dirty="0"/>
              <a:t>– I. Kant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863412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44C53E3-E0DB-4E8A-B77F-F496EC56C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ETICKÉ TEORIE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53F421C1-B8D5-44A1-B696-B4AFDA44152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  <a:p>
            <a:pPr marL="0" indent="0">
              <a:buNone/>
            </a:pPr>
            <a:r>
              <a:rPr lang="cs-CZ" dirty="0"/>
              <a:t>                                        Teleologie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      zkoumání účelnosti zaměřené k nějakému cíli</a:t>
            </a:r>
          </a:p>
        </p:txBody>
      </p:sp>
    </p:spTree>
    <p:extLst>
      <p:ext uri="{BB962C8B-B14F-4D97-AF65-F5344CB8AC3E}">
        <p14:creationId xmlns:p14="http://schemas.microsoft.com/office/powerpoint/2010/main" val="16240540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ETICKÉ TEORIE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  <a:p>
            <a:pPr>
              <a:buNone/>
            </a:pPr>
            <a:r>
              <a:rPr lang="cs-CZ" dirty="0"/>
              <a:t>                                       Hédonismus </a:t>
            </a:r>
          </a:p>
          <a:p>
            <a:pPr>
              <a:buNone/>
            </a:pPr>
            <a:r>
              <a:rPr lang="cs-CZ" dirty="0"/>
              <a:t>               (co nejvíce slasti, co nejméně bolesti)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>
              <a:buNone/>
            </a:pPr>
            <a:r>
              <a:rPr lang="cs-CZ" dirty="0"/>
              <a:t>                                                               </a:t>
            </a:r>
          </a:p>
          <a:p>
            <a:pPr>
              <a:buNone/>
            </a:pPr>
            <a:endParaRPr lang="cs-CZ" sz="1600" dirty="0"/>
          </a:p>
          <a:p>
            <a:pPr>
              <a:buNone/>
            </a:pPr>
            <a:r>
              <a:rPr lang="cs-CZ" sz="1600" dirty="0"/>
              <a:t>                                                                                                             </a:t>
            </a:r>
            <a:r>
              <a:rPr lang="cs-CZ" sz="1600" dirty="0" err="1"/>
              <a:t>Aristippos</a:t>
            </a:r>
            <a:r>
              <a:rPr lang="cs-CZ" sz="1600" dirty="0"/>
              <a:t> z </a:t>
            </a:r>
            <a:r>
              <a:rPr lang="cs-CZ" sz="1600" dirty="0" err="1"/>
              <a:t>Kyrény</a:t>
            </a:r>
            <a:r>
              <a:rPr lang="cs-CZ" sz="1600" dirty="0"/>
              <a:t> (435-355)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ETICKÉ TEORIE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cs-CZ" dirty="0"/>
              <a:t>                       </a:t>
            </a:r>
          </a:p>
          <a:p>
            <a:pPr>
              <a:buNone/>
            </a:pPr>
            <a:r>
              <a:rPr lang="cs-CZ" sz="10800" dirty="0"/>
              <a:t>                                      Utilitarismus</a:t>
            </a:r>
          </a:p>
          <a:p>
            <a:pPr>
              <a:buNone/>
            </a:pPr>
            <a:endParaRPr lang="cs-CZ" sz="10800" dirty="0"/>
          </a:p>
          <a:p>
            <a:r>
              <a:rPr lang="cs-CZ" sz="10800" dirty="0"/>
              <a:t>následky (</a:t>
            </a:r>
            <a:r>
              <a:rPr lang="cs-CZ" sz="10800" dirty="0" err="1"/>
              <a:t>konsekvencionalismus</a:t>
            </a:r>
            <a:r>
              <a:rPr lang="cs-CZ" sz="10800" dirty="0"/>
              <a:t>)</a:t>
            </a:r>
          </a:p>
          <a:p>
            <a:endParaRPr lang="cs-CZ" sz="10800" dirty="0"/>
          </a:p>
          <a:p>
            <a:r>
              <a:rPr lang="cs-CZ" sz="10800" dirty="0"/>
              <a:t>užitečnost (co nejvíce dobra co nejvíce lidem)</a:t>
            </a:r>
          </a:p>
          <a:p>
            <a:endParaRPr lang="cs-CZ" sz="10800" dirty="0"/>
          </a:p>
          <a:p>
            <a:r>
              <a:rPr lang="cs-CZ" sz="10800" dirty="0"/>
              <a:t>hédonismus (slast je dobrá, utrpení špatné)</a:t>
            </a:r>
          </a:p>
          <a:p>
            <a:endParaRPr lang="cs-CZ" sz="10800" dirty="0"/>
          </a:p>
          <a:p>
            <a:r>
              <a:rPr lang="cs-CZ" sz="10800" dirty="0"/>
              <a:t>sociální princip (zájmy a přání druhých)</a:t>
            </a:r>
          </a:p>
          <a:p>
            <a:endParaRPr lang="cs-CZ" sz="4000" dirty="0"/>
          </a:p>
          <a:p>
            <a:pPr>
              <a:buNone/>
            </a:pPr>
            <a:r>
              <a:rPr lang="cs-CZ" sz="4000" dirty="0"/>
              <a:t>                                                                                                                                                         </a:t>
            </a:r>
            <a:r>
              <a:rPr lang="cs-CZ" sz="8000" dirty="0"/>
              <a:t>Jeremy </a:t>
            </a:r>
            <a:r>
              <a:rPr lang="cs-CZ" sz="8000" dirty="0" err="1"/>
              <a:t>Bentham</a:t>
            </a:r>
            <a:r>
              <a:rPr lang="cs-CZ" sz="8000" dirty="0"/>
              <a:t> (1747-1832)</a:t>
            </a:r>
          </a:p>
          <a:p>
            <a:pPr>
              <a:buNone/>
            </a:pPr>
            <a:r>
              <a:rPr lang="cs-CZ" sz="8000" dirty="0"/>
              <a:t>                                                                           John Stuart </a:t>
            </a:r>
            <a:r>
              <a:rPr lang="cs-CZ" sz="8000" dirty="0" err="1"/>
              <a:t>Mill</a:t>
            </a:r>
            <a:r>
              <a:rPr lang="cs-CZ" sz="8000" dirty="0"/>
              <a:t> (1806 – 1873)</a:t>
            </a:r>
            <a:endParaRPr lang="cs-CZ" altLang="cs-CZ" sz="8000" dirty="0"/>
          </a:p>
          <a:p>
            <a:pPr>
              <a:buNone/>
            </a:pPr>
            <a:endParaRPr lang="cs-CZ" sz="4000" dirty="0"/>
          </a:p>
          <a:p>
            <a:pPr>
              <a:buNone/>
            </a:pPr>
            <a:r>
              <a:rPr lang="cs-CZ" sz="4000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>
              <a:buNone/>
            </a:pPr>
            <a:endParaRPr lang="cs-CZ" sz="4000" dirty="0"/>
          </a:p>
          <a:p>
            <a:pPr>
              <a:buNone/>
            </a:pPr>
            <a:endParaRPr lang="cs-CZ" sz="4000" dirty="0"/>
          </a:p>
          <a:p>
            <a:pPr>
              <a:buNone/>
            </a:pPr>
            <a:endParaRPr lang="cs-CZ" sz="4000" dirty="0"/>
          </a:p>
          <a:p>
            <a:pPr>
              <a:buNone/>
            </a:pPr>
            <a:endParaRPr lang="cs-CZ" sz="4000" dirty="0"/>
          </a:p>
          <a:p>
            <a:pPr>
              <a:buNone/>
            </a:pPr>
            <a:r>
              <a:rPr lang="cs-CZ" sz="4000" dirty="0"/>
              <a:t>                                                                                                              </a:t>
            </a:r>
          </a:p>
          <a:p>
            <a:pPr>
              <a:buNone/>
            </a:pPr>
            <a:endParaRPr lang="cs-CZ" sz="4000" dirty="0"/>
          </a:p>
          <a:p>
            <a:pPr>
              <a:buNone/>
            </a:pPr>
            <a:endParaRPr lang="cs-CZ" sz="4000" dirty="0"/>
          </a:p>
          <a:p>
            <a:pPr>
              <a:buNone/>
            </a:pPr>
            <a:endParaRPr lang="cs-CZ" sz="4000" dirty="0"/>
          </a:p>
          <a:p>
            <a:pPr>
              <a:buNone/>
            </a:pPr>
            <a:endParaRPr lang="cs-CZ" sz="4000" dirty="0"/>
          </a:p>
          <a:p>
            <a:pPr>
              <a:buNone/>
            </a:pPr>
            <a:endParaRPr lang="cs-CZ" sz="4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MRAV, MORÁLKA, ETIKA</a:t>
            </a:r>
          </a:p>
        </p:txBody>
      </p:sp>
      <p:pic>
        <p:nvPicPr>
          <p:cNvPr id="1026" name="Picture 2" descr="C:\Users\Pavla Povolná\Downloads\20191031_11142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8128000" cy="485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79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ETICKÉ TEORIE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                                        Deontologie</a:t>
            </a:r>
          </a:p>
          <a:p>
            <a:pPr>
              <a:buNone/>
            </a:pPr>
            <a:endParaRPr lang="cs-CZ" dirty="0"/>
          </a:p>
          <a:p>
            <a:r>
              <a:rPr lang="cs-CZ" dirty="0"/>
              <a:t>univerzalismus</a:t>
            </a:r>
          </a:p>
          <a:p>
            <a:endParaRPr lang="cs-CZ" dirty="0"/>
          </a:p>
          <a:p>
            <a:r>
              <a:rPr lang="cs-CZ" dirty="0"/>
              <a:t>kategorický imperativ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                SMÝŠLENÍ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/>
              <a:t>             ODPOVĚDNOST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„na dobrém rozhodnutí nic nemění, ani kdyby mělo špatné následky“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      DEONTOLOGIE</a:t>
            </a:r>
          </a:p>
          <a:p>
            <a:pPr marL="0" indent="0">
              <a:buNone/>
            </a:pPr>
            <a:r>
              <a:rPr lang="cs-CZ" dirty="0"/>
              <a:t>        </a:t>
            </a:r>
          </a:p>
          <a:p>
            <a:pPr marL="0" indent="0">
              <a:buNone/>
            </a:pPr>
            <a:r>
              <a:rPr lang="cs-CZ" dirty="0"/>
              <a:t>             formalismus</a:t>
            </a:r>
          </a:p>
          <a:p>
            <a:pPr marL="0" indent="0">
              <a:buNone/>
            </a:pPr>
            <a:r>
              <a:rPr lang="cs-CZ" dirty="0"/>
              <a:t>     I. Kant (1724 – 1804)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          za nám svěřené     </a:t>
            </a:r>
          </a:p>
          <a:p>
            <a:pPr marL="0" indent="0">
              <a:buNone/>
            </a:pPr>
            <a:r>
              <a:rPr lang="cs-CZ" dirty="0"/>
              <a:t>                  osoby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    důsledky rozhodnutí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             zkušenost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ETICKÉ TEORIE</a:t>
            </a:r>
          </a:p>
        </p:txBody>
      </p:sp>
    </p:spTree>
    <p:extLst>
      <p:ext uri="{BB962C8B-B14F-4D97-AF65-F5344CB8AC3E}">
        <p14:creationId xmlns:p14="http://schemas.microsoft.com/office/powerpoint/2010/main" val="142010681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Kategorický imperativ/zlaté pravidlo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  <a:p>
            <a:pPr>
              <a:buNone/>
            </a:pPr>
            <a:r>
              <a:rPr lang="cs-CZ" dirty="0"/>
              <a:t>     Jednej tak, aby se maximy Tvého jednání staly </a:t>
            </a:r>
          </a:p>
          <a:p>
            <a:pPr>
              <a:buNone/>
            </a:pPr>
            <a:r>
              <a:rPr lang="cs-CZ" dirty="0"/>
              <a:t>                      obecným zákonodárstvím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                                                                        </a:t>
            </a:r>
            <a:r>
              <a:rPr lang="cs-CZ" sz="1800" dirty="0"/>
              <a:t>I. Kant (1724 – 1804)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C:\Users\Uživatel\Pictures\128px-Immanuel_Kant_signature.svg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60648"/>
            <a:ext cx="4248472" cy="864096"/>
          </a:xfrm>
          <a:prstGeom prst="rect">
            <a:avLst/>
          </a:prstGeom>
          <a:noFill/>
        </p:spPr>
      </p:pic>
      <p:pic>
        <p:nvPicPr>
          <p:cNvPr id="1027" name="Picture 3" descr="C:\Users\Uživatel\Pictures\Immanuel_Kant_(painted_portrait)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711325"/>
            <a:ext cx="3816424" cy="4203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rmAutofit fontScale="90000"/>
          </a:bodyPr>
          <a:lstStyle/>
          <a:p>
            <a:r>
              <a:rPr lang="cs-CZ" dirty="0"/>
              <a:t>MORÁLNÍ FILOZOFIE</a:t>
            </a:r>
            <a:br>
              <a:rPr lang="cs-CZ" dirty="0"/>
            </a:br>
            <a:r>
              <a:rPr lang="cs-CZ" dirty="0"/>
              <a:t>ETIKA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deskriptivní (pro a proti)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normativní (identifikace hodnot)</a:t>
            </a:r>
          </a:p>
        </p:txBody>
      </p:sp>
    </p:spTree>
    <p:extLst>
      <p:ext uri="{BB962C8B-B14F-4D97-AF65-F5344CB8AC3E}">
        <p14:creationId xmlns:p14="http://schemas.microsoft.com/office/powerpoint/2010/main" val="4028593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MORÁLNÍ PRAVIDLA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                          Kulturní podmíněnost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ETICKÝ RELATIVISMUS x UNIVERZALISMUS</a:t>
            </a:r>
          </a:p>
        </p:txBody>
      </p:sp>
      <p:pic>
        <p:nvPicPr>
          <p:cNvPr id="2050" name="Picture 2" descr="C:\Users\Uživatel\Pictures\úhel pohledu 1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132856"/>
            <a:ext cx="4464495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9EA124F-1609-4972-9824-949A67AD0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ETICKÉ DILEMA/PROBLÉM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F3E5DBDC-89C7-4A5F-BF2E-F35559A643B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Alzheimer Europe rings the alarm about discriminatory practices in intensive care settings during the COVID-19 pandemic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/>
              <a:t>Helen Rochford-Brennan, chairperson of the European Working of People with </a:t>
            </a:r>
            <a:r>
              <a:rPr lang="en-US" dirty="0">
                <a:hlinkClick r:id="rId2"/>
              </a:rPr>
              <a:t>Dementia</a:t>
            </a:r>
            <a:r>
              <a:rPr lang="en-US" dirty="0"/>
              <a:t>, said: “I am grateful to Alzheimer Europe for coordinating this important response which is in line with the </a:t>
            </a:r>
            <a:r>
              <a:rPr lang="en-US" dirty="0" err="1"/>
              <a:t>organisation’s</a:t>
            </a:r>
            <a:r>
              <a:rPr lang="en-US" dirty="0"/>
              <a:t> commitment to a human rights based approach to dementia. Many people are able to live long and meaningful lives with dementia with a good quality of life. </a:t>
            </a:r>
            <a:r>
              <a:rPr lang="en-US" b="1" dirty="0"/>
              <a:t>A diagnosis of dementia should never be a reason to be refused treatment, care or support”.</a:t>
            </a: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endParaRPr lang="en-US" b="1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https://www.alzheimer-europe.org/Policy/Our-opinion-on/Triage-decisions-during-COVID-19-pandemic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836545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24136"/>
          </a:xfrm>
        </p:spPr>
        <p:txBody>
          <a:bodyPr>
            <a:normAutofit fontScale="90000"/>
          </a:bodyPr>
          <a:lstStyle/>
          <a:p>
            <a:r>
              <a:rPr lang="cs-CZ" dirty="0"/>
              <a:t>ETICKÉ DILEMA/PROBLÉM</a:t>
            </a:r>
            <a:br>
              <a:rPr lang="cs-CZ" dirty="0"/>
            </a:br>
            <a:r>
              <a:rPr lang="cs-CZ" dirty="0"/>
              <a:t>(Šalamounův soud)</a:t>
            </a:r>
          </a:p>
        </p:txBody>
      </p:sp>
      <p:pic>
        <p:nvPicPr>
          <p:cNvPr id="2050" name="Picture 2" descr="Šalamounův soud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16832"/>
            <a:ext cx="468052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79281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                                            </a:t>
            </a:r>
          </a:p>
          <a:p>
            <a:pPr marL="0" indent="0">
              <a:buNone/>
            </a:pPr>
            <a:r>
              <a:rPr lang="cs-CZ" dirty="0"/>
              <a:t>                                           SOULAD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Myšlení</a:t>
            </a:r>
          </a:p>
          <a:p>
            <a:endParaRPr lang="cs-CZ" dirty="0"/>
          </a:p>
          <a:p>
            <a:r>
              <a:rPr lang="cs-CZ" dirty="0"/>
              <a:t>Řeči</a:t>
            </a:r>
          </a:p>
          <a:p>
            <a:endParaRPr lang="cs-CZ" dirty="0"/>
          </a:p>
          <a:p>
            <a:r>
              <a:rPr lang="cs-CZ" dirty="0"/>
              <a:t>Jednání</a:t>
            </a:r>
          </a:p>
        </p:txBody>
      </p:sp>
    </p:spTree>
    <p:extLst>
      <p:ext uri="{BB962C8B-B14F-4D97-AF65-F5344CB8AC3E}">
        <p14:creationId xmlns:p14="http://schemas.microsoft.com/office/powerpoint/2010/main" val="962362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ETIKA – PRAKTICKÁ FILOZOFIE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b="1" i="1" dirty="0"/>
          </a:p>
          <a:p>
            <a:endParaRPr lang="cs-CZ" dirty="0"/>
          </a:p>
          <a:p>
            <a:r>
              <a:rPr lang="cs-CZ" dirty="0"/>
              <a:t>mrav</a:t>
            </a:r>
          </a:p>
          <a:p>
            <a:endParaRPr lang="cs-CZ" dirty="0"/>
          </a:p>
          <a:p>
            <a:r>
              <a:rPr lang="cs-CZ" dirty="0"/>
              <a:t>morálka</a:t>
            </a:r>
          </a:p>
          <a:p>
            <a:endParaRPr lang="cs-CZ" dirty="0"/>
          </a:p>
          <a:p>
            <a:r>
              <a:rPr lang="cs-CZ" dirty="0"/>
              <a:t>etika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  <a:p>
            <a:pPr>
              <a:buNone/>
            </a:pPr>
            <a:r>
              <a:rPr lang="cs-CZ" dirty="0"/>
              <a:t> </a:t>
            </a:r>
          </a:p>
          <a:p>
            <a:r>
              <a:rPr lang="cs-CZ" b="1" dirty="0"/>
              <a:t>CO </a:t>
            </a:r>
            <a:r>
              <a:rPr lang="cs-CZ" dirty="0"/>
              <a:t>mám činit ?</a:t>
            </a:r>
          </a:p>
          <a:p>
            <a:endParaRPr lang="cs-CZ" dirty="0"/>
          </a:p>
          <a:p>
            <a:r>
              <a:rPr lang="cs-CZ" b="1" dirty="0"/>
              <a:t>KÝM</a:t>
            </a:r>
            <a:r>
              <a:rPr lang="cs-CZ" dirty="0"/>
              <a:t> mám být?</a:t>
            </a:r>
          </a:p>
          <a:p>
            <a:endParaRPr lang="cs-CZ" dirty="0"/>
          </a:p>
          <a:p>
            <a:r>
              <a:rPr lang="cs-CZ" b="1" dirty="0"/>
              <a:t>JAK </a:t>
            </a:r>
            <a:r>
              <a:rPr lang="cs-CZ" dirty="0"/>
              <a:t>žít dobře?</a:t>
            </a:r>
          </a:p>
        </p:txBody>
      </p:sp>
    </p:spTree>
    <p:extLst>
      <p:ext uri="{BB962C8B-B14F-4D97-AF65-F5344CB8AC3E}">
        <p14:creationId xmlns:p14="http://schemas.microsoft.com/office/powerpoint/2010/main" val="176585795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                                     </a:t>
            </a:r>
          </a:p>
          <a:p>
            <a:pPr marL="0" indent="0">
              <a:buNone/>
            </a:pPr>
            <a:r>
              <a:rPr lang="cs-CZ" dirty="0"/>
              <a:t>                                         SVĚDOMÍ</a:t>
            </a:r>
          </a:p>
          <a:p>
            <a:pPr marL="0" indent="0">
              <a:buNone/>
            </a:pPr>
            <a:r>
              <a:rPr lang="cs-CZ" dirty="0"/>
              <a:t>      </a:t>
            </a:r>
          </a:p>
          <a:p>
            <a:pPr marL="0" indent="0">
              <a:buNone/>
            </a:pPr>
            <a:r>
              <a:rPr lang="cs-CZ" dirty="0"/>
              <a:t>              „</a:t>
            </a:r>
            <a:r>
              <a:rPr lang="cs-CZ" i="1" dirty="0"/>
              <a:t>náš vlastní požadavek na sebe samé“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                                                                     </a:t>
            </a:r>
            <a:r>
              <a:rPr lang="de-DE" dirty="0"/>
              <a:t>R. </a:t>
            </a:r>
            <a:r>
              <a:rPr lang="de-DE" dirty="0" err="1"/>
              <a:t>Spaemann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976761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Situace, povinnost, pravidla, formalismus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 Sir N. </a:t>
            </a:r>
            <a:r>
              <a:rPr lang="cs-CZ" dirty="0" err="1"/>
              <a:t>Winton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1844824"/>
            <a:ext cx="3600400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ETICKÉ NORMY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       </a:t>
            </a:r>
          </a:p>
          <a:p>
            <a:pPr marL="0" indent="0">
              <a:buNone/>
            </a:pPr>
            <a:r>
              <a:rPr lang="cs-CZ" dirty="0"/>
              <a:t>         Morální  vědomí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           zkušenost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       ……CO má být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       Morální jednání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            výchova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          …….Co je</a:t>
            </a:r>
          </a:p>
        </p:txBody>
      </p:sp>
    </p:spTree>
    <p:extLst>
      <p:ext uri="{BB962C8B-B14F-4D97-AF65-F5344CB8AC3E}">
        <p14:creationId xmlns:p14="http://schemas.microsoft.com/office/powerpoint/2010/main" val="81932256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ETICKÉ NORMY</a:t>
            </a:r>
            <a:br>
              <a:rPr lang="cs-CZ" dirty="0"/>
            </a:br>
            <a:r>
              <a:rPr lang="cs-CZ" sz="2200" dirty="0"/>
              <a:t>(„desatero“)</a:t>
            </a:r>
          </a:p>
        </p:txBody>
      </p:sp>
      <p:pic>
        <p:nvPicPr>
          <p:cNvPr id="2050" name="Picture 2" descr="C:\Users\Uživatel\Pictures\desatero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348881"/>
            <a:ext cx="3816424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ETICKÉ NORMY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           </a:t>
            </a:r>
          </a:p>
          <a:p>
            <a:pPr marL="0" indent="0">
              <a:buNone/>
            </a:pPr>
            <a:r>
              <a:rPr lang="cs-CZ" dirty="0"/>
              <a:t>                pravidla jednání ve společenství</a:t>
            </a:r>
          </a:p>
          <a:p>
            <a:pPr marL="0" indent="0">
              <a:buNone/>
            </a:pPr>
            <a:r>
              <a:rPr lang="cs-CZ" dirty="0"/>
              <a:t>               „návody“ doporučeného chování</a:t>
            </a:r>
          </a:p>
          <a:p>
            <a:pPr marL="0" indent="0">
              <a:buNone/>
            </a:pPr>
            <a:r>
              <a:rPr lang="cs-CZ" dirty="0"/>
              <a:t>                      charty, kodexy, deklarace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        Specifikace morální odpovědnost jedince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Předpoklad vnitřního přijetí a vnějšího dodržování</a:t>
            </a:r>
          </a:p>
          <a:p>
            <a:pPr marL="0" indent="0">
              <a:buNone/>
            </a:pPr>
            <a:r>
              <a:rPr lang="cs-CZ" dirty="0"/>
              <a:t>                                                                                </a:t>
            </a:r>
            <a:endParaRPr lang="cs-CZ" sz="20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044582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ETICKÉ NORMY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          </a:t>
            </a:r>
          </a:p>
          <a:p>
            <a:pPr marL="0" indent="0">
              <a:buNone/>
            </a:pPr>
            <a:r>
              <a:rPr lang="cs-CZ" dirty="0"/>
              <a:t>                      „aby se na něco nezapomnělo“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Připomenutí, že ne já, ale ten druhý má na něco právo.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Upozornění na věci, které v zákoně nejsou   </a:t>
            </a:r>
          </a:p>
          <a:p>
            <a:pPr marL="0" indent="0">
              <a:buNone/>
            </a:pPr>
            <a:r>
              <a:rPr lang="cs-CZ" dirty="0"/>
              <a:t>                                 (ani nemohou být)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                                                                           J. Sokol</a:t>
            </a:r>
          </a:p>
        </p:txBody>
      </p:sp>
    </p:spTree>
    <p:extLst>
      <p:ext uri="{BB962C8B-B14F-4D97-AF65-F5344CB8AC3E}">
        <p14:creationId xmlns:p14="http://schemas.microsoft.com/office/powerpoint/2010/main" val="203577710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ETICKÉ (morální) NORMY - profesní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                             </a:t>
            </a:r>
          </a:p>
          <a:p>
            <a:pPr marL="0" indent="0">
              <a:buNone/>
            </a:pPr>
            <a:r>
              <a:rPr lang="cs-CZ" dirty="0"/>
              <a:t>                                    normativní etika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  normy (standardy)</a:t>
            </a:r>
          </a:p>
          <a:p>
            <a:endParaRPr lang="cs-CZ" dirty="0"/>
          </a:p>
          <a:p>
            <a:r>
              <a:rPr lang="cs-CZ" dirty="0"/>
              <a:t>  kodexy</a:t>
            </a:r>
          </a:p>
          <a:p>
            <a:endParaRPr lang="cs-CZ" dirty="0"/>
          </a:p>
          <a:p>
            <a:r>
              <a:rPr lang="cs-CZ" dirty="0"/>
              <a:t>  charty</a:t>
            </a:r>
          </a:p>
          <a:p>
            <a:endParaRPr lang="cs-CZ" dirty="0"/>
          </a:p>
          <a:p>
            <a:r>
              <a:rPr lang="cs-CZ" dirty="0"/>
              <a:t> prohlášení, kréda, deklarace hodnot</a:t>
            </a:r>
          </a:p>
        </p:txBody>
      </p:sp>
    </p:spTree>
    <p:extLst>
      <p:ext uri="{BB962C8B-B14F-4D97-AF65-F5344CB8AC3E}">
        <p14:creationId xmlns:p14="http://schemas.microsoft.com/office/powerpoint/2010/main" val="100887709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rmAutofit fontScale="90000"/>
          </a:bodyPr>
          <a:lstStyle/>
          <a:p>
            <a:r>
              <a:rPr lang="cs-CZ" dirty="0"/>
              <a:t>ETICKÉ PROFESNÍ NORMY</a:t>
            </a:r>
            <a:br>
              <a:rPr lang="cs-CZ" dirty="0"/>
            </a:br>
            <a:r>
              <a:rPr lang="cs-CZ" dirty="0"/>
              <a:t>zdravotnictví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dirty="0"/>
              <a:t>Úmluva o lidských právech a biomedicíně Rady Evropy (</a:t>
            </a:r>
            <a:r>
              <a:rPr lang="cs-CZ" dirty="0" err="1"/>
              <a:t>Oviedu</a:t>
            </a:r>
            <a:r>
              <a:rPr lang="cs-CZ" dirty="0"/>
              <a:t>: 1997, ČR 2001)</a:t>
            </a:r>
          </a:p>
          <a:p>
            <a:endParaRPr lang="cs-CZ" dirty="0"/>
          </a:p>
          <a:p>
            <a:r>
              <a:rPr lang="cs-CZ" dirty="0"/>
              <a:t>Všeobecná deklarace lidských práv (OSN: 1948)</a:t>
            </a:r>
          </a:p>
          <a:p>
            <a:endParaRPr lang="cs-CZ" dirty="0"/>
          </a:p>
          <a:p>
            <a:r>
              <a:rPr lang="cs-CZ" dirty="0"/>
              <a:t>Ženevská deklarace (WMA :1948)</a:t>
            </a:r>
          </a:p>
          <a:p>
            <a:endParaRPr lang="cs-CZ" dirty="0"/>
          </a:p>
          <a:p>
            <a:r>
              <a:rPr lang="cs-CZ" dirty="0"/>
              <a:t>Úmluva na ochranu lidských práv a základních svobod (Řím: 1950, ČR: 1992)</a:t>
            </a:r>
          </a:p>
          <a:p>
            <a:endParaRPr lang="cs-CZ" dirty="0"/>
          </a:p>
          <a:p>
            <a:r>
              <a:rPr lang="cs-CZ" dirty="0"/>
              <a:t>Helsinská deklarace (WMA: 1964)</a:t>
            </a:r>
          </a:p>
        </p:txBody>
      </p:sp>
    </p:spTree>
    <p:extLst>
      <p:ext uri="{BB962C8B-B14F-4D97-AF65-F5344CB8AC3E}">
        <p14:creationId xmlns:p14="http://schemas.microsoft.com/office/powerpoint/2010/main" val="297331234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ETICKÉ NORMY ve zdravotnictví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         Etické kodexy </a:t>
            </a:r>
          </a:p>
          <a:p>
            <a:pPr marL="0" indent="0">
              <a:buNone/>
            </a:pPr>
            <a:r>
              <a:rPr lang="cs-CZ" dirty="0"/>
              <a:t>            „povinností“ </a:t>
            </a:r>
          </a:p>
          <a:p>
            <a:pPr marL="0" indent="0">
              <a:buNone/>
            </a:pPr>
            <a:r>
              <a:rPr lang="cs-CZ" dirty="0"/>
              <a:t>            (deontologie)</a:t>
            </a:r>
          </a:p>
          <a:p>
            <a:pPr marL="0" indent="0">
              <a:buNone/>
            </a:pPr>
            <a:r>
              <a:rPr lang="cs-CZ" dirty="0"/>
              <a:t>zdravotnických pracovníků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lékaři ČLK</a:t>
            </a:r>
          </a:p>
          <a:p>
            <a:pPr marL="0" indent="0">
              <a:buNone/>
            </a:pPr>
            <a:r>
              <a:rPr lang="cs-CZ" dirty="0"/>
              <a:t>    Hippokratova přísaha </a:t>
            </a:r>
          </a:p>
          <a:p>
            <a:pPr marL="0" indent="0">
              <a:buNone/>
            </a:pPr>
            <a:r>
              <a:rPr lang="cs-CZ" dirty="0"/>
              <a:t>    (5. stol př. n .l.)</a:t>
            </a:r>
          </a:p>
          <a:p>
            <a:r>
              <a:rPr lang="cs-CZ" dirty="0"/>
              <a:t>sestry ICN (1953, 2005)</a:t>
            </a:r>
          </a:p>
          <a:p>
            <a:r>
              <a:rPr lang="cs-CZ" dirty="0"/>
              <a:t>porodní asistentky</a:t>
            </a:r>
          </a:p>
          <a:p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dirty="0"/>
              <a:t>          Etické kodexy</a:t>
            </a:r>
          </a:p>
          <a:p>
            <a:pPr marL="0" indent="0">
              <a:buNone/>
            </a:pPr>
            <a:r>
              <a:rPr lang="cs-CZ" dirty="0"/>
              <a:t>                „práv“</a:t>
            </a:r>
          </a:p>
          <a:p>
            <a:pPr marL="0" indent="0">
              <a:buNone/>
            </a:pPr>
            <a:r>
              <a:rPr lang="cs-CZ" dirty="0"/>
              <a:t>              pacientů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hospitalizovaných dětí</a:t>
            </a:r>
          </a:p>
          <a:p>
            <a:r>
              <a:rPr lang="cs-CZ" dirty="0"/>
              <a:t>umírajících</a:t>
            </a:r>
          </a:p>
          <a:p>
            <a:r>
              <a:rPr lang="cs-CZ" dirty="0"/>
              <a:t>seniorů</a:t>
            </a:r>
          </a:p>
          <a:p>
            <a:r>
              <a:rPr lang="cs-CZ" dirty="0"/>
              <a:t>tělesně postižených</a:t>
            </a:r>
          </a:p>
          <a:p>
            <a:r>
              <a:rPr lang="cs-CZ" dirty="0"/>
              <a:t>onkologických pacientů</a:t>
            </a:r>
          </a:p>
        </p:txBody>
      </p:sp>
    </p:spTree>
    <p:extLst>
      <p:ext uri="{BB962C8B-B14F-4D97-AF65-F5344CB8AC3E}">
        <p14:creationId xmlns:p14="http://schemas.microsoft.com/office/powerpoint/2010/main" val="364785630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rmAutofit fontScale="90000"/>
          </a:bodyPr>
          <a:lstStyle/>
          <a:p>
            <a:r>
              <a:rPr lang="cs-CZ" dirty="0"/>
              <a:t>Etická dilemata</a:t>
            </a:r>
            <a:br>
              <a:rPr lang="cs-CZ" dirty="0"/>
            </a:br>
            <a:r>
              <a:rPr lang="cs-CZ" dirty="0"/>
              <a:t>transplantace orgánů a tkání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>
              <a:buNone/>
            </a:pPr>
            <a:r>
              <a:rPr lang="cs-CZ" dirty="0"/>
              <a:t>              OPTING IN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    předpokládaný nesouhlas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    Holandsko, Německo, Dánsko, GB, USA, Kanada, Japonsko, JAR, Austrálie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>
              <a:buNone/>
            </a:pPr>
            <a:r>
              <a:rPr lang="cs-CZ" dirty="0"/>
              <a:t>          OPTING OUT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   předpokládaný souhlas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    ČR, Belgie, Francie, Maďarsko, Bulharsko, Rakousko, Španělsko, Finsko, Řecko, Itálie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     ČR: www.</a:t>
            </a:r>
            <a:r>
              <a:rPr lang="cs-CZ" dirty="0" err="1"/>
              <a:t>nrod.cz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3468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MORÁLKA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pPr>
              <a:buNone/>
            </a:pPr>
            <a:r>
              <a:rPr lang="cs-CZ" dirty="0"/>
              <a:t>            Autonomní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          (mravní zákon „v“)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pPr>
              <a:buNone/>
            </a:pPr>
            <a:r>
              <a:rPr lang="cs-CZ" dirty="0"/>
              <a:t>          Heteronomní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       (hvězdné nebe „nad“)</a:t>
            </a:r>
          </a:p>
        </p:txBody>
      </p:sp>
    </p:spTree>
    <p:extLst>
      <p:ext uri="{BB962C8B-B14F-4D97-AF65-F5344CB8AC3E}">
        <p14:creationId xmlns:p14="http://schemas.microsoft.com/office/powerpoint/2010/main" val="375950052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24136"/>
          </a:xfrm>
        </p:spPr>
        <p:txBody>
          <a:bodyPr>
            <a:normAutofit fontScale="90000"/>
          </a:bodyPr>
          <a:lstStyle/>
          <a:p>
            <a:r>
              <a:rPr lang="cs-CZ" dirty="0"/>
              <a:t>Etická dilemata</a:t>
            </a:r>
            <a:br>
              <a:rPr lang="cs-CZ" dirty="0"/>
            </a:br>
            <a:r>
              <a:rPr lang="cs-CZ" dirty="0"/>
              <a:t>počátek (a konec) lidského života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>
              <a:buNone/>
            </a:pPr>
            <a:r>
              <a:rPr lang="cs-CZ" dirty="0"/>
              <a:t>     </a:t>
            </a:r>
          </a:p>
          <a:p>
            <a:pPr>
              <a:buNone/>
            </a:pPr>
            <a:r>
              <a:rPr lang="cs-CZ" dirty="0"/>
              <a:t>         PRO CHOICE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možnost volby/Interrupce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60032" y="1628800"/>
            <a:ext cx="4038600" cy="4681728"/>
          </a:xfrm>
        </p:spPr>
        <p:txBody>
          <a:bodyPr>
            <a:normAutofit lnSpcReduction="10000"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>
              <a:buNone/>
            </a:pPr>
            <a:r>
              <a:rPr lang="cs-CZ" dirty="0"/>
              <a:t>              PRO LIFE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sz="2000" dirty="0"/>
          </a:p>
          <a:p>
            <a:pPr>
              <a:buNone/>
            </a:pPr>
            <a:r>
              <a:rPr lang="cs-CZ" sz="2000" dirty="0"/>
              <a:t>             </a:t>
            </a:r>
          </a:p>
          <a:p>
            <a:pPr>
              <a:buNone/>
            </a:pPr>
            <a:r>
              <a:rPr lang="cs-CZ" sz="2000" dirty="0"/>
              <a:t>             Hnutí Pro život ČR</a:t>
            </a:r>
          </a:p>
        </p:txBody>
      </p:sp>
    </p:spTree>
    <p:extLst>
      <p:ext uri="{BB962C8B-B14F-4D97-AF65-F5344CB8AC3E}">
        <p14:creationId xmlns:p14="http://schemas.microsoft.com/office/powerpoint/2010/main" val="322110286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Přístup k řešení dilemat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r>
              <a:rPr lang="cs-CZ" dirty="0"/>
              <a:t>vyhýbání se </a:t>
            </a:r>
          </a:p>
          <a:p>
            <a:endParaRPr lang="cs-CZ" dirty="0"/>
          </a:p>
          <a:p>
            <a:r>
              <a:rPr lang="cs-CZ" dirty="0"/>
              <a:t>racionalizace</a:t>
            </a:r>
          </a:p>
          <a:p>
            <a:endParaRPr lang="cs-CZ" dirty="0"/>
          </a:p>
          <a:p>
            <a:r>
              <a:rPr lang="cs-CZ" dirty="0"/>
              <a:t>neutralita </a:t>
            </a:r>
          </a:p>
          <a:p>
            <a:endParaRPr lang="cs-CZ" dirty="0"/>
          </a:p>
          <a:p>
            <a:r>
              <a:rPr lang="cs-CZ" dirty="0" err="1"/>
              <a:t>favorismus</a:t>
            </a:r>
            <a:endParaRPr lang="cs-CZ" dirty="0"/>
          </a:p>
          <a:p>
            <a:endParaRPr lang="cs-CZ" dirty="0"/>
          </a:p>
          <a:p>
            <a:r>
              <a:rPr lang="cs-CZ" dirty="0"/>
              <a:t>neutralita a symetrie</a:t>
            </a:r>
          </a:p>
        </p:txBody>
      </p:sp>
    </p:spTree>
    <p:extLst>
      <p:ext uri="{BB962C8B-B14F-4D97-AF65-F5344CB8AC3E}">
        <p14:creationId xmlns:p14="http://schemas.microsoft.com/office/powerpoint/2010/main" val="146237204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Hippokratova přísaha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>
          <a:xfrm>
            <a:off x="301752" y="1628800"/>
            <a:ext cx="8503920" cy="482453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cs-CZ" dirty="0"/>
              <a:t>„Přísahám při lékaři </a:t>
            </a:r>
            <a:r>
              <a:rPr lang="cs-CZ" dirty="0" err="1"/>
              <a:t>Apollonu</a:t>
            </a:r>
            <a:r>
              <a:rPr lang="cs-CZ" dirty="0"/>
              <a:t>, při </a:t>
            </a:r>
            <a:r>
              <a:rPr lang="cs-CZ" dirty="0" err="1"/>
              <a:t>Hygieii</a:t>
            </a:r>
            <a:r>
              <a:rPr lang="cs-CZ" dirty="0"/>
              <a:t> a </a:t>
            </a:r>
            <a:r>
              <a:rPr lang="cs-CZ" dirty="0" err="1"/>
              <a:t>Panacei</a:t>
            </a:r>
            <a:r>
              <a:rPr lang="cs-CZ" dirty="0"/>
              <a:t>, volám za svědky všechny bohy a bohyně,       že ze všech sil a s plným svědomím budu </a:t>
            </a:r>
            <a:r>
              <a:rPr lang="cs-CZ" dirty="0" err="1"/>
              <a:t>plniti</a:t>
            </a:r>
            <a:r>
              <a:rPr lang="cs-CZ" dirty="0"/>
              <a:t> tento </a:t>
            </a:r>
            <a:r>
              <a:rPr lang="cs-CZ" b="1" dirty="0"/>
              <a:t>slib</a:t>
            </a:r>
            <a:r>
              <a:rPr lang="cs-CZ" dirty="0"/>
              <a:t>:     </a:t>
            </a:r>
          </a:p>
          <a:p>
            <a:pPr>
              <a:buNone/>
            </a:pPr>
            <a:r>
              <a:rPr lang="cs-CZ" dirty="0"/>
              <a:t>  budu si </a:t>
            </a:r>
            <a:r>
              <a:rPr lang="cs-CZ" b="1" dirty="0" err="1"/>
              <a:t>vážiti</a:t>
            </a:r>
            <a:r>
              <a:rPr lang="cs-CZ" dirty="0"/>
              <a:t> svého mistra v tomto umění jako svých vlastních rodičů, budu se s ním </a:t>
            </a:r>
            <a:r>
              <a:rPr lang="cs-CZ" dirty="0" err="1"/>
              <a:t>děliti</a:t>
            </a:r>
            <a:r>
              <a:rPr lang="cs-CZ" dirty="0"/>
              <a:t> o svůj příjem, budu mu </a:t>
            </a:r>
            <a:r>
              <a:rPr lang="cs-CZ" dirty="0" err="1"/>
              <a:t>dávati</a:t>
            </a:r>
            <a:r>
              <a:rPr lang="cs-CZ" dirty="0"/>
              <a:t> to, čeho bude </a:t>
            </a:r>
            <a:r>
              <a:rPr lang="cs-CZ" dirty="0" err="1"/>
              <a:t>míti</a:t>
            </a:r>
            <a:r>
              <a:rPr lang="cs-CZ" dirty="0"/>
              <a:t> nedostatek, budu </a:t>
            </a:r>
            <a:r>
              <a:rPr lang="cs-CZ" dirty="0" err="1"/>
              <a:t>pokládati</a:t>
            </a:r>
            <a:r>
              <a:rPr lang="cs-CZ" dirty="0"/>
              <a:t> jeho děti za své bratry pokrevné a ze své strany vyučím je v tomto umění </a:t>
            </a:r>
            <a:r>
              <a:rPr lang="cs-CZ" b="1" dirty="0"/>
              <a:t>bez odměny a bez závazků</a:t>
            </a:r>
            <a:r>
              <a:rPr lang="cs-CZ" dirty="0"/>
              <a:t>.</a:t>
            </a:r>
          </a:p>
          <a:p>
            <a:pPr>
              <a:buNone/>
            </a:pPr>
            <a:r>
              <a:rPr lang="cs-CZ" dirty="0"/>
              <a:t> Umožním účast na vědění a naukách tohoto oboru především svým synům, dále synům svého mistra a potom těm, kdo zápisem a přísahou se prohlásí za mé žáky, ale </a:t>
            </a:r>
            <a:r>
              <a:rPr lang="cs-CZ" b="1" dirty="0"/>
              <a:t>nikomu jinému</a:t>
            </a:r>
            <a:r>
              <a:rPr lang="cs-CZ" dirty="0"/>
              <a:t>.</a:t>
            </a:r>
          </a:p>
          <a:p>
            <a:pPr>
              <a:buNone/>
            </a:pPr>
            <a:r>
              <a:rPr lang="cs-CZ" dirty="0"/>
              <a:t>Aby nemocní opět nabyli zdraví, </a:t>
            </a:r>
            <a:r>
              <a:rPr lang="cs-CZ" b="1" dirty="0"/>
              <a:t>nařídím opatření </a:t>
            </a:r>
            <a:r>
              <a:rPr lang="cs-CZ" dirty="0"/>
              <a:t>podle svého nejlepšího vědění a posouzení a budu od nich </a:t>
            </a:r>
            <a:r>
              <a:rPr lang="cs-CZ" dirty="0" err="1"/>
              <a:t>vzdalovati</a:t>
            </a:r>
            <a:r>
              <a:rPr lang="cs-CZ" dirty="0"/>
              <a:t> všechno zlé a škodlivé.</a:t>
            </a:r>
          </a:p>
          <a:p>
            <a:pPr>
              <a:buNone/>
            </a:pPr>
            <a:r>
              <a:rPr lang="cs-CZ" b="1" dirty="0"/>
              <a:t>Nehodlám se </a:t>
            </a:r>
            <a:r>
              <a:rPr lang="cs-CZ" dirty="0" err="1"/>
              <a:t>pohnouti</a:t>
            </a:r>
            <a:r>
              <a:rPr lang="cs-CZ" dirty="0"/>
              <a:t> od nikoho, ať je to kdokoliv, </a:t>
            </a:r>
            <a:r>
              <a:rPr lang="cs-CZ" b="1" dirty="0"/>
              <a:t>abych mu podal jedu </a:t>
            </a:r>
            <a:r>
              <a:rPr lang="cs-CZ" dirty="0"/>
              <a:t>nebo abych mu dal za podobným účelem radu.</a:t>
            </a:r>
          </a:p>
          <a:p>
            <a:pPr>
              <a:buNone/>
            </a:pPr>
            <a:r>
              <a:rPr lang="cs-CZ" dirty="0"/>
              <a:t>Nedám žádné ženě vložku do pochvy s tím úmyslem, abych </a:t>
            </a:r>
            <a:r>
              <a:rPr lang="cs-CZ" b="1" dirty="0"/>
              <a:t>zabránil oplodnění </a:t>
            </a:r>
            <a:r>
              <a:rPr lang="cs-CZ" dirty="0"/>
              <a:t>nebo přerušil vývoj plodu.</a:t>
            </a:r>
          </a:p>
          <a:p>
            <a:pPr>
              <a:buNone/>
            </a:pPr>
            <a:r>
              <a:rPr lang="cs-CZ" dirty="0"/>
              <a:t>Svůj život i své umění budu </a:t>
            </a:r>
            <a:r>
              <a:rPr lang="cs-CZ" b="1" dirty="0" err="1"/>
              <a:t>ceniti</a:t>
            </a:r>
            <a:r>
              <a:rPr lang="cs-CZ" b="1" dirty="0"/>
              <a:t> jako posvátné</a:t>
            </a:r>
            <a:r>
              <a:rPr lang="cs-CZ" dirty="0"/>
              <a:t>, nebudu </a:t>
            </a:r>
            <a:r>
              <a:rPr lang="cs-CZ" dirty="0" err="1"/>
              <a:t>dělati</a:t>
            </a:r>
            <a:r>
              <a:rPr lang="cs-CZ" dirty="0"/>
              <a:t> operace kamene, a vstoupím-li do domu, vejdu tam pro blaho nemocných, zdržím se všeho počínání nešlechetného, neposkvrním se chlípným dotekem s ženami, muži, se svobodnými ani s otroky</a:t>
            </a:r>
          </a:p>
          <a:p>
            <a:pPr>
              <a:buNone/>
            </a:pPr>
            <a:r>
              <a:rPr lang="cs-CZ" dirty="0"/>
              <a:t> O všem, co uvidím a uslyším při léčení samém, nebo v souvislosti s ním</a:t>
            </a:r>
            <a:r>
              <a:rPr lang="cs-CZ" b="1" dirty="0"/>
              <a:t>, zachovám mlčení </a:t>
            </a:r>
            <a:r>
              <a:rPr lang="cs-CZ" dirty="0"/>
              <a:t>a podržím to jako tajemství , nebude-li mi dáno svolení k tomu, abych to řekl.</a:t>
            </a:r>
          </a:p>
          <a:p>
            <a:pPr>
              <a:buNone/>
            </a:pPr>
            <a:r>
              <a:rPr lang="cs-CZ" dirty="0"/>
              <a:t>Udržím-li pevně a dokonale věrnost této přísaze, buď mi za to dán </a:t>
            </a:r>
            <a:r>
              <a:rPr lang="cs-CZ" b="1" dirty="0"/>
              <a:t>šťastný život </a:t>
            </a:r>
            <a:r>
              <a:rPr lang="cs-CZ" dirty="0"/>
              <a:t>pro všechny časy, kdybych však se proti této přísaze prohřešil, ať mě postihne </a:t>
            </a:r>
            <a:r>
              <a:rPr lang="cs-CZ" b="1" dirty="0"/>
              <a:t>pravý opak</a:t>
            </a:r>
            <a:r>
              <a:rPr lang="cs-CZ" dirty="0"/>
              <a:t>."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ETIKA a PRÁVO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               </a:t>
            </a:r>
          </a:p>
          <a:p>
            <a:pPr marL="0" indent="0">
              <a:buNone/>
            </a:pPr>
            <a:r>
              <a:rPr lang="cs-CZ" dirty="0"/>
              <a:t>                                 Výhrada svědomí</a:t>
            </a:r>
          </a:p>
        </p:txBody>
      </p:sp>
    </p:spTree>
    <p:extLst>
      <p:ext uri="{BB962C8B-B14F-4D97-AF65-F5344CB8AC3E}">
        <p14:creationId xmlns:p14="http://schemas.microsoft.com/office/powerpoint/2010/main" val="314011889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ETIKA a PRÁVO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dirty="0"/>
              <a:t>     ETICKÉ normy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respekt k dilematickým situacím</a:t>
            </a:r>
          </a:p>
          <a:p>
            <a:endParaRPr lang="cs-CZ" dirty="0"/>
          </a:p>
          <a:p>
            <a:r>
              <a:rPr lang="cs-CZ" dirty="0"/>
              <a:t> závaznost</a:t>
            </a:r>
          </a:p>
          <a:p>
            <a:endParaRPr lang="cs-CZ" dirty="0"/>
          </a:p>
          <a:p>
            <a:r>
              <a:rPr lang="cs-CZ" dirty="0"/>
              <a:t> vymahatelnost</a:t>
            </a:r>
          </a:p>
          <a:p>
            <a:endParaRPr lang="cs-CZ" dirty="0"/>
          </a:p>
          <a:p>
            <a:r>
              <a:rPr lang="cs-CZ" dirty="0"/>
              <a:t> sankce</a:t>
            </a:r>
          </a:p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dirty="0"/>
              <a:t>     PRÁVNÍ normy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požadavek jednoznačnosti</a:t>
            </a:r>
          </a:p>
          <a:p>
            <a:endParaRPr lang="cs-CZ" dirty="0"/>
          </a:p>
          <a:p>
            <a:r>
              <a:rPr lang="cs-CZ" dirty="0"/>
              <a:t> závaznost</a:t>
            </a:r>
          </a:p>
          <a:p>
            <a:endParaRPr lang="cs-CZ" dirty="0"/>
          </a:p>
          <a:p>
            <a:r>
              <a:rPr lang="cs-CZ" dirty="0"/>
              <a:t> vymahatelnost</a:t>
            </a:r>
          </a:p>
          <a:p>
            <a:endParaRPr lang="cs-CZ" dirty="0"/>
          </a:p>
          <a:p>
            <a:r>
              <a:rPr lang="cs-CZ" dirty="0"/>
              <a:t> sankce</a:t>
            </a:r>
          </a:p>
        </p:txBody>
      </p:sp>
    </p:spTree>
    <p:extLst>
      <p:ext uri="{BB962C8B-B14F-4D97-AF65-F5344CB8AC3E}">
        <p14:creationId xmlns:p14="http://schemas.microsoft.com/office/powerpoint/2010/main" val="201922047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Etika a právo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transplantace a dárcovství</a:t>
            </a:r>
          </a:p>
          <a:p>
            <a:endParaRPr lang="cs-CZ" dirty="0"/>
          </a:p>
          <a:p>
            <a:r>
              <a:rPr lang="cs-CZ" dirty="0"/>
              <a:t>devastující zranění a operace</a:t>
            </a:r>
          </a:p>
          <a:p>
            <a:endParaRPr lang="cs-CZ" dirty="0"/>
          </a:p>
          <a:p>
            <a:r>
              <a:rPr lang="cs-CZ" dirty="0"/>
              <a:t>nedobrovolná hospitalizace</a:t>
            </a:r>
          </a:p>
        </p:txBody>
      </p:sp>
    </p:spTree>
    <p:extLst>
      <p:ext uri="{BB962C8B-B14F-4D97-AF65-F5344CB8AC3E}">
        <p14:creationId xmlns:p14="http://schemas.microsoft.com/office/powerpoint/2010/main" val="16923678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ETIKA a PRÁVO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>
          <a:xfrm>
            <a:off x="301752" y="1844824"/>
            <a:ext cx="8503920" cy="42542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Etický kodex Práva pacientů navrhla, po připomínkovém řízení definitivně formulovala a schválila Centrální etická komise Ministerstva zdravotnictví České Republiky. </a:t>
            </a:r>
          </a:p>
          <a:p>
            <a:pPr marL="0" indent="0">
              <a:buNone/>
            </a:pPr>
            <a:r>
              <a:rPr lang="cs-CZ" dirty="0"/>
              <a:t/>
            </a:r>
            <a:br>
              <a:rPr lang="cs-CZ" dirty="0"/>
            </a:br>
            <a:r>
              <a:rPr lang="cs-CZ" dirty="0"/>
              <a:t>25. února 1992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zákon o zdravotních službách č. 372/2011 Sb.</a:t>
            </a:r>
          </a:p>
          <a:p>
            <a:pPr marL="0" indent="0">
              <a:buNone/>
            </a:pPr>
            <a:r>
              <a:rPr lang="cs-CZ" dirty="0"/>
              <a:t>zákon o veřejném zdravotním pojištění č. 48/1997 Sb.</a:t>
            </a:r>
          </a:p>
          <a:p>
            <a:pPr marL="0" indent="0">
              <a:buNone/>
            </a:pPr>
            <a:r>
              <a:rPr lang="cs-CZ" dirty="0"/>
              <a:t>návrh zákona o paliativní péči, rozhodování na konci života a </a:t>
            </a:r>
            <a:r>
              <a:rPr lang="cs-CZ" dirty="0" err="1"/>
              <a:t>euthanazii</a:t>
            </a:r>
            <a:r>
              <a:rPr lang="cs-CZ" dirty="0"/>
              <a:t>: </a:t>
            </a:r>
            <a:r>
              <a:rPr lang="cs-CZ" dirty="0">
                <a:hlinkClick r:id="rId3"/>
              </a:rPr>
              <a:t>https://www.pirati.cz/assets/pdf/z-o-eutanazii.pdf</a:t>
            </a:r>
            <a:r>
              <a:rPr lang="cs-CZ" dirty="0"/>
              <a:t> (6/2020)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351927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PRÁVA PACIENTŮ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          Dilematické situace – příklady a diskuze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…………………………..„NO JO, ALE“…………………………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               náměty pro volitelnou seminární práci</a:t>
            </a:r>
          </a:p>
        </p:txBody>
      </p:sp>
    </p:spTree>
    <p:extLst>
      <p:ext uri="{BB962C8B-B14F-4D97-AF65-F5344CB8AC3E}">
        <p14:creationId xmlns:p14="http://schemas.microsoft.com/office/powerpoint/2010/main" val="425742944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84176"/>
          </a:xfrm>
        </p:spPr>
        <p:txBody>
          <a:bodyPr>
            <a:normAutofit fontScale="90000"/>
          </a:bodyPr>
          <a:lstStyle/>
          <a:p>
            <a:r>
              <a:rPr lang="cs-CZ" b="1" dirty="0"/>
              <a:t/>
            </a:r>
            <a:br>
              <a:rPr lang="cs-CZ" b="1" dirty="0"/>
            </a:br>
            <a:r>
              <a:rPr lang="cs-CZ" dirty="0"/>
              <a:t>Právo na zdravotní péči </a:t>
            </a:r>
            <a:br>
              <a:rPr lang="cs-CZ" dirty="0"/>
            </a:b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                     </a:t>
            </a:r>
          </a:p>
          <a:p>
            <a:pPr marL="0" indent="0">
              <a:buNone/>
            </a:pPr>
            <a:r>
              <a:rPr lang="cs-CZ" dirty="0"/>
              <a:t>Ústavně zaručené právo na zdravotní péči, její dostupnost i spravedlivý přístup podle vašich potřeb.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Právo na profesionální péči, právo aktivně spolupracovat při lékařských výkonech.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Právo sami se svobodně rozhodovat o vašem osudu.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/>
            </a:r>
            <a:br>
              <a:rPr lang="cs-CZ" dirty="0"/>
            </a:br>
            <a:r>
              <a:rPr lang="cs-CZ" dirty="0"/>
              <a:t>  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497142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rmAutofit fontScale="90000"/>
          </a:bodyPr>
          <a:lstStyle/>
          <a:p>
            <a:r>
              <a:rPr lang="cs-CZ" dirty="0"/>
              <a:t>Právo na zdravotní péči</a:t>
            </a:r>
            <a:br>
              <a:rPr lang="cs-CZ" dirty="0"/>
            </a:br>
            <a:r>
              <a:rPr lang="cs-CZ" dirty="0">
                <a:solidFill>
                  <a:srgbClr val="FF0000"/>
                </a:solidFill>
              </a:rPr>
              <a:t>otázky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/>
          </a:p>
          <a:p>
            <a:r>
              <a:rPr lang="cs-CZ" dirty="0"/>
              <a:t>Je zdravotní péče pro všechny stejně dostupná? (kvalita a kvantita, standard)</a:t>
            </a:r>
          </a:p>
          <a:p>
            <a:endParaRPr lang="cs-CZ" dirty="0"/>
          </a:p>
          <a:p>
            <a:r>
              <a:rPr lang="cs-CZ" dirty="0"/>
              <a:t>Jak se pozná profesionální péče?</a:t>
            </a:r>
          </a:p>
          <a:p>
            <a:endParaRPr lang="cs-CZ" dirty="0"/>
          </a:p>
          <a:p>
            <a:r>
              <a:rPr lang="cs-CZ" dirty="0"/>
              <a:t>Mohu se (svým životním stylem poškozovat)?</a:t>
            </a:r>
          </a:p>
          <a:p>
            <a:endParaRPr lang="cs-CZ" dirty="0"/>
          </a:p>
          <a:p>
            <a:r>
              <a:rPr lang="cs-CZ" dirty="0"/>
              <a:t>Jaké budou následky takového jednání?</a:t>
            </a:r>
          </a:p>
          <a:p>
            <a:endParaRPr lang="cs-CZ" dirty="0"/>
          </a:p>
          <a:p>
            <a:r>
              <a:rPr lang="cs-CZ" dirty="0"/>
              <a:t>role </a:t>
            </a:r>
            <a:r>
              <a:rPr lang="cs-CZ" dirty="0" err="1"/>
              <a:t>pharmafirem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332656"/>
            <a:ext cx="8534400" cy="648072"/>
          </a:xfrm>
        </p:spPr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 BIOETIKA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r>
              <a:rPr lang="cs-CZ" dirty="0"/>
              <a:t>aplikovaná etika</a:t>
            </a:r>
          </a:p>
          <a:p>
            <a:endParaRPr lang="cs-CZ" dirty="0"/>
          </a:p>
          <a:p>
            <a:r>
              <a:rPr lang="cs-CZ" dirty="0"/>
              <a:t>etika ve zdravotnictví</a:t>
            </a:r>
          </a:p>
          <a:p>
            <a:endParaRPr lang="cs-CZ" dirty="0"/>
          </a:p>
          <a:p>
            <a:r>
              <a:rPr lang="cs-CZ" dirty="0"/>
              <a:t>profesní etika</a:t>
            </a:r>
          </a:p>
          <a:p>
            <a:endParaRPr lang="cs-CZ" dirty="0"/>
          </a:p>
          <a:p>
            <a:r>
              <a:rPr lang="cs-CZ" dirty="0"/>
              <a:t>lékařská etika (prof. H. Haškovcová, lf3 1991)</a:t>
            </a:r>
          </a:p>
          <a:p>
            <a:endParaRPr lang="cs-CZ" dirty="0"/>
          </a:p>
          <a:p>
            <a:r>
              <a:rPr lang="cs-CZ" dirty="0"/>
              <a:t>etika v ošetřovatelství</a:t>
            </a:r>
          </a:p>
        </p:txBody>
      </p:sp>
    </p:spTree>
    <p:extLst>
      <p:ext uri="{BB962C8B-B14F-4D97-AF65-F5344CB8AC3E}">
        <p14:creationId xmlns:p14="http://schemas.microsoft.com/office/powerpoint/2010/main" val="297036345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12168"/>
          </a:xfrm>
        </p:spPr>
        <p:txBody>
          <a:bodyPr>
            <a:normAutofit fontScale="90000"/>
          </a:bodyPr>
          <a:lstStyle/>
          <a:p>
            <a:r>
              <a:rPr lang="cs-CZ" b="1" dirty="0"/>
              <a:t/>
            </a:r>
            <a:br>
              <a:rPr lang="cs-CZ" b="1" dirty="0"/>
            </a:br>
            <a:r>
              <a:rPr lang="cs-CZ" dirty="0"/>
              <a:t>Právo na informovaný souhlas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2628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/>
              <a:t>Jakýkoli výkon v oblasti péče o zdraví může být proveden pouze za podmínky, že k němu poskytnete svobodný a informovaný souhlas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i="1" dirty="0">
                <a:solidFill>
                  <a:srgbClr val="FF0000"/>
                </a:solidFill>
              </a:rPr>
              <a:t>VÝJIMKA:</a:t>
            </a:r>
            <a:r>
              <a:rPr lang="cs-CZ" i="1" dirty="0"/>
              <a:t> případy v zákoně výslovně uvedené, kdy vám může být péče poskytnuta i bez vašeho souhlasu – je-li známky duševní choroby nebo intoxikace a zároveň ohrožujete své okolí, bude vám uloženo povinné léčení; jde-li o nosiče závažné přenosné nemoci; jevíte-li známky duševní choroby, ohrožujete sebe nebo své okolí; není-li možné vzhledem k vašemu zdravotnímu stavu vyžádat si souhlas a jde o neodkladné výkony k záchraně vašeho života či zdraví).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/>
            </a:r>
            <a:br>
              <a:rPr lang="cs-CZ" dirty="0"/>
            </a:br>
            <a:r>
              <a:rPr lang="cs-CZ" dirty="0"/>
              <a:t>Abyste mohli poskytnout k vyšetřovacímu či léčebnému výkonu váš souhlas, musíte vědět, s čím máte souhlasit. Máte tedy právo být informován o účelu a povaze poskytované zdravotní péče a každého vyšetřovacího nebo léčebného výkonu, jakož i o jeho důsledcích, alternativách a rizicích. Na základě těchto informací máte právo svobodně, bez nátlaku a s dostatkem času na rozvážení a s možností klást doplňující dotazy se rozhodnout, zda navrhovaný výkon podstoupíte. </a:t>
            </a:r>
            <a:br>
              <a:rPr lang="cs-CZ" dirty="0"/>
            </a:br>
            <a:r>
              <a:rPr lang="cs-CZ" dirty="0"/>
              <a:t>  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72363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INFORMOVANÝ SOUHLAS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        </a:t>
            </a:r>
          </a:p>
          <a:p>
            <a:pPr>
              <a:buNone/>
            </a:pPr>
            <a:r>
              <a:rPr lang="cs-CZ" dirty="0"/>
              <a:t>           nástroj respektování autonomie pacienta</a:t>
            </a:r>
          </a:p>
          <a:p>
            <a:pPr>
              <a:buNone/>
            </a:pPr>
            <a:endParaRPr lang="cs-CZ" dirty="0"/>
          </a:p>
          <a:p>
            <a:r>
              <a:rPr lang="cs-CZ" dirty="0"/>
              <a:t>výhody</a:t>
            </a:r>
          </a:p>
          <a:p>
            <a:endParaRPr lang="cs-CZ" dirty="0"/>
          </a:p>
          <a:p>
            <a:r>
              <a:rPr lang="cs-CZ" dirty="0"/>
              <a:t>nevýhody</a:t>
            </a:r>
          </a:p>
          <a:p>
            <a:endParaRPr lang="cs-CZ" dirty="0"/>
          </a:p>
          <a:p>
            <a:r>
              <a:rPr lang="cs-CZ" dirty="0"/>
              <a:t>rizika (formalismus)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84176"/>
          </a:xfrm>
        </p:spPr>
        <p:txBody>
          <a:bodyPr>
            <a:normAutofit/>
          </a:bodyPr>
          <a:lstStyle/>
          <a:p>
            <a:r>
              <a:rPr lang="cs-CZ" b="1" dirty="0"/>
              <a:t>ZPŮSOB </a:t>
            </a:r>
            <a:r>
              <a:rPr lang="cs-CZ" dirty="0"/>
              <a:t>uplatnění pravidel v praxi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  <a:defRPr/>
            </a:pPr>
            <a:endParaRPr lang="cs-CZ" dirty="0"/>
          </a:p>
          <a:p>
            <a:pPr>
              <a:buFont typeface="Wingdings" pitchFamily="2" charset="2"/>
              <a:buNone/>
              <a:defRPr/>
            </a:pPr>
            <a:r>
              <a:rPr lang="cs-CZ" dirty="0"/>
              <a:t>       Informovaný souhlas, nebo informovaný pacient?</a:t>
            </a:r>
          </a:p>
          <a:p>
            <a:pPr>
              <a:buFont typeface="Wingdings" pitchFamily="2" charset="2"/>
              <a:buNone/>
              <a:defRPr/>
            </a:pPr>
            <a:endParaRPr lang="cs-CZ" dirty="0"/>
          </a:p>
          <a:p>
            <a:pPr>
              <a:buFont typeface="Wingdings" pitchFamily="2" charset="2"/>
              <a:buNone/>
              <a:defRPr/>
            </a:pPr>
            <a:r>
              <a:rPr lang="cs-CZ" dirty="0"/>
              <a:t>…..“z hlediska diagnostického je možné zhodnotit výsledky RTG,CT,MR,UZ, </a:t>
            </a:r>
            <a:r>
              <a:rPr lang="cs-CZ" dirty="0" err="1"/>
              <a:t>event</a:t>
            </a:r>
            <a:r>
              <a:rPr lang="cs-CZ" dirty="0"/>
              <a:t>. bronchoskopie a bronchiální biopsie, jedná se však spíše o doplňující komplementární, než alternativní vyšetření….“</a:t>
            </a:r>
          </a:p>
          <a:p>
            <a:pPr>
              <a:buFont typeface="Wingdings" pitchFamily="2" charset="2"/>
              <a:buNone/>
              <a:defRPr/>
            </a:pPr>
            <a:endParaRPr lang="cs-CZ" dirty="0"/>
          </a:p>
          <a:p>
            <a:pPr>
              <a:buFont typeface="Wingdings" pitchFamily="2" charset="2"/>
              <a:buNone/>
              <a:defRPr/>
            </a:pPr>
            <a:endParaRPr lang="cs-CZ" dirty="0"/>
          </a:p>
          <a:p>
            <a:pPr>
              <a:buFont typeface="Wingdings" pitchFamily="2" charset="2"/>
              <a:buNone/>
              <a:defRPr/>
            </a:pPr>
            <a:r>
              <a:rPr lang="cs-CZ" dirty="0"/>
              <a:t>                                                                        </a:t>
            </a:r>
            <a:r>
              <a:rPr lang="cs-CZ" sz="2000" dirty="0"/>
              <a:t>pražská FN 2019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Informovaný souhlas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cs-CZ" altLang="cs-CZ" dirty="0"/>
              <a:t>   </a:t>
            </a:r>
          </a:p>
          <a:p>
            <a:pPr>
              <a:buNone/>
            </a:pPr>
            <a:r>
              <a:rPr lang="cs-CZ" altLang="cs-CZ" dirty="0"/>
              <a:t>   „</a:t>
            </a:r>
            <a:r>
              <a:rPr lang="cs-CZ" altLang="cs-CZ" dirty="0" err="1"/>
              <a:t>Institucionalizace</a:t>
            </a:r>
            <a:r>
              <a:rPr lang="cs-CZ" altLang="cs-CZ" dirty="0"/>
              <a:t> problému je zpravidla nejlepší cestou, jak řešení odložit, posunout jinam a nakonec v podstatě znemožnit.“     </a:t>
            </a:r>
          </a:p>
          <a:p>
            <a:pPr>
              <a:buNone/>
            </a:pPr>
            <a:r>
              <a:rPr lang="cs-CZ" altLang="cs-CZ" dirty="0"/>
              <a:t>                                            </a:t>
            </a:r>
          </a:p>
          <a:p>
            <a:pPr>
              <a:buNone/>
            </a:pPr>
            <a:endParaRPr lang="cs-CZ" altLang="cs-CZ" dirty="0"/>
          </a:p>
          <a:p>
            <a:pPr>
              <a:buNone/>
            </a:pPr>
            <a:endParaRPr lang="cs-CZ" altLang="cs-CZ" dirty="0"/>
          </a:p>
          <a:p>
            <a:pPr>
              <a:buNone/>
            </a:pPr>
            <a:endParaRPr lang="cs-CZ" altLang="cs-CZ" dirty="0"/>
          </a:p>
          <a:p>
            <a:pPr>
              <a:buNone/>
            </a:pPr>
            <a:r>
              <a:rPr lang="cs-CZ" altLang="cs-CZ" sz="2000" dirty="0"/>
              <a:t>                                                                                                                   </a:t>
            </a:r>
            <a:r>
              <a:rPr lang="cs-CZ" altLang="cs-CZ" sz="2000" dirty="0" err="1"/>
              <a:t>O</a:t>
            </a:r>
            <a:r>
              <a:rPr lang="cs-CZ" altLang="cs-CZ" sz="2000" dirty="0"/>
              <a:t>.Vinař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POUČENÍ, POROZUMĚNÍ, SOUHLAS</a:t>
            </a: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68960"/>
            <a:ext cx="7776864" cy="127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132856"/>
            <a:ext cx="7686675" cy="648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09120"/>
            <a:ext cx="8784208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kosené hrany 6"/>
          <p:cNvSpPr/>
          <p:nvPr/>
        </p:nvSpPr>
        <p:spPr>
          <a:xfrm>
            <a:off x="2195736" y="3212976"/>
            <a:ext cx="2880320" cy="14401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kosené hrany 7"/>
          <p:cNvSpPr/>
          <p:nvPr/>
        </p:nvSpPr>
        <p:spPr>
          <a:xfrm>
            <a:off x="4860032" y="3861048"/>
            <a:ext cx="1762496" cy="28803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Právo odmítnout zdravotní výkon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/>
            </a:r>
            <a:br>
              <a:rPr lang="cs-CZ" dirty="0"/>
            </a:br>
            <a:r>
              <a:rPr lang="cs-CZ" dirty="0"/>
              <a:t>Máte právo, poté co jste byli náležitě informováni o potřebném zdravotním výkonu i případných následcích jeho neposkytnutí pro vaše zdraví, přesto potřebnou péči odmítnout. V takovém případě si váš ošetřující lékař vyžádá od vás písemné prohlášení (písemný </a:t>
            </a:r>
            <a:r>
              <a:rPr lang="cs-CZ" b="1" dirty="0"/>
              <a:t>reverz</a:t>
            </a:r>
            <a:r>
              <a:rPr lang="cs-CZ" dirty="0"/>
              <a:t>) o odmítnutí zdravotního výkonu či hospitalizace, opatřený vaším podpisem. </a:t>
            </a:r>
            <a:br>
              <a:rPr lang="cs-CZ" dirty="0"/>
            </a:br>
            <a:r>
              <a:rPr lang="cs-CZ" dirty="0"/>
              <a:t>  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430186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24136"/>
          </a:xfrm>
        </p:spPr>
        <p:txBody>
          <a:bodyPr>
            <a:normAutofit fontScale="90000"/>
          </a:bodyPr>
          <a:lstStyle/>
          <a:p>
            <a:r>
              <a:rPr lang="cs-CZ" dirty="0"/>
              <a:t>Právo odmítnout zdravotní výkon</a:t>
            </a:r>
            <a:br>
              <a:rPr lang="cs-CZ" dirty="0"/>
            </a:br>
            <a:r>
              <a:rPr lang="cs-CZ" dirty="0">
                <a:solidFill>
                  <a:srgbClr val="FF0000"/>
                </a:solidFill>
              </a:rPr>
              <a:t>otázky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Co je náležitá informace (forma a obsah)?</a:t>
            </a:r>
          </a:p>
          <a:p>
            <a:endParaRPr lang="cs-CZ" dirty="0"/>
          </a:p>
          <a:p>
            <a:r>
              <a:rPr lang="cs-CZ" dirty="0"/>
              <a:t>pohled pacienta.</a:t>
            </a:r>
          </a:p>
          <a:p>
            <a:endParaRPr lang="cs-CZ" dirty="0"/>
          </a:p>
          <a:p>
            <a:r>
              <a:rPr lang="cs-CZ" dirty="0"/>
              <a:t>pohled lékaře (zdravotníka).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534400" cy="1184176"/>
          </a:xfrm>
        </p:spPr>
        <p:txBody>
          <a:bodyPr>
            <a:normAutofit fontScale="90000"/>
          </a:bodyPr>
          <a:lstStyle/>
          <a:p>
            <a:r>
              <a:rPr lang="cs-CZ" dirty="0"/>
              <a:t>  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 Právo na informace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8503920" cy="48965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  </a:t>
            </a:r>
            <a:br>
              <a:rPr lang="cs-CZ" dirty="0"/>
            </a:br>
            <a:r>
              <a:rPr lang="cs-CZ" dirty="0"/>
              <a:t>Máte právo znát veškeré informace shromažďované o vašem zdravotním stavu ve zdravotnické dokumentaci nebo v jiných zápisech, které se vztahují k vašemu zdravotnímu stavu. V případě, že se nespokojíte s ústně podanou informací ze strany zdravotnických pracovníků, máte právo na zpřístupnění zdravotnické dokumentace k nahlížení, máte rovněž právo na pořizování jejich výpisů, opisů či kopií, a to ve lhůtě do 30 dnů od podání žádosti danému zdravotnickému zařízení. </a:t>
            </a:r>
          </a:p>
          <a:p>
            <a:pPr marL="0" indent="0">
              <a:buNone/>
            </a:pPr>
            <a:r>
              <a:rPr lang="cs-CZ" dirty="0"/>
              <a:t/>
            </a:r>
            <a:br>
              <a:rPr lang="cs-CZ" dirty="0"/>
            </a:br>
            <a:r>
              <a:rPr lang="cs-CZ" dirty="0"/>
              <a:t>  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517913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rmAutofit fontScale="90000"/>
          </a:bodyPr>
          <a:lstStyle/>
          <a:p>
            <a:r>
              <a:rPr lang="cs-CZ" dirty="0"/>
              <a:t>Právo na informace</a:t>
            </a:r>
            <a:br>
              <a:rPr lang="cs-CZ" dirty="0"/>
            </a:br>
            <a:r>
              <a:rPr lang="cs-CZ" dirty="0"/>
              <a:t>(„impregnace“)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>
                <a:hlinkClick r:id="rId2" action="ppaction://hlinkpres?slideindex=1&amp;slidetitle="/>
              </a:rPr>
              <a:t>Catch 22</a:t>
            </a:r>
            <a:endParaRPr lang="cs-CZ"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 LIDSKÉHO ŽIVOTA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772816"/>
            <a:ext cx="8503920" cy="4326232"/>
          </a:xfrm>
        </p:spPr>
        <p:txBody>
          <a:bodyPr>
            <a:normAutofit/>
          </a:bodyPr>
          <a:lstStyle/>
          <a:p>
            <a:r>
              <a:rPr lang="cs-CZ" dirty="0"/>
              <a:t>závěr lidského života</a:t>
            </a:r>
          </a:p>
          <a:p>
            <a:r>
              <a:rPr lang="cs-CZ" dirty="0"/>
              <a:t>smrt a umírání</a:t>
            </a:r>
          </a:p>
          <a:p>
            <a:r>
              <a:rPr lang="cs-CZ" dirty="0"/>
              <a:t>paliativní péče, hospice</a:t>
            </a:r>
          </a:p>
          <a:p>
            <a:pPr>
              <a:buNone/>
            </a:pPr>
            <a:r>
              <a:rPr lang="cs-CZ" dirty="0"/>
              <a:t>   (zbavení bolesti, respekt k důstojnosti, doprovázení)</a:t>
            </a:r>
          </a:p>
          <a:p>
            <a:r>
              <a:rPr lang="cs-CZ" dirty="0" err="1"/>
              <a:t>Thanatologie</a:t>
            </a:r>
            <a:r>
              <a:rPr lang="cs-CZ" dirty="0"/>
              <a:t> </a:t>
            </a:r>
          </a:p>
          <a:p>
            <a:r>
              <a:rPr lang="cs-CZ" dirty="0" err="1"/>
              <a:t>Euthanazie</a:t>
            </a:r>
            <a:r>
              <a:rPr lang="cs-CZ" dirty="0"/>
              <a:t> (in fine)</a:t>
            </a:r>
          </a:p>
          <a:p>
            <a:r>
              <a:rPr lang="cs-CZ" dirty="0"/>
              <a:t>marná léčba a její ukončení</a:t>
            </a:r>
          </a:p>
          <a:p>
            <a:r>
              <a:rPr lang="cs-CZ" dirty="0"/>
              <a:t>předem vyjádřená přání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12829</TotalTime>
  <Words>2428</Words>
  <Application>Microsoft Office PowerPoint</Application>
  <PresentationFormat>Předvádění na obrazovce (4:3)</PresentationFormat>
  <Paragraphs>992</Paragraphs>
  <Slides>113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113</vt:i4>
      </vt:variant>
    </vt:vector>
  </HeadingPairs>
  <TitlesOfParts>
    <vt:vector size="114" baseType="lpstr">
      <vt:lpstr>Administrativní</vt:lpstr>
      <vt:lpstr>ETIKA VE ZDRAVOTNICTVÍ</vt:lpstr>
      <vt:lpstr>Plán dne – 30.11 2021</vt:lpstr>
      <vt:lpstr>ETIKA VE ZDRAVOTNICTVÍ The Doctor (Luk Fides, 1891)</vt:lpstr>
      <vt:lpstr>FILOZOFIE</vt:lpstr>
      <vt:lpstr>ETIKA – PRAKTICKÁ FILOZOFIE</vt:lpstr>
      <vt:lpstr>MRAV, MORÁLKA, ETIKA</vt:lpstr>
      <vt:lpstr>ETIKA – PRAKTICKÁ FILOZOFIE</vt:lpstr>
      <vt:lpstr> MORÁLKA</vt:lpstr>
      <vt:lpstr>    BIOETIKA</vt:lpstr>
      <vt:lpstr>     POJMY, JAZYK, ROLE SPECIFITA  PROSTŘEDÍ </vt:lpstr>
      <vt:lpstr>POJMY, JAZYK, ROLE SPECIFITA  PROSTŘEDÍ</vt:lpstr>
      <vt:lpstr> role a konflikt rolí                                                                 (E. Goffman: Všichni hrajeme divadlo) </vt:lpstr>
      <vt:lpstr>systém/instituce, vztahy a role</vt:lpstr>
      <vt:lpstr>INSTITUCIONALIZACE (odpovědnost „za“)</vt:lpstr>
      <vt:lpstr>PROSTŘEDÍ  věda a filozofie</vt:lpstr>
      <vt:lpstr>PROSTŘEDÍ věda a filozofie </vt:lpstr>
      <vt:lpstr>Argument rozumu/myšlení je ovlivňováno emocemi</vt:lpstr>
      <vt:lpstr> krize moderní vědy</vt:lpstr>
      <vt:lpstr>DVA SVĚTY</vt:lpstr>
      <vt:lpstr>Sir William Osler  (1849 – 1919)</vt:lpstr>
      <vt:lpstr>ETIKA VE ZDRAVOTNICTVÍ Florence Nightingal (1820-1910)</vt:lpstr>
      <vt:lpstr>ETIKA VE ZDRAVOTNICTVÍ</vt:lpstr>
      <vt:lpstr>Kde je pes zakopán?</vt:lpstr>
      <vt:lpstr>LUDWIG WITTGENSTEIN (1889-1951)</vt:lpstr>
      <vt:lpstr>DAVID HUME (1711 – 1776)</vt:lpstr>
      <vt:lpstr>DVA SVĚTY</vt:lpstr>
      <vt:lpstr>ETICKÉ NORMY a POSTOJE</vt:lpstr>
      <vt:lpstr>MORÁLNÍ FILOZOFIE ETIKA</vt:lpstr>
      <vt:lpstr>     3 pilíře evropské kultury</vt:lpstr>
      <vt:lpstr>MODELY/PŘÍKLADY/VZORCE</vt:lpstr>
      <vt:lpstr>narativní přístup</vt:lpstr>
      <vt:lpstr>morální atributy (ne)etického jednání</vt:lpstr>
      <vt:lpstr>ETIKA VE ZDRAVOTNICTVÍ</vt:lpstr>
      <vt:lpstr>RIZIKA – dehumanizace medicíny</vt:lpstr>
      <vt:lpstr>VZTAH </vt:lpstr>
      <vt:lpstr>Pět poselství komunikace</vt:lpstr>
      <vt:lpstr>RIZIKA poruchy komunikace</vt:lpstr>
      <vt:lpstr>způsob uplatnění pravidel v praxi má zásadní význam</vt:lpstr>
      <vt:lpstr>Model  poskytování péče (paternalismus)</vt:lpstr>
      <vt:lpstr>Model  poskytování péče (partnerství)</vt:lpstr>
      <vt:lpstr>HODNOTY a PRINCIPY poskytování péče v evropském kontextu</vt:lpstr>
      <vt:lpstr>PRINCIPY LÉKAŘSKÉ ETIKY</vt:lpstr>
      <vt:lpstr>HODNOTY a PRINCIPY poskytování péče v evropském kontextu</vt:lpstr>
      <vt:lpstr>SVOBODA/ODPOVĚDNOST</vt:lpstr>
      <vt:lpstr>HODNOTY a POTŘEBY</vt:lpstr>
      <vt:lpstr>HODNOTY a POTŘEBY</vt:lpstr>
      <vt:lpstr>CHARAKTER SPOLEČENSTVÍ (MY a „ONI“) </vt:lpstr>
      <vt:lpstr>HODNOTY: (Schwartz 1992)</vt:lpstr>
      <vt:lpstr>       CO URČUJE, JAK JEDNÁME?</vt:lpstr>
      <vt:lpstr>HODNOTY</vt:lpstr>
      <vt:lpstr>Hodnoty a konflikt mezi nimi (Schwartzův výzkum, 1992)</vt:lpstr>
      <vt:lpstr>Hodnoty a konflikt mezi nimi (Schwartzův výzkum, 1992)</vt:lpstr>
      <vt:lpstr>důstojnost</vt:lpstr>
      <vt:lpstr>důstojnost</vt:lpstr>
      <vt:lpstr>MORÁLKA  heteronomní a autonomní</vt:lpstr>
      <vt:lpstr>ETIKA CTNOSTÍ</vt:lpstr>
      <vt:lpstr>ETICKÉ TEORIE</vt:lpstr>
      <vt:lpstr>ETICKÉ TEORIE</vt:lpstr>
      <vt:lpstr>ETICKÉ TEORIE</vt:lpstr>
      <vt:lpstr>ETICKÉ TEORIE</vt:lpstr>
      <vt:lpstr>ETICKÉ TEORIE</vt:lpstr>
      <vt:lpstr>Kategorický imperativ/zlaté pravidlo</vt:lpstr>
      <vt:lpstr>Prezentace aplikace PowerPoint</vt:lpstr>
      <vt:lpstr>MORÁLNÍ FILOZOFIE ETIKA</vt:lpstr>
      <vt:lpstr>MORÁLNÍ PRAVIDLA</vt:lpstr>
      <vt:lpstr>ETICKÝ RELATIVISMUS x UNIVERZALISMUS</vt:lpstr>
      <vt:lpstr>ETICKÉ DILEMA/PROBLÉM</vt:lpstr>
      <vt:lpstr>ETICKÉ DILEMA/PROBLÉM (Šalamounův soud)</vt:lpstr>
      <vt:lpstr>ETIKA</vt:lpstr>
      <vt:lpstr>ETIKA</vt:lpstr>
      <vt:lpstr>Situace, povinnost, pravidla, formalismus</vt:lpstr>
      <vt:lpstr>ETICKÉ NORMY</vt:lpstr>
      <vt:lpstr>ETICKÉ NORMY („desatero“)</vt:lpstr>
      <vt:lpstr>ETICKÉ NORMY</vt:lpstr>
      <vt:lpstr>ETICKÉ NORMY</vt:lpstr>
      <vt:lpstr>ETICKÉ (morální) NORMY - profesní</vt:lpstr>
      <vt:lpstr>ETICKÉ PROFESNÍ NORMY zdravotnictví</vt:lpstr>
      <vt:lpstr>ETICKÉ NORMY ve zdravotnictví</vt:lpstr>
      <vt:lpstr>Etická dilemata transplantace orgánů a tkání</vt:lpstr>
      <vt:lpstr>Etická dilemata počátek (a konec) lidského života</vt:lpstr>
      <vt:lpstr>Přístup k řešení dilemat</vt:lpstr>
      <vt:lpstr>Hippokratova přísaha</vt:lpstr>
      <vt:lpstr>ETIKA a PRÁVO</vt:lpstr>
      <vt:lpstr>ETIKA a PRÁVO</vt:lpstr>
      <vt:lpstr>Etika a právo</vt:lpstr>
      <vt:lpstr>ETIKA a PRÁVO</vt:lpstr>
      <vt:lpstr>PRÁVA PACIENTŮ</vt:lpstr>
      <vt:lpstr> Právo na zdravotní péči  </vt:lpstr>
      <vt:lpstr>Právo na zdravotní péči otázky</vt:lpstr>
      <vt:lpstr> Právo na informovaný souhlas  </vt:lpstr>
      <vt:lpstr>INFORMOVANÝ SOUHLAS</vt:lpstr>
      <vt:lpstr>ZPŮSOB uplatnění pravidel v praxi  </vt:lpstr>
      <vt:lpstr>Informovaný souhlas</vt:lpstr>
      <vt:lpstr>POUČENÍ, POROZUMĚNÍ, SOUHLAS</vt:lpstr>
      <vt:lpstr>Právo odmítnout zdravotní výkon</vt:lpstr>
      <vt:lpstr>Právo odmítnout zdravotní výkon otázky</vt:lpstr>
      <vt:lpstr>         Právo na informace  </vt:lpstr>
      <vt:lpstr>Právo na informace („impregnace“)</vt:lpstr>
      <vt:lpstr>ZÁVĚR LIDSKÉHO ŽIVOTA</vt:lpstr>
      <vt:lpstr>ZÁVĚR LIDSKÉHO ŽIVOTA</vt:lpstr>
      <vt:lpstr>ZÁVĚR LIDSKÉHO ŽIVOTA</vt:lpstr>
      <vt:lpstr>ZÁVĚR LIDSKÉHO ŽIVOTA</vt:lpstr>
      <vt:lpstr>ÚZKOST, STRACH, OBAVY</vt:lpstr>
      <vt:lpstr>ČLOVĚK jako OSOBA v nemoci</vt:lpstr>
      <vt:lpstr>Etická dilemata</vt:lpstr>
      <vt:lpstr>EMPIRICKÝ FUNKCIONALISMUS</vt:lpstr>
      <vt:lpstr>EMPIRICKÝ FUNKCIONALISMUS</vt:lpstr>
      <vt:lpstr>ONTOLOGICKÝ PERSONALISMUS</vt:lpstr>
      <vt:lpstr>FÁZE VYPOŘÁDÁVÁNÍ SE S NEMOCÍ (prae finem)</vt:lpstr>
      <vt:lpstr>EUTHANAZIE</vt:lpstr>
      <vt:lpstr>Dříve vyslovená přání</vt:lpstr>
      <vt:lpstr>ETICKÉ PORADENSTVÍ</vt:lpstr>
      <vt:lpstr>       ETICKÉ KOMISE a jejich role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ETIKA</dc:title>
  <dc:creator>Uživatel</dc:creator>
  <cp:lastModifiedBy>Pavla Povolná</cp:lastModifiedBy>
  <cp:revision>182</cp:revision>
  <dcterms:created xsi:type="dcterms:W3CDTF">2019-08-24T19:06:09Z</dcterms:created>
  <dcterms:modified xsi:type="dcterms:W3CDTF">2021-11-30T07:06:15Z</dcterms:modified>
</cp:coreProperties>
</file>