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0" r:id="rId7"/>
    <p:sldId id="267" r:id="rId8"/>
    <p:sldId id="261" r:id="rId9"/>
    <p:sldId id="262" r:id="rId10"/>
    <p:sldId id="268" r:id="rId11"/>
    <p:sldId id="263" r:id="rId12"/>
    <p:sldId id="269" r:id="rId13"/>
    <p:sldId id="264" r:id="rId14"/>
    <p:sldId id="270" r:id="rId15"/>
    <p:sldId id="265"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3" d="100"/>
          <a:sy n="63" d="100"/>
        </p:scale>
        <p:origin x="1380" y="6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2108396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657124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4033648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05393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600904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26AF3DDA-EF15-487C-B474-60E6C5FC2F01}" type="datetimeFigureOut">
              <a:rPr lang="cs-CZ" smtClean="0"/>
              <a:t>21.11.2023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910121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26AF3DDA-EF15-487C-B474-60E6C5FC2F01}" type="datetimeFigureOut">
              <a:rPr lang="cs-CZ" smtClean="0"/>
              <a:t>21.11.2023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378728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26AF3DDA-EF15-487C-B474-60E6C5FC2F01}" type="datetimeFigureOut">
              <a:rPr lang="cs-CZ" smtClean="0"/>
              <a:t>21.11.2023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092805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26AF3DDA-EF15-487C-B474-60E6C5FC2F01}" type="datetimeFigureOut">
              <a:rPr lang="cs-CZ" smtClean="0"/>
              <a:t>21.11.2023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2313950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6AF3DDA-EF15-487C-B474-60E6C5FC2F01}" type="datetimeFigureOut">
              <a:rPr lang="cs-CZ" smtClean="0"/>
              <a:t>21.11.2023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120182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26AF3DDA-EF15-487C-B474-60E6C5FC2F01}" type="datetimeFigureOut">
              <a:rPr lang="cs-CZ" smtClean="0"/>
              <a:t>21.11.2023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80F964A-8A3D-407E-8A04-E9295F2C06F6}" type="slidenum">
              <a:rPr lang="cs-CZ" smtClean="0"/>
              <a:t>‹#›</a:t>
            </a:fld>
            <a:endParaRPr lang="cs-CZ"/>
          </a:p>
        </p:txBody>
      </p:sp>
    </p:spTree>
    <p:extLst>
      <p:ext uri="{BB962C8B-B14F-4D97-AF65-F5344CB8AC3E}">
        <p14:creationId xmlns:p14="http://schemas.microsoft.com/office/powerpoint/2010/main" val="3143452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AF3DDA-EF15-487C-B474-60E6C5FC2F01}" type="datetimeFigureOut">
              <a:rPr lang="cs-CZ" smtClean="0"/>
              <a:t>21.11.2023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0F964A-8A3D-407E-8A04-E9295F2C06F6}" type="slidenum">
              <a:rPr lang="cs-CZ" smtClean="0"/>
              <a:t>‹#›</a:t>
            </a:fld>
            <a:endParaRPr lang="cs-CZ"/>
          </a:p>
        </p:txBody>
      </p:sp>
    </p:spTree>
    <p:extLst>
      <p:ext uri="{BB962C8B-B14F-4D97-AF65-F5344CB8AC3E}">
        <p14:creationId xmlns:p14="http://schemas.microsoft.com/office/powerpoint/2010/main" val="2426917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188640"/>
            <a:ext cx="7772400" cy="3744415"/>
          </a:xfrm>
        </p:spPr>
        <p:txBody>
          <a:bodyPr>
            <a:normAutofit/>
          </a:bodyPr>
          <a:lstStyle/>
          <a:p>
            <a:r>
              <a:rPr lang="cs-CZ" b="1" dirty="0" smtClean="0"/>
              <a:t/>
            </a:r>
            <a:br>
              <a:rPr lang="cs-CZ" b="1" dirty="0" smtClean="0"/>
            </a:br>
            <a:r>
              <a:rPr lang="cs-CZ" sz="3100" b="1" dirty="0" err="1" smtClean="0"/>
              <a:t>Literatures</a:t>
            </a:r>
            <a:r>
              <a:rPr lang="cs-CZ" sz="3100" b="1" dirty="0" smtClean="0"/>
              <a:t> on </a:t>
            </a:r>
            <a:r>
              <a:rPr lang="cs-CZ" sz="3100" b="1" dirty="0" err="1" smtClean="0"/>
              <a:t>the</a:t>
            </a:r>
            <a:r>
              <a:rPr lang="cs-CZ" sz="3100" b="1" dirty="0" smtClean="0"/>
              <a:t> </a:t>
            </a:r>
            <a:r>
              <a:rPr lang="cs-CZ" sz="3100" b="1" dirty="0" err="1" smtClean="0"/>
              <a:t>British</a:t>
            </a:r>
            <a:r>
              <a:rPr lang="cs-CZ" sz="3100" b="1" dirty="0" smtClean="0"/>
              <a:t> </a:t>
            </a:r>
            <a:r>
              <a:rPr lang="cs-CZ" sz="3100" b="1" dirty="0" err="1" smtClean="0"/>
              <a:t>Isles</a:t>
            </a:r>
            <a:r>
              <a:rPr lang="cs-CZ" sz="3100" b="1" dirty="0" smtClean="0"/>
              <a:t> 1: </a:t>
            </a:r>
            <a:br>
              <a:rPr lang="cs-CZ" sz="3100" b="1" dirty="0" smtClean="0"/>
            </a:br>
            <a:r>
              <a:rPr lang="cs-CZ" sz="3100" b="1" dirty="0" err="1" smtClean="0"/>
              <a:t>Renaissance</a:t>
            </a:r>
            <a:r>
              <a:rPr lang="cs-CZ" sz="3100" b="1" dirty="0" smtClean="0"/>
              <a:t> – </a:t>
            </a:r>
            <a:r>
              <a:rPr lang="cs-CZ" sz="3100" b="1" dirty="0" err="1" smtClean="0"/>
              <a:t>Restoration</a:t>
            </a:r>
            <a:r>
              <a:rPr lang="cs-CZ" b="1" dirty="0"/>
              <a:t/>
            </a:r>
            <a:br>
              <a:rPr lang="cs-CZ" b="1" dirty="0"/>
            </a:br>
            <a:r>
              <a:rPr lang="cs-CZ" sz="6000" b="1" dirty="0" smtClean="0"/>
              <a:t/>
            </a:r>
            <a:br>
              <a:rPr lang="cs-CZ" sz="6000" b="1" dirty="0" smtClean="0"/>
            </a:br>
            <a:r>
              <a:rPr lang="cs-CZ" b="1" dirty="0" smtClean="0"/>
              <a:t>6. </a:t>
            </a:r>
            <a:r>
              <a:rPr lang="cs-CZ" b="1" dirty="0" err="1" smtClean="0"/>
              <a:t>Shakespeare’s</a:t>
            </a:r>
            <a:r>
              <a:rPr lang="cs-CZ" b="1" dirty="0" smtClean="0"/>
              <a:t> </a:t>
            </a:r>
            <a:r>
              <a:rPr lang="cs-CZ" b="1" dirty="0" err="1" smtClean="0"/>
              <a:t>Tragedies</a:t>
            </a:r>
            <a:endParaRPr lang="cs-CZ" dirty="0"/>
          </a:p>
        </p:txBody>
      </p:sp>
      <p:sp>
        <p:nvSpPr>
          <p:cNvPr id="3" name="Podnadpis 2"/>
          <p:cNvSpPr>
            <a:spLocks noGrp="1"/>
          </p:cNvSpPr>
          <p:nvPr>
            <p:ph type="subTitle" idx="1"/>
          </p:nvPr>
        </p:nvSpPr>
        <p:spPr>
          <a:xfrm>
            <a:off x="1371600" y="4149080"/>
            <a:ext cx="6400800" cy="1489720"/>
          </a:xfrm>
        </p:spPr>
        <p:txBody>
          <a:bodyPr/>
          <a:lstStyle/>
          <a:p>
            <a:r>
              <a:rPr lang="cs-CZ" b="1" dirty="0" smtClean="0">
                <a:solidFill>
                  <a:schemeClr val="tx1"/>
                </a:solidFill>
              </a:rPr>
              <a:t>Martin Procházka</a:t>
            </a:r>
            <a:endParaRPr lang="cs-CZ" b="1" dirty="0">
              <a:solidFill>
                <a:schemeClr val="tx1"/>
              </a:solidFill>
            </a:endParaRPr>
          </a:p>
        </p:txBody>
      </p:sp>
    </p:spTree>
    <p:extLst>
      <p:ext uri="{BB962C8B-B14F-4D97-AF65-F5344CB8AC3E}">
        <p14:creationId xmlns:p14="http://schemas.microsoft.com/office/powerpoint/2010/main" val="41291390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936104"/>
          </a:xfrm>
        </p:spPr>
        <p:txBody>
          <a:bodyPr>
            <a:normAutofit/>
          </a:bodyPr>
          <a:lstStyle/>
          <a:p>
            <a:r>
              <a:rPr lang="cs-CZ" sz="3600" b="1" dirty="0" err="1"/>
              <a:t>Tragedy</a:t>
            </a:r>
            <a:r>
              <a:rPr lang="cs-CZ" sz="3600" b="1" dirty="0"/>
              <a:t> </a:t>
            </a:r>
            <a:r>
              <a:rPr lang="cs-CZ" sz="3600" b="1" dirty="0" err="1"/>
              <a:t>of</a:t>
            </a:r>
            <a:r>
              <a:rPr lang="cs-CZ" sz="3600" b="1" dirty="0"/>
              <a:t> Love 2: </a:t>
            </a:r>
            <a:r>
              <a:rPr lang="cs-CZ" sz="3600" b="1" i="1" dirty="0" smtClean="0"/>
              <a:t>Othello </a:t>
            </a:r>
            <a:r>
              <a:rPr lang="cs-CZ" sz="3600" b="1" dirty="0" smtClean="0"/>
              <a:t>(</a:t>
            </a:r>
            <a:r>
              <a:rPr lang="cs-CZ" sz="3600" b="1" dirty="0" err="1" smtClean="0"/>
              <a:t>continued</a:t>
            </a:r>
            <a:r>
              <a:rPr lang="cs-CZ" sz="3600" b="1" dirty="0" smtClean="0"/>
              <a:t>)</a:t>
            </a:r>
            <a:endParaRPr lang="cs-CZ" sz="3600" dirty="0"/>
          </a:p>
        </p:txBody>
      </p:sp>
      <p:sp>
        <p:nvSpPr>
          <p:cNvPr id="3" name="Zástupný symbol pro obsah 2"/>
          <p:cNvSpPr>
            <a:spLocks noGrp="1"/>
          </p:cNvSpPr>
          <p:nvPr>
            <p:ph idx="1"/>
          </p:nvPr>
        </p:nvSpPr>
        <p:spPr>
          <a:xfrm>
            <a:off x="457200" y="1268760"/>
            <a:ext cx="8229600" cy="5589240"/>
          </a:xfrm>
        </p:spPr>
        <p:txBody>
          <a:bodyPr>
            <a:normAutofit lnSpcReduction="10000"/>
          </a:bodyPr>
          <a:lstStyle/>
          <a:p>
            <a:pPr marL="0" indent="0">
              <a:buNone/>
            </a:pPr>
            <a:r>
              <a:rPr lang="cs-CZ" sz="2200" b="1" dirty="0" smtClean="0"/>
              <a:t>(c)</a:t>
            </a:r>
            <a:r>
              <a:rPr lang="cs-CZ" sz="2200" dirty="0" smtClean="0"/>
              <a:t> </a:t>
            </a:r>
            <a:r>
              <a:rPr lang="en-GB" sz="2200" dirty="0" smtClean="0"/>
              <a:t>Othello </a:t>
            </a:r>
            <a:r>
              <a:rPr lang="en-GB" sz="2200" dirty="0"/>
              <a:t>internalizes these norms (especially of sexual </a:t>
            </a:r>
            <a:r>
              <a:rPr lang="cs-CZ" sz="2200" dirty="0" err="1"/>
              <a:t>regulation</a:t>
            </a:r>
            <a:r>
              <a:rPr lang="en-GB" sz="2200" dirty="0"/>
              <a:t>) to that extent that </a:t>
            </a:r>
            <a:r>
              <a:rPr lang="en-GB" sz="2200" b="1" dirty="0"/>
              <a:t>he projects  them</a:t>
            </a:r>
            <a:r>
              <a:rPr lang="en-GB" sz="2200" dirty="0"/>
              <a:t>, when prompted by Iago, </a:t>
            </a:r>
            <a:r>
              <a:rPr lang="en-GB" sz="2200" b="1" dirty="0"/>
              <a:t>onto  Cassio</a:t>
            </a:r>
            <a:r>
              <a:rPr lang="en-GB" sz="2200" dirty="0"/>
              <a:t>, as the supposed seducer of his wife. </a:t>
            </a:r>
            <a:r>
              <a:rPr lang="en-GB" sz="2200" b="1" dirty="0"/>
              <a:t>Desdemona’s bold and sincere ideas of erotic love relationship in marriage are thus devalued and destroyed </a:t>
            </a:r>
            <a:r>
              <a:rPr lang="en-GB" sz="2200" dirty="0"/>
              <a:t>(marital love is substituted by </a:t>
            </a:r>
            <a:r>
              <a:rPr lang="cs-CZ" sz="2200" dirty="0" err="1"/>
              <a:t>the</a:t>
            </a:r>
            <a:r>
              <a:rPr lang="cs-CZ" sz="2200" dirty="0"/>
              <a:t> </a:t>
            </a:r>
            <a:r>
              <a:rPr lang="en-GB" sz="2200" dirty="0"/>
              <a:t>alleged adultery) before Othello murders her.</a:t>
            </a:r>
          </a:p>
          <a:p>
            <a:pPr marL="0" indent="0">
              <a:buNone/>
            </a:pPr>
            <a:r>
              <a:rPr lang="cs-CZ" sz="2200" b="1" dirty="0" smtClean="0"/>
              <a:t>(d) </a:t>
            </a:r>
            <a:r>
              <a:rPr lang="en-GB" sz="2200" b="1" dirty="0" smtClean="0"/>
              <a:t>All </a:t>
            </a:r>
            <a:r>
              <a:rPr lang="en-GB" sz="2200" b="1" dirty="0"/>
              <a:t>this returns Othello to the role of a colonized “savage”:</a:t>
            </a:r>
            <a:r>
              <a:rPr lang="en-GB" sz="2200" dirty="0"/>
              <a:t> “like the base Indian” who “threw a pearl away / Richer than all his tribe” (5.2.356-7). In this new and unexpected way, </a:t>
            </a:r>
            <a:r>
              <a:rPr lang="en-GB" sz="2200" b="1" dirty="0"/>
              <a:t>the value of </a:t>
            </a:r>
            <a:r>
              <a:rPr lang="en-GB" sz="2200" b="1" dirty="0" smtClean="0"/>
              <a:t>freedom </a:t>
            </a:r>
            <a:r>
              <a:rPr lang="en-GB" sz="2200" b="1" dirty="0"/>
              <a:t>and sincerity in love </a:t>
            </a:r>
            <a:r>
              <a:rPr lang="cs-CZ" sz="2200" b="1" dirty="0" smtClean="0"/>
              <a:t>are</a:t>
            </a:r>
            <a:r>
              <a:rPr lang="en-GB" sz="2200" b="1" dirty="0" smtClean="0"/>
              <a:t> </a:t>
            </a:r>
            <a:r>
              <a:rPr lang="en-GB" sz="2200" b="1" dirty="0"/>
              <a:t>confronted with the power of racial, ethnic and sexual oppression. The play thus gives a new dimension</a:t>
            </a:r>
            <a:r>
              <a:rPr lang="cs-CZ" sz="2200" b="1" dirty="0"/>
              <a:t> </a:t>
            </a:r>
            <a:r>
              <a:rPr lang="en-GB" sz="2200" b="1" dirty="0"/>
              <a:t>to the love conflict, connected with colonialism, racism and xenophobia. </a:t>
            </a:r>
            <a:r>
              <a:rPr lang="en-GB" sz="2200" dirty="0"/>
              <a:t>  </a:t>
            </a:r>
          </a:p>
          <a:p>
            <a:pPr marL="0" indent="0">
              <a:buNone/>
            </a:pPr>
            <a:endParaRPr lang="cs-CZ" sz="2200" b="1" dirty="0" smtClean="0"/>
          </a:p>
          <a:p>
            <a:pPr marL="0" indent="0">
              <a:buNone/>
            </a:pPr>
            <a:r>
              <a:rPr lang="en-GB" sz="2200" b="1" dirty="0" smtClean="0"/>
              <a:t>Afterlife</a:t>
            </a:r>
            <a:r>
              <a:rPr lang="en-GB" sz="2200" b="1" dirty="0"/>
              <a:t>:</a:t>
            </a:r>
            <a:r>
              <a:rPr lang="en-GB" sz="2200" dirty="0"/>
              <a:t> operas by </a:t>
            </a:r>
            <a:r>
              <a:rPr lang="en-GB" sz="2200" dirty="0" err="1"/>
              <a:t>Gioacchino</a:t>
            </a:r>
            <a:r>
              <a:rPr lang="en-GB" sz="2200" dirty="0"/>
              <a:t> Rossini (1816) and Giuseppe Verdi (1887), ballet (e.g. San Francisco, 2002), film adaptations: Orson Welles (1952), Stuart Burge (1965; with </a:t>
            </a:r>
            <a:r>
              <a:rPr lang="en-GB" sz="2200" dirty="0" smtClean="0"/>
              <a:t>La</a:t>
            </a:r>
            <a:r>
              <a:rPr lang="cs-CZ" sz="2200" dirty="0" smtClean="0"/>
              <a:t>w</a:t>
            </a:r>
            <a:r>
              <a:rPr lang="en-GB" sz="2200" dirty="0" err="1" smtClean="0"/>
              <a:t>rence</a:t>
            </a:r>
            <a:r>
              <a:rPr lang="en-GB" sz="2200" dirty="0" smtClean="0"/>
              <a:t> </a:t>
            </a:r>
            <a:r>
              <a:rPr lang="en-GB" sz="2200" dirty="0"/>
              <a:t>Olivier), </a:t>
            </a:r>
            <a:r>
              <a:rPr lang="en-GB" sz="2200" i="1" dirty="0" err="1"/>
              <a:t>Omkara</a:t>
            </a:r>
            <a:r>
              <a:rPr lang="en-GB" sz="2200" dirty="0"/>
              <a:t> (2006) by Vishal Bhardwaj links the issues of caste and race.</a:t>
            </a:r>
            <a:endParaRPr lang="cs-CZ" sz="2200" dirty="0"/>
          </a:p>
        </p:txBody>
      </p:sp>
    </p:spTree>
    <p:extLst>
      <p:ext uri="{BB962C8B-B14F-4D97-AF65-F5344CB8AC3E}">
        <p14:creationId xmlns:p14="http://schemas.microsoft.com/office/powerpoint/2010/main" val="2465519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20080"/>
          </a:xfrm>
        </p:spPr>
        <p:txBody>
          <a:bodyPr>
            <a:normAutofit/>
          </a:bodyPr>
          <a:lstStyle/>
          <a:p>
            <a:r>
              <a:rPr lang="cs-CZ" sz="3600" b="1" dirty="0" err="1" smtClean="0"/>
              <a:t>Tragedy</a:t>
            </a:r>
            <a:r>
              <a:rPr lang="cs-CZ" sz="3600" b="1" dirty="0" smtClean="0"/>
              <a:t> </a:t>
            </a:r>
            <a:r>
              <a:rPr lang="cs-CZ" sz="3600" b="1" dirty="0" err="1" smtClean="0"/>
              <a:t>of</a:t>
            </a:r>
            <a:r>
              <a:rPr lang="cs-CZ" sz="3600" b="1" dirty="0" smtClean="0"/>
              <a:t> </a:t>
            </a:r>
            <a:r>
              <a:rPr lang="cs-CZ" sz="3600" b="1" dirty="0" err="1" smtClean="0"/>
              <a:t>Renaissance</a:t>
            </a:r>
            <a:r>
              <a:rPr lang="cs-CZ" sz="3600" b="1" dirty="0" smtClean="0"/>
              <a:t> </a:t>
            </a:r>
            <a:r>
              <a:rPr lang="cs-CZ" sz="3600" b="1" dirty="0" err="1" smtClean="0"/>
              <a:t>Intellect</a:t>
            </a:r>
            <a:r>
              <a:rPr lang="cs-CZ" sz="3600" b="1" dirty="0" smtClean="0"/>
              <a:t>: </a:t>
            </a:r>
            <a:r>
              <a:rPr lang="cs-CZ" sz="3600" b="1" i="1" dirty="0" smtClean="0"/>
              <a:t>Hamlet</a:t>
            </a:r>
            <a:endParaRPr lang="cs-CZ" sz="3600" b="1" dirty="0"/>
          </a:p>
        </p:txBody>
      </p:sp>
      <p:sp>
        <p:nvSpPr>
          <p:cNvPr id="3" name="Zástupný symbol pro obsah 2"/>
          <p:cNvSpPr>
            <a:spLocks noGrp="1"/>
          </p:cNvSpPr>
          <p:nvPr>
            <p:ph idx="1"/>
          </p:nvPr>
        </p:nvSpPr>
        <p:spPr>
          <a:xfrm>
            <a:off x="179512" y="1052736"/>
            <a:ext cx="8784976" cy="5805264"/>
          </a:xfrm>
        </p:spPr>
        <p:txBody>
          <a:bodyPr>
            <a:normAutofit/>
          </a:bodyPr>
          <a:lstStyle/>
          <a:p>
            <a:pPr marL="0" indent="0">
              <a:buNone/>
            </a:pPr>
            <a:r>
              <a:rPr lang="en-GB" sz="1800" b="1" i="1" dirty="0" smtClean="0"/>
              <a:t>The Tragedy of Hamlet, Prince of Denmark</a:t>
            </a:r>
            <a:r>
              <a:rPr lang="en-GB" sz="1800" i="1" dirty="0" smtClean="0"/>
              <a:t> </a:t>
            </a:r>
            <a:r>
              <a:rPr lang="en-GB" sz="1800" dirty="0" smtClean="0"/>
              <a:t>(1600) has been preserved in four different texts, the First Folio (1623), the Second Quarto (1604, with the title </a:t>
            </a:r>
            <a:r>
              <a:rPr lang="en-GB" sz="1800" i="1" dirty="0" smtClean="0"/>
              <a:t>The </a:t>
            </a:r>
            <a:r>
              <a:rPr lang="en-GB" sz="1800" i="1" dirty="0" err="1" smtClean="0"/>
              <a:t>Tragical</a:t>
            </a:r>
            <a:r>
              <a:rPr lang="en-GB" sz="1800" i="1" dirty="0" smtClean="0"/>
              <a:t> History of Hamlet, Prince of Denmark</a:t>
            </a:r>
            <a:r>
              <a:rPr lang="en-GB" sz="1800" dirty="0" smtClean="0"/>
              <a:t>), the First Quarto (1603; a text of dubious authenticity, possibly based on the memorization of an actor in a minor role, and about half of the length of the Second Quarto) and </a:t>
            </a:r>
            <a:r>
              <a:rPr lang="en-GB" sz="1800" i="1" dirty="0" smtClean="0"/>
              <a:t>Der </a:t>
            </a:r>
            <a:r>
              <a:rPr lang="en-GB" sz="1800" i="1" dirty="0" err="1" smtClean="0"/>
              <a:t>Bestrafte</a:t>
            </a:r>
            <a:r>
              <a:rPr lang="en-GB" sz="1800" i="1" dirty="0" smtClean="0"/>
              <a:t> </a:t>
            </a:r>
            <a:r>
              <a:rPr lang="en-GB" sz="1800" i="1" dirty="0" err="1" smtClean="0"/>
              <a:t>Brudermord</a:t>
            </a:r>
            <a:r>
              <a:rPr lang="en-GB" sz="1800" dirty="0" smtClean="0"/>
              <a:t> (Fratricide Punished) a German version dated around 1710 but acted in the 17th century. The old Norse story about </a:t>
            </a:r>
            <a:r>
              <a:rPr lang="cs-CZ" sz="1800" dirty="0" smtClean="0"/>
              <a:t>prince </a:t>
            </a:r>
            <a:r>
              <a:rPr lang="en-GB" sz="1800" dirty="0" err="1" smtClean="0"/>
              <a:t>Amlóði</a:t>
            </a:r>
            <a:r>
              <a:rPr lang="en-GB" sz="1800" dirty="0" smtClean="0"/>
              <a:t> was recorded in Latin by </a:t>
            </a:r>
            <a:r>
              <a:rPr lang="en-GB" sz="1800" dirty="0" err="1" smtClean="0"/>
              <a:t>Saxo</a:t>
            </a:r>
            <a:r>
              <a:rPr lang="en-GB" sz="1800" dirty="0" smtClean="0"/>
              <a:t> Grammaticus, and adapted into French by François de </a:t>
            </a:r>
            <a:r>
              <a:rPr lang="en-GB" sz="1800" dirty="0" err="1" smtClean="0"/>
              <a:t>Belleforest</a:t>
            </a:r>
            <a:r>
              <a:rPr lang="en-GB" sz="1800" dirty="0" smtClean="0"/>
              <a:t>, from whose </a:t>
            </a:r>
            <a:r>
              <a:rPr lang="en-GB" sz="1800" i="1" dirty="0" err="1" smtClean="0"/>
              <a:t>Histoires</a:t>
            </a:r>
            <a:r>
              <a:rPr lang="en-GB" sz="1800" i="1" dirty="0" smtClean="0"/>
              <a:t> </a:t>
            </a:r>
            <a:r>
              <a:rPr lang="en-GB" sz="1800" i="1" dirty="0" err="1" smtClean="0"/>
              <a:t>Tragiques</a:t>
            </a:r>
            <a:r>
              <a:rPr lang="en-GB" sz="1800" dirty="0" smtClean="0"/>
              <a:t> (1570) Shakespeare could have drawn. The more probable source was now lost play</a:t>
            </a:r>
            <a:r>
              <a:rPr lang="cs-CZ" sz="1800" dirty="0" smtClean="0"/>
              <a:t>,</a:t>
            </a:r>
            <a:r>
              <a:rPr lang="en-GB" sz="1800" dirty="0" smtClean="0"/>
              <a:t> called by scholars </a:t>
            </a:r>
            <a:r>
              <a:rPr lang="en-GB" sz="1800" i="1" dirty="0" smtClean="0"/>
              <a:t>Ur-Hamlet</a:t>
            </a:r>
            <a:r>
              <a:rPr lang="en-GB" sz="1800" dirty="0" smtClean="0"/>
              <a:t> (original Hamlet)</a:t>
            </a:r>
            <a:r>
              <a:rPr lang="cs-CZ" sz="1800" dirty="0" smtClean="0"/>
              <a:t>, </a:t>
            </a:r>
            <a:r>
              <a:rPr lang="en-GB" sz="1800" dirty="0" smtClean="0"/>
              <a:t>produced about 1589 and featuring a Ghost who called “Hamlet revenge!”</a:t>
            </a:r>
          </a:p>
          <a:p>
            <a:pPr marL="0" indent="0">
              <a:buNone/>
            </a:pPr>
            <a:r>
              <a:rPr lang="en-GB" sz="1800" b="1" dirty="0" smtClean="0"/>
              <a:t>Shakespeare’s Innovations:</a:t>
            </a:r>
          </a:p>
          <a:p>
            <a:pPr marL="288000" indent="-288000">
              <a:buAutoNum type="alphaLcParenBoth"/>
            </a:pPr>
            <a:r>
              <a:rPr lang="en-GB" sz="1800" b="1" dirty="0" smtClean="0"/>
              <a:t>elaborating the figure and character of the Ghost of the murdered King Hamlet. </a:t>
            </a:r>
            <a:r>
              <a:rPr lang="en-GB" sz="1800" dirty="0" smtClean="0"/>
              <a:t>On the one hand the supernatural character of the apparition is emphasized, on the other hand, the spectre resembles the old King so faithfully that Hamlet believes his account of the murder and swears to revenge him.</a:t>
            </a:r>
          </a:p>
          <a:p>
            <a:pPr marL="288000" indent="-288000">
              <a:buAutoNum type="alphaLcParenBoth"/>
            </a:pPr>
            <a:r>
              <a:rPr lang="en-GB" sz="1800" b="1" dirty="0" smtClean="0"/>
              <a:t>Hamlet’s position at the court. </a:t>
            </a:r>
            <a:r>
              <a:rPr lang="en-GB" sz="1800" dirty="0" smtClean="0"/>
              <a:t>The usurper, Claudius, perceives Hamlet as a threat and orders his minister Polonius to watch him. For this purpose Polonius also uses his daughter Ophelia. </a:t>
            </a:r>
            <a:r>
              <a:rPr lang="cs-CZ" sz="1800" dirty="0"/>
              <a:t>T</a:t>
            </a:r>
            <a:r>
              <a:rPr lang="en-GB" sz="1800" dirty="0" err="1" smtClean="0"/>
              <a:t>rying</a:t>
            </a:r>
            <a:r>
              <a:rPr lang="en-GB" sz="1800" dirty="0" smtClean="0"/>
              <a:t> to solve his predicament, Hamlet suspects Polonius and his informers Rosencrantz and Guildenstern,  humiliates and jilts Ophelia, who gets mad. </a:t>
            </a:r>
          </a:p>
          <a:p>
            <a:pPr marL="0" indent="0">
              <a:buNone/>
            </a:pPr>
            <a:endParaRPr lang="en-GB" sz="1500" b="1" dirty="0" smtClean="0"/>
          </a:p>
        </p:txBody>
      </p:sp>
    </p:spTree>
    <p:extLst>
      <p:ext uri="{BB962C8B-B14F-4D97-AF65-F5344CB8AC3E}">
        <p14:creationId xmlns:p14="http://schemas.microsoft.com/office/powerpoint/2010/main" val="2295491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normAutofit/>
          </a:bodyPr>
          <a:lstStyle/>
          <a:p>
            <a:r>
              <a:rPr lang="cs-CZ" sz="2800" b="1" dirty="0" err="1"/>
              <a:t>Tragedy</a:t>
            </a:r>
            <a:r>
              <a:rPr lang="cs-CZ" sz="2800" b="1" dirty="0"/>
              <a:t> </a:t>
            </a:r>
            <a:r>
              <a:rPr lang="cs-CZ" sz="2800" b="1" dirty="0" err="1"/>
              <a:t>of</a:t>
            </a:r>
            <a:r>
              <a:rPr lang="cs-CZ" sz="2800" b="1" dirty="0"/>
              <a:t> </a:t>
            </a:r>
            <a:r>
              <a:rPr lang="cs-CZ" sz="2800" b="1" dirty="0" err="1"/>
              <a:t>Renaissance</a:t>
            </a:r>
            <a:r>
              <a:rPr lang="cs-CZ" sz="2800" b="1" dirty="0"/>
              <a:t> </a:t>
            </a:r>
            <a:r>
              <a:rPr lang="cs-CZ" sz="2800" b="1" dirty="0" err="1"/>
              <a:t>Intellect</a:t>
            </a:r>
            <a:r>
              <a:rPr lang="cs-CZ" sz="2800" b="1" dirty="0"/>
              <a:t>: </a:t>
            </a:r>
            <a:r>
              <a:rPr lang="cs-CZ" sz="2800" b="1" i="1" dirty="0" smtClean="0"/>
              <a:t>Hamlet - </a:t>
            </a:r>
            <a:r>
              <a:rPr lang="cs-CZ" sz="2800" b="1" dirty="0" err="1" smtClean="0"/>
              <a:t>continued</a:t>
            </a:r>
            <a:endParaRPr lang="cs-CZ" sz="2800" dirty="0"/>
          </a:p>
        </p:txBody>
      </p:sp>
      <p:sp>
        <p:nvSpPr>
          <p:cNvPr id="3" name="Zástupný symbol pro obsah 2"/>
          <p:cNvSpPr>
            <a:spLocks noGrp="1"/>
          </p:cNvSpPr>
          <p:nvPr>
            <p:ph idx="1"/>
          </p:nvPr>
        </p:nvSpPr>
        <p:spPr>
          <a:xfrm>
            <a:off x="251520" y="1268760"/>
            <a:ext cx="8640960" cy="5472608"/>
          </a:xfrm>
        </p:spPr>
        <p:txBody>
          <a:bodyPr>
            <a:normAutofit fontScale="92500" lnSpcReduction="20000"/>
          </a:bodyPr>
          <a:lstStyle/>
          <a:p>
            <a:pPr marL="0" indent="0">
              <a:buNone/>
            </a:pPr>
            <a:r>
              <a:rPr lang="cs-CZ" sz="2000" b="1" dirty="0" smtClean="0"/>
              <a:t>(c) </a:t>
            </a:r>
            <a:r>
              <a:rPr lang="en-GB" sz="2000" b="1" dirty="0" smtClean="0"/>
              <a:t>staging </a:t>
            </a:r>
            <a:r>
              <a:rPr lang="en-GB" sz="2000" b="1" dirty="0"/>
              <a:t>a play</a:t>
            </a:r>
            <a:r>
              <a:rPr lang="en-GB" sz="2000" dirty="0"/>
              <a:t> </a:t>
            </a:r>
            <a:r>
              <a:rPr lang="en-GB" sz="2000" b="1" dirty="0"/>
              <a:t>as a </a:t>
            </a:r>
            <a:r>
              <a:rPr lang="cs-CZ" sz="2000" b="1" dirty="0"/>
              <a:t>re</a:t>
            </a:r>
            <a:r>
              <a:rPr lang="en-GB" sz="2000" b="1" dirty="0"/>
              <a:t>solution </a:t>
            </a:r>
            <a:r>
              <a:rPr lang="cs-CZ" sz="2000" b="1" dirty="0" err="1"/>
              <a:t>of</a:t>
            </a:r>
            <a:r>
              <a:rPr lang="cs-CZ" sz="2000" b="1" dirty="0"/>
              <a:t> </a:t>
            </a:r>
            <a:r>
              <a:rPr lang="cs-CZ" sz="2000" b="1" dirty="0" err="1"/>
              <a:t>Hamlet’s</a:t>
            </a:r>
            <a:r>
              <a:rPr lang="cs-CZ" sz="2000" b="1" dirty="0"/>
              <a:t> </a:t>
            </a:r>
            <a:r>
              <a:rPr lang="cs-CZ" sz="2000" b="1" dirty="0" err="1"/>
              <a:t>crisis</a:t>
            </a:r>
            <a:r>
              <a:rPr lang="en-GB" sz="2000" b="1" dirty="0"/>
              <a:t>: </a:t>
            </a:r>
            <a:r>
              <a:rPr lang="en-GB" sz="2000" dirty="0"/>
              <a:t>Hamlet imagines that the art of acting is the only way to move people </a:t>
            </a:r>
            <a:r>
              <a:rPr lang="cs-CZ" sz="2000" dirty="0" err="1" smtClean="0"/>
              <a:t>of</a:t>
            </a:r>
            <a:r>
              <a:rPr lang="cs-CZ" sz="2000" dirty="0" smtClean="0"/>
              <a:t> </a:t>
            </a:r>
            <a:r>
              <a:rPr lang="en-GB" sz="2000" dirty="0" smtClean="0"/>
              <a:t>bad conscience</a:t>
            </a:r>
            <a:r>
              <a:rPr lang="cs-CZ" sz="2000" dirty="0" smtClean="0"/>
              <a:t>,</a:t>
            </a:r>
            <a:r>
              <a:rPr lang="en-GB" sz="2000" dirty="0" smtClean="0"/>
              <a:t> </a:t>
            </a:r>
            <a:r>
              <a:rPr lang="en-GB" sz="2000" dirty="0"/>
              <a:t>and reveal the truth about the murder of his father. </a:t>
            </a:r>
            <a:r>
              <a:rPr lang="cs-CZ" sz="2000" dirty="0" err="1"/>
              <a:t>I</a:t>
            </a:r>
            <a:r>
              <a:rPr lang="en-GB" sz="2000" dirty="0" smtClean="0"/>
              <a:t>f </a:t>
            </a:r>
            <a:r>
              <a:rPr lang="en-GB" sz="2000" dirty="0"/>
              <a:t>he managed to do so, the Ghost of his father would speak truth and would be no “devil” who  can “assume the pleasing shape” (2.2.576-7). Although Claudius  is moved by the play-within-the play (which Hamlet calls “The Mousetrap”) and  orders to stop the performance, it is no evidence of his fault and Hamlet must finally kill him.</a:t>
            </a:r>
          </a:p>
          <a:p>
            <a:pPr marL="0" indent="0">
              <a:buNone/>
            </a:pPr>
            <a:r>
              <a:rPr lang="cs-CZ" sz="2000" b="1" dirty="0" smtClean="0"/>
              <a:t>(d) </a:t>
            </a:r>
            <a:r>
              <a:rPr lang="en-GB" sz="2000" b="1" dirty="0" smtClean="0"/>
              <a:t>Hamlet’s </a:t>
            </a:r>
            <a:r>
              <a:rPr lang="en-GB" sz="2000" b="1" dirty="0"/>
              <a:t>intellectual crisis stems from his feeling of responsibility for the corrupt condition of the world: </a:t>
            </a:r>
            <a:r>
              <a:rPr lang="en-GB" sz="2000" dirty="0"/>
              <a:t>“The Time is out of joint” (1.5.189), Denmark (which is “a prison” 2.2.239), </a:t>
            </a:r>
            <a:r>
              <a:rPr lang="en-GB" sz="2000" b="1" dirty="0"/>
              <a:t>but also from his s</a:t>
            </a:r>
            <a:r>
              <a:rPr lang="cs-CZ" sz="2000" b="1" dirty="0"/>
              <a:t>c</a:t>
            </a:r>
            <a:r>
              <a:rPr lang="en-GB" sz="2000" b="1" dirty="0" err="1"/>
              <a:t>epticism</a:t>
            </a:r>
            <a:r>
              <a:rPr lang="en-GB" sz="2000" b="1" dirty="0"/>
              <a:t>, which doubts the value of human life </a:t>
            </a:r>
            <a:r>
              <a:rPr lang="en-GB" sz="2000" dirty="0"/>
              <a:t>(“To be or not to be” 3.1.58) and </a:t>
            </a:r>
            <a:r>
              <a:rPr lang="en-GB" sz="2000" b="1" dirty="0"/>
              <a:t>the very existence of the order </a:t>
            </a:r>
            <a:r>
              <a:rPr lang="en-GB" sz="2000" b="1" dirty="0" smtClean="0"/>
              <a:t>of </a:t>
            </a:r>
            <a:r>
              <a:rPr lang="en-GB" sz="2000" b="1" dirty="0"/>
              <a:t>the universe  manifested </a:t>
            </a:r>
            <a:r>
              <a:rPr lang="en-GB" sz="2000" b="1" dirty="0" smtClean="0"/>
              <a:t>in </a:t>
            </a:r>
            <a:r>
              <a:rPr lang="en-GB" sz="2000" b="1" dirty="0"/>
              <a:t>the correspondence between the human microcosm and macrocosm</a:t>
            </a:r>
            <a:r>
              <a:rPr lang="en-GB" sz="2000" dirty="0"/>
              <a:t> (“What a piece of work is a man! … this quintessence of dust!” (2.2.293-98). </a:t>
            </a:r>
            <a:r>
              <a:rPr lang="en-GB" sz="2000" b="1" dirty="0"/>
              <a:t>This overall crisis cannot be redeemed even by the art of theatre</a:t>
            </a:r>
            <a:r>
              <a:rPr lang="en-GB" sz="2000" dirty="0"/>
              <a:t> and develops </a:t>
            </a:r>
            <a:r>
              <a:rPr lang="cs-CZ" sz="2000" dirty="0"/>
              <a:t>in</a:t>
            </a:r>
            <a:r>
              <a:rPr lang="en-GB" sz="2000" dirty="0"/>
              <a:t>to a violent resolution</a:t>
            </a:r>
            <a:r>
              <a:rPr lang="cs-CZ" sz="2000" dirty="0"/>
              <a:t> by a </a:t>
            </a:r>
            <a:r>
              <a:rPr lang="cs-CZ" sz="2000" dirty="0" err="1"/>
              <a:t>series</a:t>
            </a:r>
            <a:r>
              <a:rPr lang="cs-CZ" sz="2000" dirty="0"/>
              <a:t> </a:t>
            </a:r>
            <a:r>
              <a:rPr lang="cs-CZ" sz="2000" dirty="0" err="1"/>
              <a:t>of</a:t>
            </a:r>
            <a:r>
              <a:rPr lang="cs-CZ" sz="2000" dirty="0"/>
              <a:t> </a:t>
            </a:r>
            <a:r>
              <a:rPr lang="cs-CZ" sz="2000" dirty="0" err="1"/>
              <a:t>murders</a:t>
            </a:r>
            <a:r>
              <a:rPr lang="cs-CZ" sz="2000" dirty="0"/>
              <a:t>.</a:t>
            </a:r>
            <a:endParaRPr lang="en-GB" sz="2000" dirty="0"/>
          </a:p>
          <a:p>
            <a:pPr marL="0" indent="0">
              <a:buNone/>
            </a:pPr>
            <a:endParaRPr lang="cs-CZ" sz="2000" b="1" dirty="0" smtClean="0"/>
          </a:p>
          <a:p>
            <a:pPr marL="0" indent="0">
              <a:buNone/>
            </a:pPr>
            <a:r>
              <a:rPr lang="en-GB" sz="2000" b="1" dirty="0" smtClean="0"/>
              <a:t>Afterlife</a:t>
            </a:r>
            <a:r>
              <a:rPr lang="en-GB" sz="2000" b="1" dirty="0"/>
              <a:t>:</a:t>
            </a:r>
            <a:r>
              <a:rPr lang="cs-CZ" sz="2000" b="1" dirty="0"/>
              <a:t> </a:t>
            </a:r>
            <a:r>
              <a:rPr lang="cs-CZ" sz="2000" dirty="0"/>
              <a:t>drama: Tom </a:t>
            </a:r>
            <a:r>
              <a:rPr lang="cs-CZ" sz="2000" dirty="0" err="1"/>
              <a:t>Stoppard</a:t>
            </a:r>
            <a:r>
              <a:rPr lang="cs-CZ" sz="2000" dirty="0"/>
              <a:t>, </a:t>
            </a:r>
            <a:r>
              <a:rPr lang="cs-CZ" sz="2000" i="1" dirty="0" err="1"/>
              <a:t>Rosencrantz</a:t>
            </a:r>
            <a:r>
              <a:rPr lang="cs-CZ" sz="2000" i="1" dirty="0"/>
              <a:t> and </a:t>
            </a:r>
            <a:r>
              <a:rPr lang="cs-CZ" sz="2000" i="1" dirty="0" err="1"/>
              <a:t>Guildenstern</a:t>
            </a:r>
            <a:r>
              <a:rPr lang="cs-CZ" sz="2000" i="1" dirty="0"/>
              <a:t> are </a:t>
            </a:r>
            <a:r>
              <a:rPr lang="cs-CZ" sz="2000" i="1" dirty="0" err="1"/>
              <a:t>Dead</a:t>
            </a:r>
            <a:r>
              <a:rPr lang="cs-CZ" sz="2000" dirty="0"/>
              <a:t> (1966), E.F. Burian, </a:t>
            </a:r>
            <a:r>
              <a:rPr lang="cs-CZ" sz="2000" i="1" dirty="0"/>
              <a:t>Hamlet III</a:t>
            </a:r>
            <a:r>
              <a:rPr lang="cs-CZ" sz="2000" dirty="0"/>
              <a:t> (1938)</a:t>
            </a:r>
            <a:endParaRPr lang="en-GB" sz="2000" dirty="0"/>
          </a:p>
          <a:p>
            <a:pPr marL="0" indent="0">
              <a:buNone/>
            </a:pPr>
            <a:r>
              <a:rPr lang="en-GB" sz="2000" b="1" dirty="0"/>
              <a:t>About 50 film adaptations since 1900. </a:t>
            </a:r>
            <a:r>
              <a:rPr lang="en-GB" sz="2000" dirty="0"/>
              <a:t>The most important ones were directed by  Laurence Olivier (1948), Grigori </a:t>
            </a:r>
            <a:r>
              <a:rPr lang="en-GB" sz="2000" dirty="0" err="1"/>
              <a:t>Kozintsev</a:t>
            </a:r>
            <a:r>
              <a:rPr lang="en-GB" sz="2000" dirty="0"/>
              <a:t> (1964), Franco </a:t>
            </a:r>
            <a:r>
              <a:rPr lang="en-GB" sz="2000" dirty="0" err="1"/>
              <a:t>Zefirelli</a:t>
            </a:r>
            <a:r>
              <a:rPr lang="en-GB" sz="2000" dirty="0"/>
              <a:t> (1990), Kenneth </a:t>
            </a:r>
            <a:r>
              <a:rPr lang="en-GB" sz="2000" dirty="0" err="1"/>
              <a:t>Branagh</a:t>
            </a:r>
            <a:r>
              <a:rPr lang="en-GB" sz="2000" dirty="0"/>
              <a:t> (1996), Michael </a:t>
            </a:r>
            <a:r>
              <a:rPr lang="en-GB" sz="2000" dirty="0" err="1"/>
              <a:t>Almereyda</a:t>
            </a:r>
            <a:r>
              <a:rPr lang="en-GB" sz="2000" dirty="0"/>
              <a:t> (2000) and Vishal Bhardwaj (2014,</a:t>
            </a:r>
            <a:r>
              <a:rPr lang="en-GB" sz="2000" i="1" dirty="0"/>
              <a:t> </a:t>
            </a:r>
            <a:r>
              <a:rPr lang="en-GB" sz="2000" i="1" dirty="0" err="1"/>
              <a:t>Haider</a:t>
            </a:r>
            <a:r>
              <a:rPr lang="en-GB" sz="2000" i="1" dirty="0"/>
              <a:t> </a:t>
            </a:r>
            <a:r>
              <a:rPr lang="en-GB" sz="2000" dirty="0"/>
              <a:t>–  taking place in Kashmir, the hero being recruited by Islamic terrorists).</a:t>
            </a:r>
            <a:endParaRPr lang="cs-CZ" sz="2000" dirty="0"/>
          </a:p>
        </p:txBody>
      </p:sp>
    </p:spTree>
    <p:extLst>
      <p:ext uri="{BB962C8B-B14F-4D97-AF65-F5344CB8AC3E}">
        <p14:creationId xmlns:p14="http://schemas.microsoft.com/office/powerpoint/2010/main" val="3876575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0"/>
            <a:ext cx="8229600" cy="692696"/>
          </a:xfrm>
        </p:spPr>
        <p:txBody>
          <a:bodyPr>
            <a:normAutofit/>
          </a:bodyPr>
          <a:lstStyle/>
          <a:p>
            <a:r>
              <a:rPr lang="cs-CZ" sz="3600" b="1" dirty="0" err="1" smtClean="0"/>
              <a:t>Tragedy</a:t>
            </a:r>
            <a:r>
              <a:rPr lang="cs-CZ" sz="3600" b="1" dirty="0" smtClean="0"/>
              <a:t> </a:t>
            </a:r>
            <a:r>
              <a:rPr lang="cs-CZ" sz="3600" b="1" dirty="0" err="1" smtClean="0"/>
              <a:t>of</a:t>
            </a:r>
            <a:r>
              <a:rPr lang="cs-CZ" sz="3600" b="1" dirty="0" smtClean="0"/>
              <a:t> a </a:t>
            </a:r>
            <a:r>
              <a:rPr lang="cs-CZ" sz="3600" b="1" dirty="0" err="1" smtClean="0"/>
              <a:t>Monarch</a:t>
            </a:r>
            <a:r>
              <a:rPr lang="cs-CZ" sz="3600" b="1" dirty="0" smtClean="0"/>
              <a:t>/</a:t>
            </a:r>
            <a:r>
              <a:rPr lang="cs-CZ" sz="3600" b="1" dirty="0" err="1" smtClean="0"/>
              <a:t>State</a:t>
            </a:r>
            <a:r>
              <a:rPr lang="cs-CZ" sz="3600" b="1" dirty="0" smtClean="0"/>
              <a:t>: </a:t>
            </a:r>
            <a:r>
              <a:rPr lang="cs-CZ" sz="3600" b="1" i="1" dirty="0" smtClean="0"/>
              <a:t>King Lear</a:t>
            </a:r>
            <a:endParaRPr lang="cs-CZ" sz="3600" b="1" dirty="0"/>
          </a:p>
        </p:txBody>
      </p:sp>
      <p:sp>
        <p:nvSpPr>
          <p:cNvPr id="3" name="Zástupný symbol pro obsah 2"/>
          <p:cNvSpPr>
            <a:spLocks noGrp="1"/>
          </p:cNvSpPr>
          <p:nvPr>
            <p:ph idx="1"/>
          </p:nvPr>
        </p:nvSpPr>
        <p:spPr>
          <a:xfrm>
            <a:off x="251520" y="692696"/>
            <a:ext cx="8640960" cy="6165304"/>
          </a:xfrm>
        </p:spPr>
        <p:txBody>
          <a:bodyPr>
            <a:normAutofit lnSpcReduction="10000"/>
          </a:bodyPr>
          <a:lstStyle/>
          <a:p>
            <a:pPr marL="0" indent="0">
              <a:spcBef>
                <a:spcPts val="0"/>
              </a:spcBef>
              <a:buNone/>
            </a:pPr>
            <a:r>
              <a:rPr lang="en-GB" sz="2100" dirty="0" smtClean="0"/>
              <a:t>The play (written about 1604-5) exists in two different texts, the First Quarto, with a brief title </a:t>
            </a:r>
            <a:r>
              <a:rPr lang="en-GB" sz="2100" b="1" i="1" dirty="0" smtClean="0"/>
              <a:t>The History of King Lear</a:t>
            </a:r>
            <a:r>
              <a:rPr lang="en-GB" sz="2100" i="1" dirty="0" smtClean="0"/>
              <a:t> </a:t>
            </a:r>
            <a:r>
              <a:rPr lang="en-GB" sz="2100" dirty="0" smtClean="0"/>
              <a:t>(1607-8)</a:t>
            </a:r>
            <a:r>
              <a:rPr lang="en-GB" sz="2100" i="1" dirty="0" smtClean="0"/>
              <a:t>,</a:t>
            </a:r>
            <a:r>
              <a:rPr lang="en-GB" sz="2100" dirty="0" smtClean="0"/>
              <a:t> and the First Folio (1623) entitled </a:t>
            </a:r>
            <a:r>
              <a:rPr lang="en-GB" sz="2100" b="1" i="1" dirty="0" smtClean="0"/>
              <a:t>The Tragedy of King Lear</a:t>
            </a:r>
            <a:r>
              <a:rPr lang="en-GB" sz="2100" i="1" dirty="0" smtClean="0"/>
              <a:t>. </a:t>
            </a:r>
            <a:r>
              <a:rPr lang="en-GB" sz="2100" dirty="0" smtClean="0"/>
              <a:t>Now </a:t>
            </a:r>
            <a:r>
              <a:rPr lang="en-GB" sz="2100" b="1" dirty="0" smtClean="0"/>
              <a:t>these two texts are p</a:t>
            </a:r>
            <a:r>
              <a:rPr lang="cs-CZ" sz="2100" b="1" dirty="0" err="1" smtClean="0"/>
              <a:t>rint</a:t>
            </a:r>
            <a:r>
              <a:rPr lang="en-GB" sz="2100" b="1" dirty="0" err="1" smtClean="0"/>
              <a:t>ed</a:t>
            </a:r>
            <a:r>
              <a:rPr lang="en-GB" sz="2100" b="1" dirty="0" smtClean="0"/>
              <a:t> separately.</a:t>
            </a:r>
            <a:r>
              <a:rPr lang="en-GB" sz="2100" dirty="0" smtClean="0"/>
              <a:t> The story of the father asking his </a:t>
            </a:r>
            <a:r>
              <a:rPr lang="en-GB" sz="2100" dirty="0" smtClean="0"/>
              <a:t>daughters</a:t>
            </a:r>
            <a:r>
              <a:rPr lang="cs-CZ" sz="2100" dirty="0"/>
              <a:t> </a:t>
            </a:r>
            <a:r>
              <a:rPr lang="en-GB" sz="2100" dirty="0" err="1" smtClean="0"/>
              <a:t>wh</a:t>
            </a:r>
            <a:r>
              <a:rPr lang="cs-CZ" sz="2100" dirty="0" err="1" smtClean="0"/>
              <a:t>ich</a:t>
            </a:r>
            <a:r>
              <a:rPr lang="en-GB" sz="2100" dirty="0" smtClean="0"/>
              <a:t> </a:t>
            </a:r>
            <a:r>
              <a:rPr lang="en-GB" sz="2100" dirty="0" smtClean="0"/>
              <a:t>of them loves him </a:t>
            </a:r>
            <a:r>
              <a:rPr lang="en-GB" sz="2100" dirty="0" smtClean="0"/>
              <a:t>best </a:t>
            </a:r>
            <a:r>
              <a:rPr lang="en-GB" sz="2100" dirty="0" smtClean="0"/>
              <a:t>has been found in a number of folktales round the world and has been recorded in Geoffrey of Monmouth’s </a:t>
            </a:r>
            <a:r>
              <a:rPr lang="en-GB" sz="2100" i="1" dirty="0" err="1" smtClean="0"/>
              <a:t>Historia</a:t>
            </a:r>
            <a:r>
              <a:rPr lang="en-GB" sz="2100" i="1" dirty="0" smtClean="0"/>
              <a:t> </a:t>
            </a:r>
            <a:r>
              <a:rPr lang="en-GB" sz="2100" i="1" dirty="0" err="1" smtClean="0"/>
              <a:t>Regum</a:t>
            </a:r>
            <a:r>
              <a:rPr lang="en-GB" sz="2100" i="1" dirty="0" smtClean="0"/>
              <a:t> Britanniae </a:t>
            </a:r>
            <a:r>
              <a:rPr lang="en-GB" sz="2100" dirty="0" smtClean="0"/>
              <a:t>(ca 1136), John Higgins’ </a:t>
            </a:r>
            <a:r>
              <a:rPr lang="en-GB" sz="2100" i="1" dirty="0" smtClean="0"/>
              <a:t>Mirror for Magistrates </a:t>
            </a:r>
            <a:r>
              <a:rPr lang="en-GB" sz="2100" dirty="0" smtClean="0"/>
              <a:t>(1574), Raphael Holinshed’s </a:t>
            </a:r>
            <a:r>
              <a:rPr lang="en-GB" sz="2100" i="1" dirty="0" smtClean="0"/>
              <a:t>Chronicles of England, Scotland and Ireland </a:t>
            </a:r>
            <a:r>
              <a:rPr lang="en-GB" sz="2100" dirty="0" smtClean="0"/>
              <a:t>(1587), Edmund Spenser’s epic </a:t>
            </a:r>
            <a:r>
              <a:rPr lang="en-GB" sz="2100" i="1" dirty="0" smtClean="0"/>
              <a:t>The Faerie </a:t>
            </a:r>
            <a:r>
              <a:rPr lang="en-GB" sz="2100" i="1" dirty="0" err="1" smtClean="0"/>
              <a:t>Queene</a:t>
            </a:r>
            <a:r>
              <a:rPr lang="en-GB" sz="2100" i="1" dirty="0" smtClean="0"/>
              <a:t> </a:t>
            </a:r>
            <a:r>
              <a:rPr lang="en-GB" sz="2100" dirty="0" smtClean="0"/>
              <a:t>(1590)</a:t>
            </a:r>
            <a:r>
              <a:rPr lang="cs-CZ" sz="2100" dirty="0" smtClean="0"/>
              <a:t>. T</a:t>
            </a:r>
            <a:r>
              <a:rPr lang="en-GB" sz="2100" dirty="0" smtClean="0"/>
              <a:t>here was also an older play, </a:t>
            </a:r>
            <a:r>
              <a:rPr lang="en-GB" sz="2100" i="1" dirty="0" smtClean="0"/>
              <a:t>The True Chronicle of King </a:t>
            </a:r>
            <a:r>
              <a:rPr lang="en-GB" sz="2100" i="1" dirty="0" err="1" smtClean="0"/>
              <a:t>Leir</a:t>
            </a:r>
            <a:r>
              <a:rPr lang="en-GB" sz="2100" i="1" dirty="0" smtClean="0"/>
              <a:t> </a:t>
            </a:r>
            <a:r>
              <a:rPr lang="en-GB" sz="2100" dirty="0" smtClean="0"/>
              <a:t>(ca 1594). </a:t>
            </a:r>
          </a:p>
          <a:p>
            <a:pPr marL="0" indent="0">
              <a:spcBef>
                <a:spcPts val="0"/>
              </a:spcBef>
              <a:buNone/>
            </a:pPr>
            <a:r>
              <a:rPr lang="en-GB" sz="2100" b="1" dirty="0" smtClean="0"/>
              <a:t>Shakespeare’s Innovations:</a:t>
            </a:r>
          </a:p>
          <a:p>
            <a:pPr marL="252000" indent="-252000">
              <a:spcBef>
                <a:spcPts val="0"/>
              </a:spcBef>
              <a:buAutoNum type="alphaLcParenBoth"/>
            </a:pPr>
            <a:r>
              <a:rPr lang="en-GB" sz="2100" b="1" dirty="0" smtClean="0"/>
              <a:t>two plots: </a:t>
            </a:r>
            <a:r>
              <a:rPr lang="en-GB" sz="2100" dirty="0" smtClean="0"/>
              <a:t>Shakespeare added </a:t>
            </a:r>
            <a:r>
              <a:rPr lang="en-GB" sz="2100" b="1" dirty="0" smtClean="0"/>
              <a:t>the second plot centred around Gloucester</a:t>
            </a:r>
            <a:r>
              <a:rPr lang="en-GB" sz="2100" dirty="0" smtClean="0"/>
              <a:t> and based on a story from Philip Sidney’s pastoral novel </a:t>
            </a:r>
            <a:r>
              <a:rPr lang="en-GB" sz="2100" i="1" dirty="0" smtClean="0"/>
              <a:t>Arcadia</a:t>
            </a:r>
            <a:r>
              <a:rPr lang="en-GB" sz="2100" dirty="0" smtClean="0"/>
              <a:t>. </a:t>
            </a:r>
            <a:r>
              <a:rPr lang="en-GB" sz="2100" b="1" dirty="0" smtClean="0"/>
              <a:t>This plot complements the Lear plot and augments its dramatic and theatrical effects</a:t>
            </a:r>
            <a:r>
              <a:rPr lang="en-GB" sz="2100" dirty="0" smtClean="0"/>
              <a:t>, especially in the violent scene of Gloucester’s blinding by Cornwall (Scene 14</a:t>
            </a:r>
            <a:r>
              <a:rPr lang="cs-CZ" sz="2100" dirty="0" smtClean="0"/>
              <a:t>;</a:t>
            </a:r>
            <a:r>
              <a:rPr lang="en-GB" sz="2100" dirty="0" smtClean="0"/>
              <a:t> 3.7) and Gloucester’s imagined suicide by throwing himself down from the Dover cliff (Scene 20</a:t>
            </a:r>
            <a:r>
              <a:rPr lang="cs-CZ" sz="2100" dirty="0" smtClean="0"/>
              <a:t>;</a:t>
            </a:r>
            <a:r>
              <a:rPr lang="en-GB" sz="2100" dirty="0" smtClean="0"/>
              <a:t>4.5). Gloucester’s son Edgar, unjustly accused of an attempt at parricide by his step-brother Edmund, escapes disguised as a madman</a:t>
            </a:r>
            <a:r>
              <a:rPr lang="cs-CZ" sz="2100" dirty="0" smtClean="0"/>
              <a:t>,</a:t>
            </a:r>
            <a:r>
              <a:rPr lang="en-GB" sz="2100" dirty="0" smtClean="0"/>
              <a:t> “poor Tom”. </a:t>
            </a:r>
            <a:r>
              <a:rPr lang="en-GB" sz="2100" b="1" dirty="0" smtClean="0"/>
              <a:t>His disguise epitomizes the woeful condition of a huge number of homeless people migrating through the country at the beginning of James I’s reign. </a:t>
            </a:r>
          </a:p>
          <a:p>
            <a:pPr marL="252000" indent="-252000">
              <a:buAutoNum type="alphaLcParenBoth"/>
            </a:pPr>
            <a:endParaRPr lang="en-GB" sz="2000" dirty="0"/>
          </a:p>
        </p:txBody>
      </p:sp>
    </p:spTree>
    <p:extLst>
      <p:ext uri="{BB962C8B-B14F-4D97-AF65-F5344CB8AC3E}">
        <p14:creationId xmlns:p14="http://schemas.microsoft.com/office/powerpoint/2010/main" val="7269944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792088"/>
          </a:xfrm>
        </p:spPr>
        <p:txBody>
          <a:bodyPr>
            <a:normAutofit/>
          </a:bodyPr>
          <a:lstStyle/>
          <a:p>
            <a:r>
              <a:rPr lang="cs-CZ" sz="2800" b="1" dirty="0" err="1"/>
              <a:t>Tragedy</a:t>
            </a:r>
            <a:r>
              <a:rPr lang="cs-CZ" sz="2800" b="1" dirty="0"/>
              <a:t> </a:t>
            </a:r>
            <a:r>
              <a:rPr lang="cs-CZ" sz="2800" b="1" dirty="0" err="1"/>
              <a:t>of</a:t>
            </a:r>
            <a:r>
              <a:rPr lang="cs-CZ" sz="2800" b="1" dirty="0"/>
              <a:t> a </a:t>
            </a:r>
            <a:r>
              <a:rPr lang="cs-CZ" sz="2800" b="1" dirty="0" err="1"/>
              <a:t>Monarch</a:t>
            </a:r>
            <a:r>
              <a:rPr lang="cs-CZ" sz="2800" b="1" dirty="0"/>
              <a:t>/</a:t>
            </a:r>
            <a:r>
              <a:rPr lang="cs-CZ" sz="2800" b="1" dirty="0" err="1"/>
              <a:t>State</a:t>
            </a:r>
            <a:r>
              <a:rPr lang="cs-CZ" sz="2800" b="1" dirty="0"/>
              <a:t>: </a:t>
            </a:r>
            <a:r>
              <a:rPr lang="cs-CZ" sz="2800" b="1" i="1" dirty="0"/>
              <a:t>King </a:t>
            </a:r>
            <a:r>
              <a:rPr lang="cs-CZ" sz="2800" b="1" i="1" dirty="0" smtClean="0"/>
              <a:t>Lear - </a:t>
            </a:r>
            <a:r>
              <a:rPr lang="cs-CZ" sz="2800" b="1" dirty="0" err="1" smtClean="0"/>
              <a:t>continued</a:t>
            </a:r>
            <a:endParaRPr lang="cs-CZ" sz="2800" dirty="0"/>
          </a:p>
        </p:txBody>
      </p:sp>
      <p:sp>
        <p:nvSpPr>
          <p:cNvPr id="3" name="Zástupný symbol pro obsah 2"/>
          <p:cNvSpPr>
            <a:spLocks noGrp="1"/>
          </p:cNvSpPr>
          <p:nvPr>
            <p:ph idx="1"/>
          </p:nvPr>
        </p:nvSpPr>
        <p:spPr>
          <a:xfrm>
            <a:off x="251520" y="908720"/>
            <a:ext cx="8712968" cy="5949280"/>
          </a:xfrm>
        </p:spPr>
        <p:txBody>
          <a:bodyPr>
            <a:normAutofit lnSpcReduction="10000"/>
          </a:bodyPr>
          <a:lstStyle/>
          <a:p>
            <a:pPr marL="0" indent="0">
              <a:buNone/>
            </a:pPr>
            <a:r>
              <a:rPr lang="cs-CZ" sz="1800" b="1" dirty="0" smtClean="0"/>
              <a:t>(b) </a:t>
            </a:r>
            <a:r>
              <a:rPr lang="en-GB" sz="1800" b="1" dirty="0" smtClean="0"/>
              <a:t>division </a:t>
            </a:r>
            <a:r>
              <a:rPr lang="en-GB" sz="1800" b="1" dirty="0"/>
              <a:t>of the kingdom leading to the monarch’s madness and physical suffering. </a:t>
            </a:r>
            <a:r>
              <a:rPr lang="en-GB" sz="1800" dirty="0"/>
              <a:t>Shakespeare explored the outcomes of </a:t>
            </a:r>
            <a:r>
              <a:rPr lang="en-GB" sz="1800" b="1" dirty="0"/>
              <a:t>the crisis of authority based on divine kingship</a:t>
            </a:r>
            <a:r>
              <a:rPr lang="en-GB" sz="1800" dirty="0"/>
              <a:t> in his histories: </a:t>
            </a:r>
            <a:r>
              <a:rPr lang="en-GB" sz="1800" i="1" dirty="0"/>
              <a:t>Richard II </a:t>
            </a:r>
            <a:r>
              <a:rPr lang="en-GB" sz="1800" dirty="0"/>
              <a:t>and both parts of </a:t>
            </a:r>
            <a:r>
              <a:rPr lang="en-GB" sz="1800" i="1" dirty="0"/>
              <a:t>Henry IV</a:t>
            </a:r>
            <a:r>
              <a:rPr lang="en-GB" sz="1800" dirty="0"/>
              <a:t>. In </a:t>
            </a:r>
            <a:r>
              <a:rPr lang="en-GB" sz="1800" i="1" dirty="0"/>
              <a:t>Lear</a:t>
            </a:r>
            <a:r>
              <a:rPr lang="en-GB" sz="1800" dirty="0"/>
              <a:t>, he represented this process in symbolic terms as </a:t>
            </a:r>
            <a:r>
              <a:rPr lang="en-GB" sz="1800" b="1" dirty="0"/>
              <a:t>the debasement of the </a:t>
            </a:r>
            <a:r>
              <a:rPr lang="en-GB" sz="1800" b="1" dirty="0" smtClean="0"/>
              <a:t>monarch’s </a:t>
            </a:r>
            <a:r>
              <a:rPr lang="en-GB" sz="1800" b="1" dirty="0"/>
              <a:t>body representing the unity of the realm </a:t>
            </a:r>
            <a:r>
              <a:rPr lang="en-GB" sz="1800" dirty="0"/>
              <a:t>and the disintegration of his mind. </a:t>
            </a:r>
            <a:r>
              <a:rPr lang="en-GB" sz="1800" b="1" dirty="0"/>
              <a:t>The </a:t>
            </a:r>
            <a:r>
              <a:rPr lang="en-GB" sz="1800" b="1" dirty="0" smtClean="0"/>
              <a:t>events </a:t>
            </a:r>
            <a:r>
              <a:rPr lang="en-GB" sz="1800" b="1" dirty="0"/>
              <a:t>in the human microcosm</a:t>
            </a:r>
            <a:r>
              <a:rPr lang="en-GB" sz="1800" dirty="0"/>
              <a:t>, the surge of evil and violence (committed by Lear’s daughters </a:t>
            </a:r>
            <a:r>
              <a:rPr lang="en-GB" sz="1800" dirty="0" err="1"/>
              <a:t>Goneril</a:t>
            </a:r>
            <a:r>
              <a:rPr lang="en-GB" sz="1800" dirty="0"/>
              <a:t> and </a:t>
            </a:r>
            <a:r>
              <a:rPr lang="en-GB" sz="1800" dirty="0" smtClean="0"/>
              <a:t>Regan</a:t>
            </a:r>
            <a:r>
              <a:rPr lang="cs-CZ" sz="1800" dirty="0" smtClean="0"/>
              <a:t>, </a:t>
            </a:r>
            <a:r>
              <a:rPr lang="cs-CZ" sz="1800" dirty="0" err="1" smtClean="0"/>
              <a:t>Cornwall</a:t>
            </a:r>
            <a:r>
              <a:rPr lang="cs-CZ" sz="1800" dirty="0" smtClean="0"/>
              <a:t> </a:t>
            </a:r>
            <a:r>
              <a:rPr lang="en-GB" sz="1800" dirty="0" smtClean="0"/>
              <a:t>and </a:t>
            </a:r>
            <a:r>
              <a:rPr lang="en-GB" sz="1800" dirty="0"/>
              <a:t>Edmund) and the destructive warfare </a:t>
            </a:r>
            <a:r>
              <a:rPr lang="en-GB" sz="1800" b="1" dirty="0"/>
              <a:t>have their analogue in the horrible storm raging in the </a:t>
            </a:r>
            <a:r>
              <a:rPr lang="en-GB" sz="1800" b="1" dirty="0" err="1" smtClean="0"/>
              <a:t>macroc</a:t>
            </a:r>
            <a:r>
              <a:rPr lang="cs-CZ" sz="1800" b="1" dirty="0" smtClean="0"/>
              <a:t>o</a:t>
            </a:r>
            <a:r>
              <a:rPr lang="en-GB" sz="1800" b="1" dirty="0" err="1" smtClean="0"/>
              <a:t>sm</a:t>
            </a:r>
            <a:r>
              <a:rPr lang="en-GB" sz="1800" b="1" dirty="0" smtClean="0"/>
              <a:t> </a:t>
            </a:r>
            <a:r>
              <a:rPr lang="en-GB" sz="1800" b="1" dirty="0"/>
              <a:t>of nature.</a:t>
            </a:r>
            <a:r>
              <a:rPr lang="en-GB" sz="1800" dirty="0"/>
              <a:t> Only this cataclysmic development makes Lear and Gloucester </a:t>
            </a:r>
            <a:r>
              <a:rPr lang="en-GB" sz="1800" b="1" dirty="0"/>
              <a:t>understand the  injustice of the powerful</a:t>
            </a:r>
            <a:r>
              <a:rPr lang="en-GB" sz="1800" dirty="0"/>
              <a:t>:  “Take physic, pomp; / Expose thyself to feel what wretches feel, /That thou </a:t>
            </a:r>
            <a:r>
              <a:rPr lang="en-GB" sz="1800" dirty="0" err="1"/>
              <a:t>mayst</a:t>
            </a:r>
            <a:r>
              <a:rPr lang="en-GB" sz="1800" dirty="0"/>
              <a:t> shake the superflux to them, / And show the heavens more just.” (Scene 11</a:t>
            </a:r>
            <a:r>
              <a:rPr lang="cs-CZ" sz="1800" dirty="0"/>
              <a:t>;</a:t>
            </a:r>
            <a:r>
              <a:rPr lang="en-GB" sz="1800" dirty="0"/>
              <a:t> 3.4.33-6).</a:t>
            </a:r>
          </a:p>
          <a:p>
            <a:pPr marL="0" indent="0">
              <a:buNone/>
            </a:pPr>
            <a:r>
              <a:rPr lang="cs-CZ" sz="1800" b="1" dirty="0" smtClean="0"/>
              <a:t>(c) </a:t>
            </a:r>
            <a:r>
              <a:rPr lang="en-GB" sz="1800" b="1" dirty="0" smtClean="0"/>
              <a:t>the </a:t>
            </a:r>
            <a:r>
              <a:rPr lang="en-GB" sz="1800" b="1" dirty="0"/>
              <a:t>tragedy without catharsis</a:t>
            </a:r>
            <a:r>
              <a:rPr lang="en-GB" sz="1800" dirty="0"/>
              <a:t>: Cordelia</a:t>
            </a:r>
            <a:r>
              <a:rPr lang="cs-CZ" sz="1800" dirty="0"/>
              <a:t>,</a:t>
            </a:r>
            <a:r>
              <a:rPr lang="en-GB" sz="1800" dirty="0"/>
              <a:t> who rescues Lear from his fits of madness </a:t>
            </a:r>
            <a:r>
              <a:rPr lang="en-GB" sz="1800" dirty="0" smtClean="0"/>
              <a:t>and </a:t>
            </a:r>
            <a:r>
              <a:rPr lang="en-GB" sz="1800" dirty="0"/>
              <a:t>represents the forces of Good, is hanged</a:t>
            </a:r>
            <a:r>
              <a:rPr lang="cs-CZ" sz="1800" dirty="0"/>
              <a:t>,</a:t>
            </a:r>
            <a:r>
              <a:rPr lang="en-GB" sz="1800" dirty="0"/>
              <a:t> in prison at Edmund’s order.  Broken Lear dies without </a:t>
            </a:r>
            <a:r>
              <a:rPr lang="en-GB" sz="1800" dirty="0" smtClean="0"/>
              <a:t>successor </a:t>
            </a:r>
            <a:r>
              <a:rPr lang="en-GB" sz="1800" dirty="0"/>
              <a:t>and the fate of  the kingdom remains </a:t>
            </a:r>
            <a:r>
              <a:rPr lang="en-GB" sz="1800" dirty="0" smtClean="0"/>
              <a:t>unclear</a:t>
            </a:r>
            <a:r>
              <a:rPr lang="en-GB" sz="1800" dirty="0"/>
              <a:t>. As the remaining characters say, the </a:t>
            </a:r>
            <a:r>
              <a:rPr lang="cs-CZ" sz="1800" dirty="0" err="1" smtClean="0"/>
              <a:t>crisis</a:t>
            </a:r>
            <a:r>
              <a:rPr lang="cs-CZ" sz="1800" dirty="0" smtClean="0"/>
              <a:t> </a:t>
            </a:r>
            <a:r>
              <a:rPr lang="cs-CZ" sz="1800" dirty="0" err="1" smtClean="0"/>
              <a:t>is</a:t>
            </a:r>
            <a:r>
              <a:rPr lang="cs-CZ" sz="1800" dirty="0" smtClean="0"/>
              <a:t> </a:t>
            </a:r>
            <a:r>
              <a:rPr lang="cs-CZ" sz="1800" dirty="0" err="1" smtClean="0"/>
              <a:t>unresolved</a:t>
            </a:r>
            <a:r>
              <a:rPr lang="en-GB" sz="1800" dirty="0" smtClean="0"/>
              <a:t>: </a:t>
            </a:r>
            <a:r>
              <a:rPr lang="en-GB" sz="1800" dirty="0"/>
              <a:t>“Is this the promised end? / Or the image of that horror” (5.3.236-7), </a:t>
            </a:r>
            <a:r>
              <a:rPr lang="en-GB" sz="1800" dirty="0" err="1"/>
              <a:t>invok</a:t>
            </a:r>
            <a:r>
              <a:rPr lang="cs-CZ" sz="1800" dirty="0" err="1"/>
              <a:t>ing</a:t>
            </a:r>
            <a:r>
              <a:rPr lang="cs-CZ" sz="1800" dirty="0"/>
              <a:t> </a:t>
            </a:r>
            <a:r>
              <a:rPr lang="en-GB" sz="1800" dirty="0"/>
              <a:t>the Biblical Apocalypse.</a:t>
            </a:r>
          </a:p>
          <a:p>
            <a:pPr marL="0" indent="0">
              <a:buNone/>
            </a:pPr>
            <a:r>
              <a:rPr lang="en-GB" sz="1800" b="1" dirty="0"/>
              <a:t>Afterlife:</a:t>
            </a:r>
          </a:p>
          <a:p>
            <a:pPr marL="0" indent="0">
              <a:buNone/>
            </a:pPr>
            <a:r>
              <a:rPr lang="cs-CZ" sz="1800" dirty="0"/>
              <a:t>Drama: Edward Bond</a:t>
            </a:r>
            <a:r>
              <a:rPr lang="cs-CZ" sz="1800" i="1" dirty="0"/>
              <a:t>, Lear</a:t>
            </a:r>
            <a:r>
              <a:rPr lang="cs-CZ" sz="1800" dirty="0"/>
              <a:t> (1971)</a:t>
            </a:r>
          </a:p>
          <a:p>
            <a:pPr marL="0" indent="0">
              <a:buNone/>
            </a:pPr>
            <a:r>
              <a:rPr lang="en-GB" sz="1800" dirty="0"/>
              <a:t>Film adaptations: Peter Brook </a:t>
            </a:r>
            <a:r>
              <a:rPr lang="cs-CZ" sz="1800" dirty="0"/>
              <a:t>(</a:t>
            </a:r>
            <a:r>
              <a:rPr lang="en-GB" sz="1800" dirty="0"/>
              <a:t>starring Orson Welles </a:t>
            </a:r>
            <a:r>
              <a:rPr lang="cs-CZ" sz="1800" dirty="0"/>
              <a:t>, 1</a:t>
            </a:r>
            <a:r>
              <a:rPr lang="en-GB" sz="1800" dirty="0"/>
              <a:t>953), Grigori </a:t>
            </a:r>
            <a:r>
              <a:rPr lang="en-GB" sz="1800" dirty="0" err="1"/>
              <a:t>Kozintsev</a:t>
            </a:r>
            <a:r>
              <a:rPr lang="en-GB" sz="1800" dirty="0"/>
              <a:t> (1971), Akira Kurosawa </a:t>
            </a:r>
            <a:r>
              <a:rPr lang="en-GB" sz="1800" i="1" dirty="0"/>
              <a:t>Ran</a:t>
            </a:r>
            <a:r>
              <a:rPr lang="en-GB" sz="1800" dirty="0"/>
              <a:t> (Turmoil, 1985), </a:t>
            </a:r>
            <a:r>
              <a:rPr lang="en-GB" sz="1800" dirty="0" err="1" smtClean="0"/>
              <a:t>Jocely</a:t>
            </a:r>
            <a:r>
              <a:rPr lang="cs-CZ" sz="1800" dirty="0" smtClean="0"/>
              <a:t>n</a:t>
            </a:r>
            <a:r>
              <a:rPr lang="en-GB" sz="1800" dirty="0" smtClean="0"/>
              <a:t> </a:t>
            </a:r>
            <a:r>
              <a:rPr lang="en-GB" sz="1800" dirty="0" err="1"/>
              <a:t>Moorhouse</a:t>
            </a:r>
            <a:r>
              <a:rPr lang="en-GB" sz="1800" dirty="0"/>
              <a:t>, </a:t>
            </a:r>
            <a:r>
              <a:rPr lang="en-GB" sz="1800" i="1" dirty="0"/>
              <a:t>A Thousand Acres </a:t>
            </a:r>
            <a:r>
              <a:rPr lang="en-GB" sz="1800" dirty="0"/>
              <a:t>(1997)</a:t>
            </a:r>
          </a:p>
          <a:p>
            <a:pPr marL="0" indent="0">
              <a:buNone/>
            </a:pPr>
            <a:r>
              <a:rPr lang="en-GB" sz="1800" dirty="0"/>
              <a:t>For theatre adaptations see Michael Neill, Martin Procházka and David Schalkwyk, eds. </a:t>
            </a:r>
            <a:r>
              <a:rPr lang="en-GB" sz="1800" i="1" dirty="0"/>
              <a:t>Versions of </a:t>
            </a:r>
            <a:r>
              <a:rPr lang="en-GB" sz="1800" dirty="0"/>
              <a:t>King Lear; </a:t>
            </a:r>
            <a:r>
              <a:rPr lang="en-GB" sz="1800" i="1" dirty="0" err="1"/>
              <a:t>Litteraria</a:t>
            </a:r>
            <a:r>
              <a:rPr lang="en-GB" sz="1800" i="1" dirty="0"/>
              <a:t> </a:t>
            </a:r>
            <a:r>
              <a:rPr lang="en-GB" sz="1800" i="1" dirty="0" err="1"/>
              <a:t>Pragensia</a:t>
            </a:r>
            <a:r>
              <a:rPr lang="en-GB" sz="1800" dirty="0"/>
              <a:t>, 27.54 (2017).</a:t>
            </a:r>
            <a:endParaRPr lang="cs-CZ" sz="1800" dirty="0"/>
          </a:p>
        </p:txBody>
      </p:sp>
    </p:spTree>
    <p:extLst>
      <p:ext uri="{BB962C8B-B14F-4D97-AF65-F5344CB8AC3E}">
        <p14:creationId xmlns:p14="http://schemas.microsoft.com/office/powerpoint/2010/main" val="39566628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0"/>
            <a:ext cx="8229600" cy="764704"/>
          </a:xfrm>
        </p:spPr>
        <p:txBody>
          <a:bodyPr>
            <a:normAutofit/>
          </a:bodyPr>
          <a:lstStyle/>
          <a:p>
            <a:r>
              <a:rPr lang="cs-CZ" sz="3600" b="1" dirty="0" err="1" smtClean="0"/>
              <a:t>Tragedy</a:t>
            </a:r>
            <a:r>
              <a:rPr lang="cs-CZ" sz="3600" b="1" dirty="0" smtClean="0"/>
              <a:t> </a:t>
            </a:r>
            <a:r>
              <a:rPr lang="cs-CZ" sz="3600" b="1" dirty="0" err="1" smtClean="0"/>
              <a:t>of</a:t>
            </a:r>
            <a:r>
              <a:rPr lang="cs-CZ" sz="3600" b="1" dirty="0" smtClean="0"/>
              <a:t> </a:t>
            </a:r>
            <a:r>
              <a:rPr lang="cs-CZ" sz="3600" b="1" dirty="0" err="1" smtClean="0"/>
              <a:t>Monarch</a:t>
            </a:r>
            <a:r>
              <a:rPr lang="cs-CZ" sz="3600" b="1" dirty="0" smtClean="0"/>
              <a:t>/</a:t>
            </a:r>
            <a:r>
              <a:rPr lang="cs-CZ" sz="3600" b="1" dirty="0" err="1" smtClean="0"/>
              <a:t>State</a:t>
            </a:r>
            <a:r>
              <a:rPr lang="cs-CZ" sz="3600" b="1" dirty="0" smtClean="0"/>
              <a:t>: </a:t>
            </a:r>
            <a:r>
              <a:rPr lang="cs-CZ" sz="3600" b="1" i="1" dirty="0" err="1" smtClean="0"/>
              <a:t>Macbeth</a:t>
            </a:r>
            <a:endParaRPr lang="cs-CZ" sz="3600" b="1" dirty="0"/>
          </a:p>
        </p:txBody>
      </p:sp>
      <p:sp>
        <p:nvSpPr>
          <p:cNvPr id="3" name="Zástupný symbol pro obsah 2"/>
          <p:cNvSpPr>
            <a:spLocks noGrp="1"/>
          </p:cNvSpPr>
          <p:nvPr>
            <p:ph idx="1"/>
          </p:nvPr>
        </p:nvSpPr>
        <p:spPr>
          <a:xfrm>
            <a:off x="179512" y="764704"/>
            <a:ext cx="8712968" cy="6408712"/>
          </a:xfrm>
        </p:spPr>
        <p:txBody>
          <a:bodyPr>
            <a:normAutofit/>
          </a:bodyPr>
          <a:lstStyle/>
          <a:p>
            <a:pPr marL="0" indent="0">
              <a:buNone/>
            </a:pPr>
            <a:r>
              <a:rPr lang="en-GB" sz="2000" b="1" i="1" dirty="0" smtClean="0"/>
              <a:t>The Tragedy of Macbeth </a:t>
            </a:r>
            <a:r>
              <a:rPr lang="en-GB" sz="2000" dirty="0" smtClean="0"/>
              <a:t>(1606), Shakespeare’s shortest play (over 1700 lines) is preserved in a single text of the First Folio (1623). Drawing almost exclusively on Raphael Holinshed’s </a:t>
            </a:r>
            <a:r>
              <a:rPr lang="en-GB" sz="2000" i="1" dirty="0" smtClean="0"/>
              <a:t>Chronicles of England, Scotland and Ireland</a:t>
            </a:r>
            <a:r>
              <a:rPr lang="en-GB" sz="2000" dirty="0" smtClean="0"/>
              <a:t> (1587) it also resounds the recent political events, especially the Catholic attempt to assassinate James I</a:t>
            </a:r>
            <a:r>
              <a:rPr lang="cs-CZ" sz="2000" dirty="0" smtClean="0"/>
              <a:t>,</a:t>
            </a:r>
            <a:r>
              <a:rPr lang="en-GB" sz="2000" dirty="0" smtClean="0"/>
              <a:t> called the Gunpowder Plot of November 1605 </a:t>
            </a:r>
            <a:r>
              <a:rPr lang="cs-CZ" sz="2000" dirty="0" smtClean="0"/>
              <a:t>- </a:t>
            </a:r>
            <a:r>
              <a:rPr lang="en-GB" sz="2000" dirty="0" smtClean="0"/>
              <a:t>the </a:t>
            </a:r>
            <a:r>
              <a:rPr lang="en-GB" sz="2000" dirty="0" smtClean="0"/>
              <a:t>mention of an “equivocator” in the Porter scene, the only comical passage of the play (2.3.11).   </a:t>
            </a:r>
          </a:p>
          <a:p>
            <a:pPr marL="0" indent="0">
              <a:buNone/>
            </a:pPr>
            <a:r>
              <a:rPr lang="en-GB" sz="2000" b="1" dirty="0" smtClean="0"/>
              <a:t>Shakespeare’s Innovations:</a:t>
            </a:r>
          </a:p>
          <a:p>
            <a:pPr marL="252000" indent="-252000">
              <a:buAutoNum type="alphaLcParenBoth"/>
            </a:pPr>
            <a:r>
              <a:rPr lang="en-GB" sz="2000" b="1" dirty="0" smtClean="0"/>
              <a:t>The</a:t>
            </a:r>
            <a:r>
              <a:rPr lang="en-GB" sz="2000" dirty="0" smtClean="0"/>
              <a:t> </a:t>
            </a:r>
            <a:r>
              <a:rPr lang="en-GB" sz="2000" b="1" dirty="0" smtClean="0"/>
              <a:t>horror of regicide and the violence of </a:t>
            </a:r>
            <a:r>
              <a:rPr lang="en-GB" sz="2000" b="1" dirty="0" smtClean="0"/>
              <a:t>usurpation</a:t>
            </a:r>
            <a:r>
              <a:rPr lang="cs-CZ" sz="2000" b="1" dirty="0" smtClean="0"/>
              <a:t>:</a:t>
            </a:r>
            <a:r>
              <a:rPr lang="en-GB" sz="2000" b="1" dirty="0" smtClean="0"/>
              <a:t> </a:t>
            </a:r>
            <a:r>
              <a:rPr lang="en-GB" sz="2000" dirty="0" smtClean="0"/>
              <a:t>In contrast to other Shakespearean villains (Richard III, Claudius, Iago, Edmund) Macbeth is fully aware of his crime and is tormented by it (“And pity, like a naked new-born babe, / Striding the blast…/ Shall blow the horrid deed in every eye / That tears shall drown the wind” 1.7.20-25). Being manipulated by Lady Macbeth (Stephen Greenblatt speaks of “sexual terrorism”), he consciously chooses evil. The role of metaphysical evil is also important </a:t>
            </a:r>
            <a:r>
              <a:rPr lang="cs-CZ" sz="2000" dirty="0" smtClean="0"/>
              <a:t>in </a:t>
            </a:r>
            <a:r>
              <a:rPr lang="en-GB" sz="2000" dirty="0" smtClean="0"/>
              <a:t>the </a:t>
            </a:r>
            <a:r>
              <a:rPr lang="en-GB" sz="2000" b="1" dirty="0" smtClean="0"/>
              <a:t>Weird Sisters</a:t>
            </a:r>
            <a:r>
              <a:rPr lang="en-GB" sz="2000" dirty="0" smtClean="0"/>
              <a:t> (beings from another world, substituting the Greek Fates). </a:t>
            </a:r>
          </a:p>
          <a:p>
            <a:pPr marL="252000" indent="-252000">
              <a:buAutoNum type="alphaLcParenBoth"/>
            </a:pPr>
            <a:r>
              <a:rPr lang="en-GB" sz="2000" b="1" dirty="0" smtClean="0"/>
              <a:t>The untenable nature of tyranny and the reign of terror: </a:t>
            </a:r>
            <a:r>
              <a:rPr lang="en-GB" sz="2000" dirty="0" smtClean="0"/>
              <a:t>Macbeth kills Banquo, the witness of his encounter with the Weird Sisters, but his son </a:t>
            </a:r>
            <a:r>
              <a:rPr lang="en-GB" sz="2000" dirty="0" err="1" smtClean="0"/>
              <a:t>Fleance</a:t>
            </a:r>
            <a:r>
              <a:rPr lang="en-GB" sz="2000" dirty="0" smtClean="0"/>
              <a:t> man</a:t>
            </a:r>
            <a:r>
              <a:rPr lang="cs-CZ" sz="2000" dirty="0" smtClean="0"/>
              <a:t>a</a:t>
            </a:r>
            <a:r>
              <a:rPr lang="en-GB" sz="2000" dirty="0" err="1" smtClean="0"/>
              <a:t>ges</a:t>
            </a:r>
            <a:r>
              <a:rPr lang="en-GB" sz="2000" dirty="0" smtClean="0"/>
              <a:t> to escape. Multiplication and extension of crimes does not help to solve the surging crisis</a:t>
            </a:r>
            <a:r>
              <a:rPr lang="cs-CZ" sz="2000" dirty="0" smtClean="0"/>
              <a:t> </a:t>
            </a:r>
            <a:r>
              <a:rPr lang="cs-CZ" sz="2000" dirty="0" err="1" smtClean="0"/>
              <a:t>of</a:t>
            </a:r>
            <a:r>
              <a:rPr lang="cs-CZ" sz="2000" dirty="0" smtClean="0"/>
              <a:t> </a:t>
            </a:r>
            <a:r>
              <a:rPr lang="cs-CZ" sz="2000" dirty="0" err="1" smtClean="0"/>
              <a:t>the</a:t>
            </a:r>
            <a:r>
              <a:rPr lang="cs-CZ" sz="2000" dirty="0" smtClean="0"/>
              <a:t> </a:t>
            </a:r>
            <a:r>
              <a:rPr lang="cs-CZ" sz="2000" dirty="0" err="1" smtClean="0"/>
              <a:t>tyrant‘s</a:t>
            </a:r>
            <a:r>
              <a:rPr lang="cs-CZ" sz="2000" dirty="0" smtClean="0"/>
              <a:t> </a:t>
            </a:r>
            <a:r>
              <a:rPr lang="cs-CZ" sz="2000" dirty="0" err="1" smtClean="0"/>
              <a:t>reign</a:t>
            </a:r>
            <a:r>
              <a:rPr lang="en-GB" sz="2000" dirty="0" smtClean="0"/>
              <a:t>. </a:t>
            </a:r>
          </a:p>
          <a:p>
            <a:pPr marL="252000" indent="-252000">
              <a:buAutoNum type="alphaLcParenBoth"/>
            </a:pPr>
            <a:endParaRPr lang="en-GB" sz="2000" dirty="0"/>
          </a:p>
        </p:txBody>
      </p:sp>
    </p:spTree>
    <p:extLst>
      <p:ext uri="{BB962C8B-B14F-4D97-AF65-F5344CB8AC3E}">
        <p14:creationId xmlns:p14="http://schemas.microsoft.com/office/powerpoint/2010/main" val="25810918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274638"/>
            <a:ext cx="8712968" cy="994122"/>
          </a:xfrm>
        </p:spPr>
        <p:txBody>
          <a:bodyPr>
            <a:normAutofit/>
          </a:bodyPr>
          <a:lstStyle/>
          <a:p>
            <a:r>
              <a:rPr lang="cs-CZ" sz="3200" b="1" dirty="0" err="1"/>
              <a:t>Tragedy</a:t>
            </a:r>
            <a:r>
              <a:rPr lang="cs-CZ" sz="3200" b="1" dirty="0"/>
              <a:t> </a:t>
            </a:r>
            <a:r>
              <a:rPr lang="cs-CZ" sz="3200" b="1" dirty="0" err="1"/>
              <a:t>of</a:t>
            </a:r>
            <a:r>
              <a:rPr lang="cs-CZ" sz="3200" b="1" dirty="0"/>
              <a:t> </a:t>
            </a:r>
            <a:r>
              <a:rPr lang="cs-CZ" sz="3200" b="1" dirty="0" err="1"/>
              <a:t>Monarch</a:t>
            </a:r>
            <a:r>
              <a:rPr lang="cs-CZ" sz="3200" b="1" dirty="0"/>
              <a:t>/</a:t>
            </a:r>
            <a:r>
              <a:rPr lang="cs-CZ" sz="3200" b="1" dirty="0" err="1"/>
              <a:t>State</a:t>
            </a:r>
            <a:r>
              <a:rPr lang="cs-CZ" sz="3200" b="1" dirty="0"/>
              <a:t>: </a:t>
            </a:r>
            <a:r>
              <a:rPr lang="cs-CZ" sz="3200" b="1" i="1" dirty="0" err="1" smtClean="0"/>
              <a:t>Macbeth</a:t>
            </a:r>
            <a:r>
              <a:rPr lang="cs-CZ" sz="3200" b="1" dirty="0" smtClean="0"/>
              <a:t> - </a:t>
            </a:r>
            <a:r>
              <a:rPr lang="cs-CZ" sz="3200" b="1" dirty="0" err="1" smtClean="0"/>
              <a:t>continued</a:t>
            </a:r>
            <a:endParaRPr lang="cs-CZ" sz="3200" dirty="0"/>
          </a:p>
        </p:txBody>
      </p:sp>
      <p:sp>
        <p:nvSpPr>
          <p:cNvPr id="3" name="Zástupný symbol pro obsah 2"/>
          <p:cNvSpPr>
            <a:spLocks noGrp="1"/>
          </p:cNvSpPr>
          <p:nvPr>
            <p:ph idx="1"/>
          </p:nvPr>
        </p:nvSpPr>
        <p:spPr>
          <a:xfrm>
            <a:off x="179512" y="1268760"/>
            <a:ext cx="8712968" cy="5400600"/>
          </a:xfrm>
        </p:spPr>
        <p:txBody>
          <a:bodyPr>
            <a:normAutofit/>
          </a:bodyPr>
          <a:lstStyle/>
          <a:p>
            <a:pPr marL="0" indent="0">
              <a:buNone/>
            </a:pPr>
            <a:r>
              <a:rPr lang="cs-CZ" sz="2100" dirty="0" smtClean="0"/>
              <a:t>(c) </a:t>
            </a:r>
            <a:r>
              <a:rPr lang="en-GB" sz="2100" dirty="0" smtClean="0"/>
              <a:t>Although </a:t>
            </a:r>
            <a:r>
              <a:rPr lang="en-GB" sz="2100" dirty="0"/>
              <a:t>the progress of evil is reflected in the destruction of the state and society, </a:t>
            </a:r>
            <a:r>
              <a:rPr lang="en-GB" sz="2100" b="1" dirty="0"/>
              <a:t>Macbeth cannot grasp the action of evil in his own mind</a:t>
            </a:r>
            <a:r>
              <a:rPr lang="en-GB" sz="2100" dirty="0"/>
              <a:t>: “My thought whose murder is yet but fantastical, / Shakes so my single state of man that function / Is smothered  in surmise, and nothing is / But what is not.” (1.3.138-41). </a:t>
            </a:r>
            <a:r>
              <a:rPr lang="en-GB" sz="2100" b="1" dirty="0"/>
              <a:t>The workings of evil remain obscure and </a:t>
            </a:r>
            <a:r>
              <a:rPr lang="en-GB" sz="2100" b="1" dirty="0" smtClean="0"/>
              <a:t>demonic,</a:t>
            </a:r>
            <a:r>
              <a:rPr lang="cs-CZ" sz="2100" dirty="0" smtClean="0"/>
              <a:t> </a:t>
            </a:r>
            <a:r>
              <a:rPr lang="en-GB" sz="2100" dirty="0" smtClean="0"/>
              <a:t>which, </a:t>
            </a:r>
            <a:r>
              <a:rPr lang="en-GB" sz="2100" dirty="0"/>
              <a:t>for the protagonist, also </a:t>
            </a:r>
            <a:r>
              <a:rPr lang="en-GB" sz="2100" b="1" dirty="0"/>
              <a:t>empties the meaning of time, life and human relationships:</a:t>
            </a:r>
            <a:r>
              <a:rPr lang="en-GB" sz="2100" dirty="0"/>
              <a:t> According to Macbeth, </a:t>
            </a:r>
            <a:r>
              <a:rPr lang="cs-CZ" sz="2100" dirty="0" smtClean="0"/>
              <a:t>l</a:t>
            </a:r>
            <a:r>
              <a:rPr lang="en-GB" sz="2100" dirty="0" err="1" smtClean="0"/>
              <a:t>ife</a:t>
            </a:r>
            <a:r>
              <a:rPr lang="en-GB" sz="2100" dirty="0" smtClean="0"/>
              <a:t> </a:t>
            </a:r>
            <a:r>
              <a:rPr lang="en-GB" sz="2100" dirty="0"/>
              <a:t>is “a tale / Told by an idiot, full of sound and fury, / Signifying nothing” (5.5.25-7; this is Macbeth’s response to the death of his wife).</a:t>
            </a:r>
          </a:p>
          <a:p>
            <a:pPr marL="0" indent="0">
              <a:buNone/>
            </a:pPr>
            <a:r>
              <a:rPr lang="en-GB" sz="2100" b="1" dirty="0" smtClean="0"/>
              <a:t>Afterlife</a:t>
            </a:r>
            <a:r>
              <a:rPr lang="en-GB" sz="2100" b="1" dirty="0"/>
              <a:t>: </a:t>
            </a:r>
          </a:p>
          <a:p>
            <a:pPr marL="0" indent="0">
              <a:buNone/>
            </a:pPr>
            <a:r>
              <a:rPr lang="en-GB" sz="2100" dirty="0"/>
              <a:t>Giuseppe Verdi’s opera (1847), Richard Strauss symphonic poem (1890),  Nikolai </a:t>
            </a:r>
            <a:r>
              <a:rPr lang="en-GB" sz="2100" dirty="0" err="1"/>
              <a:t>Leskov</a:t>
            </a:r>
            <a:r>
              <a:rPr lang="en-GB" sz="2100" dirty="0"/>
              <a:t>: </a:t>
            </a:r>
            <a:r>
              <a:rPr lang="en-GB" sz="2100" i="1" dirty="0"/>
              <a:t>Lady Macbeth of the </a:t>
            </a:r>
            <a:r>
              <a:rPr lang="en-GB" sz="2100" i="1" dirty="0" err="1"/>
              <a:t>Mcensk</a:t>
            </a:r>
            <a:r>
              <a:rPr lang="en-GB" sz="2100" i="1" dirty="0"/>
              <a:t> District</a:t>
            </a:r>
            <a:r>
              <a:rPr lang="en-GB" sz="2100" dirty="0"/>
              <a:t> (novella, 1865</a:t>
            </a:r>
            <a:r>
              <a:rPr lang="cs-CZ" sz="2100" dirty="0"/>
              <a:t>, </a:t>
            </a:r>
            <a:r>
              <a:rPr lang="cs-CZ" sz="2100" dirty="0" err="1"/>
              <a:t>adapted</a:t>
            </a:r>
            <a:r>
              <a:rPr lang="cs-CZ" sz="2100" dirty="0"/>
              <a:t> to a drama, film</a:t>
            </a:r>
            <a:r>
              <a:rPr lang="en-GB" sz="2100" dirty="0"/>
              <a:t>), Africa: Yoruba </a:t>
            </a:r>
            <a:r>
              <a:rPr lang="cs-CZ" sz="2100" dirty="0"/>
              <a:t>(</a:t>
            </a:r>
            <a:r>
              <a:rPr lang="cs-CZ" sz="2100" dirty="0" err="1"/>
              <a:t>Nigeria</a:t>
            </a:r>
            <a:r>
              <a:rPr lang="cs-CZ" sz="2100" dirty="0"/>
              <a:t>) </a:t>
            </a:r>
            <a:r>
              <a:rPr lang="en-GB" sz="2100" dirty="0"/>
              <a:t>and Zulu </a:t>
            </a:r>
            <a:r>
              <a:rPr lang="cs-CZ" sz="2100" dirty="0"/>
              <a:t>(</a:t>
            </a:r>
            <a:r>
              <a:rPr lang="cs-CZ" sz="2100" dirty="0" err="1"/>
              <a:t>South</a:t>
            </a:r>
            <a:r>
              <a:rPr lang="cs-CZ" sz="2100" dirty="0"/>
              <a:t> </a:t>
            </a:r>
            <a:r>
              <a:rPr lang="cs-CZ" sz="2100" dirty="0" err="1"/>
              <a:t>African</a:t>
            </a:r>
            <a:r>
              <a:rPr lang="cs-CZ" sz="2100" dirty="0"/>
              <a:t>) </a:t>
            </a:r>
            <a:r>
              <a:rPr lang="en-GB" sz="2100" dirty="0"/>
              <a:t>adaptations; films: Orson Welles (1948), Akira Kurosawa (</a:t>
            </a:r>
            <a:r>
              <a:rPr lang="en-GB" sz="2100" i="1" dirty="0" err="1"/>
              <a:t>Kumonosu</a:t>
            </a:r>
            <a:r>
              <a:rPr lang="en-GB" sz="2100" i="1" dirty="0"/>
              <a:t> </a:t>
            </a:r>
            <a:r>
              <a:rPr lang="en-GB" sz="2100" i="1" dirty="0" err="1"/>
              <a:t>jō</a:t>
            </a:r>
            <a:r>
              <a:rPr lang="en-GB" sz="2100" i="1" dirty="0"/>
              <a:t> – </a:t>
            </a:r>
            <a:r>
              <a:rPr lang="en-GB" sz="2100" i="1" dirty="0" err="1"/>
              <a:t>Spiderweb</a:t>
            </a:r>
            <a:r>
              <a:rPr lang="en-GB" sz="2100" i="1" dirty="0"/>
              <a:t> Castle</a:t>
            </a:r>
            <a:r>
              <a:rPr lang="en-GB" sz="2100" dirty="0"/>
              <a:t>; known also as </a:t>
            </a:r>
            <a:r>
              <a:rPr lang="en-GB" sz="2100" i="1" dirty="0"/>
              <a:t>The Throne of Blood</a:t>
            </a:r>
            <a:r>
              <a:rPr lang="en-GB" sz="2100" dirty="0"/>
              <a:t>, 1957), Vishal Bhardwaj (</a:t>
            </a:r>
            <a:r>
              <a:rPr lang="en-GB" sz="2100" i="1" dirty="0" smtClean="0"/>
              <a:t>Ma</a:t>
            </a:r>
            <a:r>
              <a:rPr lang="cs-CZ" sz="2100" i="1" dirty="0" smtClean="0"/>
              <a:t>q</a:t>
            </a:r>
            <a:r>
              <a:rPr lang="en-GB" sz="2100" i="1" dirty="0" smtClean="0"/>
              <a:t>bool</a:t>
            </a:r>
            <a:r>
              <a:rPr lang="en-GB" sz="2100" dirty="0" smtClean="0"/>
              <a:t> </a:t>
            </a:r>
            <a:r>
              <a:rPr lang="en-GB" sz="2100" dirty="0"/>
              <a:t>– transposed to the Bombay mafia setting, 2003)</a:t>
            </a:r>
            <a:r>
              <a:rPr lang="cs-CZ" sz="2100" dirty="0"/>
              <a:t>.</a:t>
            </a:r>
          </a:p>
        </p:txBody>
      </p:sp>
    </p:spTree>
    <p:extLst>
      <p:ext uri="{BB962C8B-B14F-4D97-AF65-F5344CB8AC3E}">
        <p14:creationId xmlns:p14="http://schemas.microsoft.com/office/powerpoint/2010/main" val="8924265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922114"/>
          </a:xfrm>
        </p:spPr>
        <p:txBody>
          <a:bodyPr/>
          <a:lstStyle/>
          <a:p>
            <a:r>
              <a:rPr lang="cs-CZ" sz="3600" b="1" dirty="0" err="1" smtClean="0"/>
              <a:t>Lecture</a:t>
            </a:r>
            <a:r>
              <a:rPr lang="cs-CZ" sz="3600" b="1" dirty="0" smtClean="0"/>
              <a:t> </a:t>
            </a:r>
            <a:r>
              <a:rPr lang="cs-CZ" sz="3600" b="1" dirty="0" err="1" smtClean="0"/>
              <a:t>Outline</a:t>
            </a:r>
            <a:endParaRPr lang="cs-CZ" sz="3600" b="1" dirty="0"/>
          </a:p>
        </p:txBody>
      </p:sp>
      <p:sp>
        <p:nvSpPr>
          <p:cNvPr id="3" name="Zástupný symbol pro obsah 2"/>
          <p:cNvSpPr>
            <a:spLocks noGrp="1"/>
          </p:cNvSpPr>
          <p:nvPr>
            <p:ph idx="1"/>
          </p:nvPr>
        </p:nvSpPr>
        <p:spPr>
          <a:xfrm>
            <a:off x="395536" y="1628800"/>
            <a:ext cx="8229600" cy="4968552"/>
          </a:xfrm>
        </p:spPr>
        <p:txBody>
          <a:bodyPr>
            <a:normAutofit lnSpcReduction="10000"/>
          </a:bodyPr>
          <a:lstStyle/>
          <a:p>
            <a:r>
              <a:rPr lang="en-US" sz="2800" dirty="0" smtClean="0"/>
              <a:t>Transformations </a:t>
            </a:r>
            <a:r>
              <a:rPr lang="en-US" sz="2800" dirty="0"/>
              <a:t>of the sources: Senecan Tragedy, Tragedy of Revenge, Moralities (</a:t>
            </a:r>
            <a:r>
              <a:rPr lang="en-US" sz="2800" i="1" dirty="0"/>
              <a:t>Titus Andronicus</a:t>
            </a:r>
            <a:r>
              <a:rPr lang="en-US" sz="2800" dirty="0"/>
              <a:t>, </a:t>
            </a:r>
            <a:r>
              <a:rPr lang="en-US" sz="2800" i="1" dirty="0"/>
              <a:t>Richard </a:t>
            </a:r>
            <a:r>
              <a:rPr lang="en-US" sz="2800" i="1" dirty="0" smtClean="0"/>
              <a:t>III</a:t>
            </a:r>
            <a:r>
              <a:rPr lang="cs-CZ" sz="2800" i="1" dirty="0" smtClean="0"/>
              <a:t> </a:t>
            </a:r>
            <a:r>
              <a:rPr lang="cs-CZ" sz="2800" dirty="0" smtClean="0"/>
              <a:t>– </a:t>
            </a:r>
            <a:r>
              <a:rPr lang="cs-CZ" sz="2800" dirty="0" err="1" smtClean="0"/>
              <a:t>history</a:t>
            </a:r>
            <a:r>
              <a:rPr lang="cs-CZ" sz="2800" dirty="0" smtClean="0"/>
              <a:t> play</a:t>
            </a:r>
            <a:r>
              <a:rPr lang="en-US" sz="2800" dirty="0" smtClean="0"/>
              <a:t>)</a:t>
            </a:r>
            <a:endParaRPr lang="cs-CZ" sz="2800" dirty="0" smtClean="0"/>
          </a:p>
          <a:p>
            <a:r>
              <a:rPr lang="en-US" sz="2800" dirty="0" smtClean="0"/>
              <a:t>Problems </a:t>
            </a:r>
            <a:r>
              <a:rPr lang="en-US" sz="2800" dirty="0"/>
              <a:t>of Tragedy under </a:t>
            </a:r>
            <a:r>
              <a:rPr lang="en-US" sz="2800" dirty="0" smtClean="0"/>
              <a:t>Christianity </a:t>
            </a:r>
            <a:endParaRPr lang="cs-CZ" sz="2800" dirty="0" smtClean="0"/>
          </a:p>
          <a:p>
            <a:r>
              <a:rPr lang="en-US" sz="2800" dirty="0" smtClean="0"/>
              <a:t>New </a:t>
            </a:r>
            <a:r>
              <a:rPr lang="en-US" sz="2800" dirty="0"/>
              <a:t>Concepts of </a:t>
            </a:r>
            <a:r>
              <a:rPr lang="en-US" sz="2800" dirty="0" smtClean="0"/>
              <a:t>Tragedy</a:t>
            </a:r>
            <a:r>
              <a:rPr lang="cs-CZ" sz="2800" dirty="0" smtClean="0"/>
              <a:t>: </a:t>
            </a:r>
          </a:p>
          <a:p>
            <a:pPr marL="720000">
              <a:buFontTx/>
              <a:buChar char="-"/>
            </a:pPr>
            <a:r>
              <a:rPr lang="en-US" sz="2800" b="1" dirty="0" smtClean="0"/>
              <a:t>love </a:t>
            </a:r>
            <a:r>
              <a:rPr lang="en-US" sz="2800" b="1" dirty="0"/>
              <a:t>tragedy</a:t>
            </a:r>
            <a:r>
              <a:rPr lang="en-US" sz="2800" dirty="0"/>
              <a:t> (</a:t>
            </a:r>
            <a:r>
              <a:rPr lang="en-US" sz="2800" i="1" dirty="0"/>
              <a:t>Romeo and Juliet</a:t>
            </a:r>
            <a:r>
              <a:rPr lang="en-US" sz="2800" dirty="0"/>
              <a:t>, </a:t>
            </a:r>
            <a:r>
              <a:rPr lang="en-US" sz="2800" i="1" dirty="0"/>
              <a:t>Othello</a:t>
            </a:r>
            <a:r>
              <a:rPr lang="en-US" sz="2800" dirty="0" smtClean="0"/>
              <a:t>) </a:t>
            </a:r>
            <a:endParaRPr lang="cs-CZ" sz="2800" dirty="0" smtClean="0"/>
          </a:p>
          <a:p>
            <a:pPr marL="720000">
              <a:buFontTx/>
              <a:buChar char="-"/>
            </a:pPr>
            <a:r>
              <a:rPr lang="en-US" sz="2800" b="1" dirty="0" smtClean="0"/>
              <a:t>tragedy </a:t>
            </a:r>
            <a:r>
              <a:rPr lang="en-US" sz="2800" b="1" dirty="0"/>
              <a:t>of Renaissance intellect</a:t>
            </a:r>
            <a:r>
              <a:rPr lang="en-US" sz="2800" dirty="0"/>
              <a:t> (</a:t>
            </a:r>
            <a:r>
              <a:rPr lang="en-US" sz="2800" i="1" dirty="0" smtClean="0"/>
              <a:t>Hamlet</a:t>
            </a:r>
            <a:r>
              <a:rPr lang="en-US" sz="2800" dirty="0" smtClean="0"/>
              <a:t>)</a:t>
            </a:r>
            <a:r>
              <a:rPr lang="cs-CZ" sz="2800" dirty="0" smtClean="0"/>
              <a:t> </a:t>
            </a:r>
          </a:p>
          <a:p>
            <a:pPr marL="720000">
              <a:buFontTx/>
              <a:buChar char="-"/>
            </a:pPr>
            <a:r>
              <a:rPr lang="en-US" sz="2800" b="1" dirty="0" smtClean="0"/>
              <a:t>tragedy </a:t>
            </a:r>
            <a:r>
              <a:rPr lang="en-US" sz="2800" b="1" dirty="0"/>
              <a:t>of monarchy/state</a:t>
            </a:r>
            <a:r>
              <a:rPr lang="en-US" sz="2800" dirty="0"/>
              <a:t> </a:t>
            </a:r>
            <a:r>
              <a:rPr lang="en-US" sz="2800" dirty="0" smtClean="0"/>
              <a:t>(</a:t>
            </a:r>
            <a:r>
              <a:rPr lang="cs-CZ" sz="2800" i="1" dirty="0" smtClean="0"/>
              <a:t>Richard II – </a:t>
            </a:r>
            <a:r>
              <a:rPr lang="cs-CZ" sz="2800" dirty="0" err="1" smtClean="0"/>
              <a:t>history</a:t>
            </a:r>
            <a:r>
              <a:rPr lang="cs-CZ" sz="2800" dirty="0" smtClean="0"/>
              <a:t> play</a:t>
            </a:r>
            <a:r>
              <a:rPr lang="cs-CZ" sz="2800" i="1" dirty="0" smtClean="0"/>
              <a:t>, </a:t>
            </a:r>
            <a:r>
              <a:rPr lang="en-US" sz="2800" i="1" dirty="0" smtClean="0"/>
              <a:t>Macbeth</a:t>
            </a:r>
            <a:r>
              <a:rPr lang="en-US" sz="2800" dirty="0"/>
              <a:t>, </a:t>
            </a:r>
            <a:r>
              <a:rPr lang="en-US" sz="2800" i="1" dirty="0"/>
              <a:t>King </a:t>
            </a:r>
            <a:r>
              <a:rPr lang="en-US" sz="2800" i="1" dirty="0" smtClean="0"/>
              <a:t>Lear</a:t>
            </a:r>
            <a:r>
              <a:rPr lang="en-US" sz="2800" dirty="0" smtClean="0"/>
              <a:t>)</a:t>
            </a:r>
            <a:r>
              <a:rPr lang="cs-CZ" sz="2800" dirty="0" smtClean="0"/>
              <a:t> </a:t>
            </a:r>
          </a:p>
          <a:p>
            <a:pPr marL="720000">
              <a:buFontTx/>
              <a:buChar char="-"/>
            </a:pPr>
            <a:r>
              <a:rPr lang="cs-CZ" sz="2800" b="1" dirty="0" smtClean="0"/>
              <a:t>t</a:t>
            </a:r>
            <a:r>
              <a:rPr lang="en-US" sz="2800" b="1" dirty="0" err="1" smtClean="0"/>
              <a:t>ragedies</a:t>
            </a:r>
            <a:r>
              <a:rPr lang="en-US" sz="2800" b="1" dirty="0" smtClean="0"/>
              <a:t> </a:t>
            </a:r>
            <a:r>
              <a:rPr lang="en-US" sz="2800" b="1" dirty="0"/>
              <a:t>in a historical </a:t>
            </a:r>
            <a:r>
              <a:rPr lang="en-US" sz="2800" b="1" dirty="0" smtClean="0"/>
              <a:t>setting</a:t>
            </a:r>
            <a:r>
              <a:rPr lang="cs-CZ" sz="2800" dirty="0"/>
              <a:t> </a:t>
            </a:r>
            <a:r>
              <a:rPr lang="cs-CZ" sz="2800" dirty="0" smtClean="0"/>
              <a:t>- Roman and </a:t>
            </a:r>
            <a:r>
              <a:rPr lang="cs-CZ" sz="2800" dirty="0" err="1" smtClean="0"/>
              <a:t>Greek</a:t>
            </a:r>
            <a:r>
              <a:rPr lang="cs-CZ" sz="2800" dirty="0" smtClean="0"/>
              <a:t> </a:t>
            </a:r>
            <a:r>
              <a:rPr lang="cs-CZ" sz="2800" dirty="0" err="1" smtClean="0"/>
              <a:t>Antiquity</a:t>
            </a:r>
            <a:endParaRPr lang="en-US" sz="2800" dirty="0" smtClean="0"/>
          </a:p>
          <a:p>
            <a:pPr marL="0" indent="0">
              <a:buNone/>
            </a:pPr>
            <a:endParaRPr lang="cs-CZ" sz="2000" dirty="0"/>
          </a:p>
        </p:txBody>
      </p:sp>
    </p:spTree>
    <p:extLst>
      <p:ext uri="{BB962C8B-B14F-4D97-AF65-F5344CB8AC3E}">
        <p14:creationId xmlns:p14="http://schemas.microsoft.com/office/powerpoint/2010/main" val="39208010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0"/>
            <a:ext cx="8229600" cy="1196752"/>
          </a:xfrm>
        </p:spPr>
        <p:txBody>
          <a:bodyPr/>
          <a:lstStyle/>
          <a:p>
            <a:r>
              <a:rPr lang="cs-CZ" sz="3600" b="1" dirty="0" err="1" smtClean="0"/>
              <a:t>Transformation</a:t>
            </a:r>
            <a:r>
              <a:rPr lang="cs-CZ" sz="3600" b="1" dirty="0" smtClean="0"/>
              <a:t> </a:t>
            </a:r>
            <a:r>
              <a:rPr lang="cs-CZ" sz="3600" b="1" dirty="0" err="1" smtClean="0"/>
              <a:t>of</a:t>
            </a:r>
            <a:r>
              <a:rPr lang="cs-CZ" sz="3600" b="1" dirty="0" smtClean="0"/>
              <a:t> </a:t>
            </a:r>
            <a:r>
              <a:rPr lang="cs-CZ" sz="3600" b="1" dirty="0" err="1" smtClean="0"/>
              <a:t>the</a:t>
            </a:r>
            <a:r>
              <a:rPr lang="cs-CZ" sz="3600" b="1" dirty="0" smtClean="0"/>
              <a:t> </a:t>
            </a:r>
            <a:r>
              <a:rPr lang="cs-CZ" sz="3600" b="1" dirty="0" err="1" smtClean="0"/>
              <a:t>Sources</a:t>
            </a:r>
            <a:r>
              <a:rPr lang="cs-CZ" sz="3600" b="1" dirty="0" smtClean="0"/>
              <a:t> 1</a:t>
            </a:r>
            <a:endParaRPr lang="cs-CZ" sz="3600" b="1" dirty="0"/>
          </a:p>
        </p:txBody>
      </p:sp>
      <p:sp>
        <p:nvSpPr>
          <p:cNvPr id="3" name="Zástupný symbol pro obsah 2"/>
          <p:cNvSpPr>
            <a:spLocks noGrp="1"/>
          </p:cNvSpPr>
          <p:nvPr>
            <p:ph idx="1"/>
          </p:nvPr>
        </p:nvSpPr>
        <p:spPr>
          <a:xfrm>
            <a:off x="323528" y="1124744"/>
            <a:ext cx="8640960" cy="5733256"/>
          </a:xfrm>
        </p:spPr>
        <p:txBody>
          <a:bodyPr>
            <a:normAutofit/>
          </a:bodyPr>
          <a:lstStyle/>
          <a:p>
            <a:pPr marL="0" indent="0">
              <a:buNone/>
            </a:pPr>
            <a:r>
              <a:rPr lang="en-GB" sz="2100" dirty="0" smtClean="0"/>
              <a:t>Shakespeare was </a:t>
            </a:r>
            <a:r>
              <a:rPr lang="en-GB" sz="2100" b="1" dirty="0" smtClean="0"/>
              <a:t>not directly influenced by the Ancient Greek theory of tragedy</a:t>
            </a:r>
            <a:r>
              <a:rPr lang="en-GB" sz="2100" dirty="0" smtClean="0"/>
              <a:t>,</a:t>
            </a:r>
            <a:r>
              <a:rPr lang="en-GB" sz="2100" b="1" dirty="0" smtClean="0"/>
              <a:t> </a:t>
            </a:r>
            <a:r>
              <a:rPr lang="en-GB" sz="2100" dirty="0" smtClean="0"/>
              <a:t>as known from the </a:t>
            </a:r>
            <a:r>
              <a:rPr lang="en-GB" sz="2100" b="1" i="1" dirty="0" smtClean="0"/>
              <a:t>Poetics</a:t>
            </a:r>
            <a:r>
              <a:rPr lang="en-GB" sz="2100" b="1" dirty="0" smtClean="0"/>
              <a:t> </a:t>
            </a:r>
            <a:r>
              <a:rPr lang="en-GB" sz="2100" dirty="0" smtClean="0"/>
              <a:t>of</a:t>
            </a:r>
            <a:r>
              <a:rPr lang="en-GB" sz="2100" b="1" dirty="0" smtClean="0"/>
              <a:t> Aristotle</a:t>
            </a:r>
            <a:r>
              <a:rPr lang="en-GB" sz="2100" dirty="0" smtClean="0"/>
              <a:t>. Only in </a:t>
            </a:r>
            <a:r>
              <a:rPr lang="en-GB" sz="2100" i="1" dirty="0" smtClean="0"/>
              <a:t>Hamlet </a:t>
            </a:r>
            <a:r>
              <a:rPr lang="en-GB" sz="2100" dirty="0" smtClean="0"/>
              <a:t>there are some traces of the Aristotelian concept of </a:t>
            </a:r>
            <a:r>
              <a:rPr lang="en-GB" sz="2100" i="1" dirty="0" smtClean="0"/>
              <a:t>mimesis </a:t>
            </a:r>
            <a:r>
              <a:rPr lang="en-GB" sz="2100" dirty="0" smtClean="0"/>
              <a:t>(imitation of human action) as interpreted by the scholars of late Antiquity (possibly by the grammarian and rhetorician </a:t>
            </a:r>
            <a:r>
              <a:rPr lang="en-GB" sz="2100" dirty="0" err="1" smtClean="0"/>
              <a:t>Aelius</a:t>
            </a:r>
            <a:r>
              <a:rPr lang="en-GB" sz="2100" dirty="0" smtClean="0"/>
              <a:t> </a:t>
            </a:r>
            <a:r>
              <a:rPr lang="en-GB" sz="2100" dirty="0" err="1" smtClean="0"/>
              <a:t>Donatus</a:t>
            </a:r>
            <a:r>
              <a:rPr lang="en-GB" sz="2100" dirty="0" smtClean="0"/>
              <a:t>, 4th century AD). </a:t>
            </a:r>
          </a:p>
          <a:p>
            <a:pPr marL="0" indent="0">
              <a:buNone/>
            </a:pPr>
            <a:r>
              <a:rPr lang="en-GB" sz="2100" dirty="0" err="1" smtClean="0"/>
              <a:t>Shakespeareʼs</a:t>
            </a:r>
            <a:r>
              <a:rPr lang="en-GB" sz="2100" dirty="0" smtClean="0"/>
              <a:t> approach to tragedy was first influenced by the existing theatrical and dramatic sources, which he creatively transformed (see below):</a:t>
            </a:r>
            <a:endParaRPr lang="cs-CZ" sz="2100" dirty="0" smtClean="0"/>
          </a:p>
          <a:p>
            <a:pPr marL="0" indent="0">
              <a:buNone/>
            </a:pPr>
            <a:endParaRPr lang="en-GB" sz="2100" dirty="0" smtClean="0"/>
          </a:p>
          <a:p>
            <a:pPr marL="457200" indent="-457200">
              <a:buAutoNum type="arabicPeriod"/>
            </a:pPr>
            <a:r>
              <a:rPr lang="en-GB" sz="2100" b="1" dirty="0" smtClean="0"/>
              <a:t>Senecan Tragedy or The Tragedy of Revenge </a:t>
            </a:r>
            <a:r>
              <a:rPr lang="en-GB" sz="2100" dirty="0" smtClean="0"/>
              <a:t>(eight, originally 10, plays by the Roman Stoic philosopher Lucius </a:t>
            </a:r>
            <a:r>
              <a:rPr lang="en-GB" sz="2100" dirty="0" err="1" smtClean="0"/>
              <a:t>Annaeus</a:t>
            </a:r>
            <a:r>
              <a:rPr lang="en-GB" sz="2100" dirty="0" smtClean="0"/>
              <a:t> Seneca, which rework the plots of Ancient Greek tragedies and the myths on which they are based by portraying violent and destructive passions and stressing the importance of revenge and supernatural elements). These plays were read and performed at medieval and Renaissance universities.  </a:t>
            </a:r>
          </a:p>
          <a:p>
            <a:pPr marL="457200" indent="-457200">
              <a:buAutoNum type="arabicPeriod"/>
            </a:pPr>
            <a:r>
              <a:rPr lang="en-GB" sz="2100" b="1" dirty="0" smtClean="0"/>
              <a:t>Medieval Morality Play</a:t>
            </a:r>
            <a:r>
              <a:rPr lang="en-GB" sz="2100" dirty="0" smtClean="0"/>
              <a:t> (anonymous plays performed by artisans’ guilds and based on allegorical representation of human virtues, vices or sins).</a:t>
            </a:r>
          </a:p>
          <a:p>
            <a:pPr marL="0" indent="0">
              <a:buNone/>
            </a:pPr>
            <a:endParaRPr lang="en-GB" sz="2000" dirty="0"/>
          </a:p>
        </p:txBody>
      </p:sp>
    </p:spTree>
    <p:extLst>
      <p:ext uri="{BB962C8B-B14F-4D97-AF65-F5344CB8AC3E}">
        <p14:creationId xmlns:p14="http://schemas.microsoft.com/office/powerpoint/2010/main" val="891310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1224136"/>
          </a:xfrm>
        </p:spPr>
        <p:txBody>
          <a:bodyPr>
            <a:normAutofit/>
          </a:bodyPr>
          <a:lstStyle/>
          <a:p>
            <a:r>
              <a:rPr lang="cs-CZ" sz="3200" b="1" dirty="0" err="1"/>
              <a:t>Transformation</a:t>
            </a:r>
            <a:r>
              <a:rPr lang="cs-CZ" sz="3200" b="1" dirty="0"/>
              <a:t> </a:t>
            </a:r>
            <a:r>
              <a:rPr lang="cs-CZ" sz="3200" b="1" dirty="0" err="1"/>
              <a:t>of</a:t>
            </a:r>
            <a:r>
              <a:rPr lang="cs-CZ" sz="3200" b="1" dirty="0"/>
              <a:t> </a:t>
            </a:r>
            <a:r>
              <a:rPr lang="cs-CZ" sz="3200" b="1" dirty="0" err="1"/>
              <a:t>the</a:t>
            </a:r>
            <a:r>
              <a:rPr lang="cs-CZ" sz="3200" b="1" dirty="0"/>
              <a:t> </a:t>
            </a:r>
            <a:r>
              <a:rPr lang="cs-CZ" sz="3200" b="1" dirty="0" err="1"/>
              <a:t>Sources</a:t>
            </a:r>
            <a:r>
              <a:rPr lang="cs-CZ" sz="3200" b="1" dirty="0"/>
              <a:t> </a:t>
            </a:r>
            <a:r>
              <a:rPr lang="cs-CZ" sz="3200" b="1" dirty="0" smtClean="0"/>
              <a:t>2: </a:t>
            </a:r>
            <a:br>
              <a:rPr lang="cs-CZ" sz="3200" b="1" dirty="0" smtClean="0"/>
            </a:br>
            <a:r>
              <a:rPr lang="cs-CZ" sz="3200" b="1" dirty="0" err="1" smtClean="0"/>
              <a:t>Shakespeare’s</a:t>
            </a:r>
            <a:r>
              <a:rPr lang="cs-CZ" sz="3200" b="1" dirty="0" smtClean="0"/>
              <a:t> </a:t>
            </a:r>
            <a:r>
              <a:rPr lang="cs-CZ" sz="3200" b="1" dirty="0" err="1" smtClean="0"/>
              <a:t>Invention</a:t>
            </a:r>
            <a:endParaRPr lang="cs-CZ" sz="3200" dirty="0"/>
          </a:p>
        </p:txBody>
      </p:sp>
      <p:sp>
        <p:nvSpPr>
          <p:cNvPr id="3" name="Zástupný symbol pro obsah 2"/>
          <p:cNvSpPr>
            <a:spLocks noGrp="1"/>
          </p:cNvSpPr>
          <p:nvPr>
            <p:ph idx="1"/>
          </p:nvPr>
        </p:nvSpPr>
        <p:spPr>
          <a:xfrm>
            <a:off x="457200" y="1268760"/>
            <a:ext cx="8229600" cy="5400600"/>
          </a:xfrm>
        </p:spPr>
        <p:txBody>
          <a:bodyPr>
            <a:normAutofit/>
          </a:bodyPr>
          <a:lstStyle/>
          <a:p>
            <a:pPr marL="0" indent="0">
              <a:buNone/>
            </a:pPr>
            <a:r>
              <a:rPr lang="en-GB" sz="2000" dirty="0"/>
              <a:t>Both </a:t>
            </a:r>
            <a:r>
              <a:rPr lang="cs-CZ" sz="2000" dirty="0" err="1" smtClean="0"/>
              <a:t>the</a:t>
            </a:r>
            <a:r>
              <a:rPr lang="cs-CZ" sz="2000" dirty="0" smtClean="0"/>
              <a:t> </a:t>
            </a:r>
            <a:r>
              <a:rPr lang="cs-CZ" sz="2000" dirty="0" err="1" smtClean="0"/>
              <a:t>Senecan</a:t>
            </a:r>
            <a:r>
              <a:rPr lang="cs-CZ" sz="2000" dirty="0" smtClean="0"/>
              <a:t> </a:t>
            </a:r>
            <a:r>
              <a:rPr lang="cs-CZ" sz="2000" dirty="0" err="1" smtClean="0"/>
              <a:t>tragedy</a:t>
            </a:r>
            <a:r>
              <a:rPr lang="cs-CZ" sz="2000" dirty="0" smtClean="0"/>
              <a:t> and morality </a:t>
            </a:r>
            <a:r>
              <a:rPr lang="cs-CZ" sz="2000" dirty="0" err="1" smtClean="0"/>
              <a:t>plays</a:t>
            </a:r>
            <a:r>
              <a:rPr lang="cs-CZ" sz="2000" dirty="0" smtClean="0"/>
              <a:t> </a:t>
            </a:r>
            <a:r>
              <a:rPr lang="en-GB" sz="2000" dirty="0" smtClean="0"/>
              <a:t>were </a:t>
            </a:r>
            <a:r>
              <a:rPr lang="en-GB" sz="2000" dirty="0"/>
              <a:t>important for all early Elizabethan tragedies in general but </a:t>
            </a:r>
            <a:r>
              <a:rPr lang="en-GB" sz="2000" b="1" dirty="0"/>
              <a:t>Shakespeare used and developed them in his own, specific way</a:t>
            </a:r>
            <a:r>
              <a:rPr lang="en-GB" sz="2000" dirty="0"/>
              <a:t>: </a:t>
            </a:r>
          </a:p>
          <a:p>
            <a:r>
              <a:rPr lang="en-GB" sz="2000" dirty="0"/>
              <a:t>In his first </a:t>
            </a:r>
            <a:r>
              <a:rPr lang="en-GB" sz="2000" b="1" dirty="0"/>
              <a:t>tragedy </a:t>
            </a:r>
            <a:r>
              <a:rPr lang="en-GB" sz="2000" b="1" i="1" dirty="0"/>
              <a:t>Titus Andronicus</a:t>
            </a:r>
            <a:r>
              <a:rPr lang="en-GB" sz="2000" dirty="0"/>
              <a:t> (1588-1593) he develops the theme of revenge to the utmost limits of cruelty and dehumanization (bodily mutilation, cannibalism) and sets Greek myths and details of Roman history into a nightmarish world of </a:t>
            </a:r>
            <a:r>
              <a:rPr lang="en-GB" sz="2000" dirty="0" smtClean="0"/>
              <a:t>violence</a:t>
            </a:r>
            <a:r>
              <a:rPr lang="cs-CZ" sz="2000" dirty="0" smtClean="0"/>
              <a:t>,</a:t>
            </a:r>
            <a:r>
              <a:rPr lang="en-GB" sz="2000" dirty="0" smtClean="0"/>
              <a:t> </a:t>
            </a:r>
            <a:r>
              <a:rPr lang="en-GB" sz="2000" dirty="0"/>
              <a:t>which also represents the final stage of the decay of the Western Roman Empire </a:t>
            </a:r>
            <a:r>
              <a:rPr lang="en-GB" sz="2000" dirty="0" smtClean="0"/>
              <a:t>(</a:t>
            </a:r>
            <a:r>
              <a:rPr lang="cs-CZ" sz="2000" dirty="0" err="1" smtClean="0"/>
              <a:t>often</a:t>
            </a:r>
            <a:r>
              <a:rPr lang="cs-CZ" sz="2000" dirty="0" smtClean="0"/>
              <a:t> </a:t>
            </a:r>
            <a:r>
              <a:rPr lang="cs-CZ" sz="2000" dirty="0" err="1" smtClean="0"/>
              <a:t>extolled</a:t>
            </a:r>
            <a:r>
              <a:rPr lang="cs-CZ" sz="2000" dirty="0" smtClean="0"/>
              <a:t> as </a:t>
            </a:r>
            <a:r>
              <a:rPr lang="en-GB" sz="2000" dirty="0" smtClean="0"/>
              <a:t>a </a:t>
            </a:r>
            <a:r>
              <a:rPr lang="en-GB" sz="2000" dirty="0"/>
              <a:t>model for </a:t>
            </a:r>
            <a:r>
              <a:rPr lang="cs-CZ" sz="2000" dirty="0" smtClean="0"/>
              <a:t>medieval </a:t>
            </a:r>
            <a:r>
              <a:rPr lang="en-GB" sz="2000" dirty="0" smtClean="0"/>
              <a:t>states</a:t>
            </a:r>
            <a:r>
              <a:rPr lang="en-GB" sz="2000" dirty="0"/>
              <a:t>).  </a:t>
            </a:r>
          </a:p>
          <a:p>
            <a:r>
              <a:rPr lang="en-GB" sz="2000" dirty="0"/>
              <a:t>In </a:t>
            </a:r>
            <a:r>
              <a:rPr lang="en-GB" sz="2000" b="1" i="1" dirty="0"/>
              <a:t>The Tragedy of Richard III</a:t>
            </a:r>
            <a:r>
              <a:rPr lang="en-GB" sz="2000" i="1" dirty="0"/>
              <a:t> </a:t>
            </a:r>
            <a:r>
              <a:rPr lang="en-GB" sz="2000" dirty="0"/>
              <a:t> (ca 1593) he refers the protagonist to the important enemy of humanity - </a:t>
            </a:r>
            <a:r>
              <a:rPr lang="en-GB" sz="2000" b="1" dirty="0"/>
              <a:t>Vice</a:t>
            </a:r>
            <a:r>
              <a:rPr lang="en-GB" sz="2000" dirty="0"/>
              <a:t> (a generic character of morality plays called, e.g., Mischief in the play </a:t>
            </a:r>
            <a:r>
              <a:rPr lang="en-GB" sz="2000" i="1" dirty="0"/>
              <a:t>Mankind</a:t>
            </a:r>
            <a:r>
              <a:rPr lang="en-GB" sz="2000" dirty="0"/>
              <a:t>, ca 1470). However, he uses this allegorical character no longer as the agent of Hell and instrument of Divine revenge but as the </a:t>
            </a:r>
            <a:r>
              <a:rPr lang="en-GB" sz="2000" b="1" dirty="0"/>
              <a:t>representation of the growth of evil in and subsequent decay of individual character:</a:t>
            </a:r>
            <a:r>
              <a:rPr lang="en-GB" sz="2000" dirty="0"/>
              <a:t>  “What do I fear? Myself? … Is there a murderer here? No. Yes, I am. / Then fly! What, from myself?...” (5.5.136-9)</a:t>
            </a:r>
            <a:endParaRPr lang="cs-CZ" sz="2000" dirty="0"/>
          </a:p>
        </p:txBody>
      </p:sp>
    </p:spTree>
    <p:extLst>
      <p:ext uri="{BB962C8B-B14F-4D97-AF65-F5344CB8AC3E}">
        <p14:creationId xmlns:p14="http://schemas.microsoft.com/office/powerpoint/2010/main" val="3274073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6632"/>
            <a:ext cx="8229600" cy="792088"/>
          </a:xfrm>
        </p:spPr>
        <p:txBody>
          <a:bodyPr>
            <a:normAutofit/>
          </a:bodyPr>
          <a:lstStyle/>
          <a:p>
            <a:r>
              <a:rPr lang="cs-CZ" sz="3600" b="1" dirty="0" err="1" smtClean="0"/>
              <a:t>Problems</a:t>
            </a:r>
            <a:r>
              <a:rPr lang="cs-CZ" sz="3600" b="1" dirty="0" smtClean="0"/>
              <a:t> </a:t>
            </a:r>
            <a:r>
              <a:rPr lang="cs-CZ" sz="3600" b="1" dirty="0" err="1" smtClean="0"/>
              <a:t>of</a:t>
            </a:r>
            <a:r>
              <a:rPr lang="cs-CZ" sz="3600" b="1" dirty="0" smtClean="0"/>
              <a:t> </a:t>
            </a:r>
            <a:r>
              <a:rPr lang="cs-CZ" sz="3600" b="1" dirty="0" err="1" smtClean="0"/>
              <a:t>Tragedy</a:t>
            </a:r>
            <a:r>
              <a:rPr lang="cs-CZ" sz="3600" b="1" dirty="0" smtClean="0"/>
              <a:t> </a:t>
            </a:r>
            <a:r>
              <a:rPr lang="cs-CZ" sz="3600" b="1" dirty="0" err="1" smtClean="0"/>
              <a:t>under</a:t>
            </a:r>
            <a:r>
              <a:rPr lang="cs-CZ" sz="3600" b="1" dirty="0" smtClean="0"/>
              <a:t> </a:t>
            </a:r>
            <a:r>
              <a:rPr lang="cs-CZ" sz="3600" b="1" dirty="0" err="1" smtClean="0"/>
              <a:t>Christianity</a:t>
            </a:r>
            <a:endParaRPr lang="cs-CZ" sz="3600" b="1" dirty="0"/>
          </a:p>
        </p:txBody>
      </p:sp>
      <p:sp>
        <p:nvSpPr>
          <p:cNvPr id="3" name="Zástupný symbol pro obsah 2"/>
          <p:cNvSpPr>
            <a:spLocks noGrp="1"/>
          </p:cNvSpPr>
          <p:nvPr>
            <p:ph idx="1"/>
          </p:nvPr>
        </p:nvSpPr>
        <p:spPr>
          <a:xfrm>
            <a:off x="179512" y="1052736"/>
            <a:ext cx="8856984" cy="5904656"/>
          </a:xfrm>
        </p:spPr>
        <p:txBody>
          <a:bodyPr>
            <a:normAutofit fontScale="92500" lnSpcReduction="10000"/>
          </a:bodyPr>
          <a:lstStyle/>
          <a:p>
            <a:r>
              <a:rPr lang="en-GB" sz="2000" dirty="0" smtClean="0"/>
              <a:t>The force moving the plots of Ancient Greek and Roman tragedies is the </a:t>
            </a:r>
            <a:r>
              <a:rPr lang="en-GB" sz="2000" b="1" dirty="0" smtClean="0"/>
              <a:t>Fate</a:t>
            </a:r>
            <a:r>
              <a:rPr lang="cs-CZ" sz="2000" dirty="0"/>
              <a:t>,</a:t>
            </a:r>
            <a:r>
              <a:rPr lang="en-GB" sz="2000" dirty="0" smtClean="0"/>
              <a:t> which, however, is not assigned any significant power in the Christian doctrine. Christian theology puts </a:t>
            </a:r>
            <a:r>
              <a:rPr lang="cs-CZ" sz="2000" dirty="0" err="1" smtClean="0"/>
              <a:t>an</a:t>
            </a:r>
            <a:r>
              <a:rPr lang="cs-CZ" sz="2000" dirty="0" smtClean="0"/>
              <a:t> </a:t>
            </a:r>
            <a:r>
              <a:rPr lang="en-GB" sz="2000" dirty="0" smtClean="0"/>
              <a:t>emphasis on </a:t>
            </a:r>
            <a:r>
              <a:rPr lang="en-GB" sz="2000" b="1" dirty="0" smtClean="0"/>
              <a:t>Divine Will and the predestination of all events in the omniscient Divine Mind.</a:t>
            </a:r>
            <a:r>
              <a:rPr lang="en-GB" sz="2000" dirty="0" smtClean="0"/>
              <a:t> This </a:t>
            </a:r>
            <a:r>
              <a:rPr lang="en-GB" sz="2000" b="1" dirty="0" smtClean="0"/>
              <a:t>complicates the representation of </a:t>
            </a:r>
            <a:r>
              <a:rPr lang="en-GB" sz="2000" dirty="0" smtClean="0"/>
              <a:t>unexpected changes and </a:t>
            </a:r>
            <a:r>
              <a:rPr lang="en-GB" sz="2000" b="1" dirty="0" smtClean="0"/>
              <a:t>the origins of  evil in the individual character.</a:t>
            </a:r>
            <a:r>
              <a:rPr lang="en-GB" sz="2000" dirty="0" smtClean="0"/>
              <a:t> </a:t>
            </a:r>
            <a:r>
              <a:rPr lang="en-GB" sz="2000" b="1" dirty="0" smtClean="0"/>
              <a:t>The tragic conflict may lose its meaning</a:t>
            </a:r>
            <a:r>
              <a:rPr lang="cs-CZ" sz="2000" dirty="0" smtClean="0"/>
              <a:t>,</a:t>
            </a:r>
            <a:r>
              <a:rPr lang="en-GB" sz="2000" dirty="0" smtClean="0"/>
              <a:t> if everything is pre-determined by Divine Will. The great epic of the Renaissance, </a:t>
            </a:r>
            <a:r>
              <a:rPr lang="en-GB" sz="2000" dirty="0" err="1" smtClean="0"/>
              <a:t>Danteʼs</a:t>
            </a:r>
            <a:r>
              <a:rPr lang="en-GB" sz="2000" dirty="0" smtClean="0"/>
              <a:t> </a:t>
            </a:r>
            <a:r>
              <a:rPr lang="en-GB" sz="2000" i="1" dirty="0" smtClean="0"/>
              <a:t>Divine Comedy</a:t>
            </a:r>
            <a:r>
              <a:rPr lang="en-GB" sz="2000" dirty="0" smtClean="0"/>
              <a:t> (1320) overcomes tragic conflict</a:t>
            </a:r>
            <a:r>
              <a:rPr lang="cs-CZ" sz="2000" dirty="0" smtClean="0"/>
              <a:t>s and </a:t>
            </a:r>
            <a:r>
              <a:rPr lang="en-GB" sz="2000" dirty="0" smtClean="0"/>
              <a:t>proceeds from Hell to Paradise.  </a:t>
            </a:r>
          </a:p>
          <a:p>
            <a:r>
              <a:rPr lang="en-GB" sz="2000" b="1" dirty="0" smtClean="0"/>
              <a:t>Revenge is regarded as a sin</a:t>
            </a:r>
            <a:r>
              <a:rPr lang="en-GB" sz="2000" dirty="0" smtClean="0"/>
              <a:t>, since it is against the principle of Christian morality</a:t>
            </a:r>
            <a:r>
              <a:rPr lang="cs-CZ" sz="2000" dirty="0" smtClean="0"/>
              <a:t>,</a:t>
            </a:r>
            <a:r>
              <a:rPr lang="en-GB" sz="2000" dirty="0" smtClean="0"/>
              <a:t> which says that evil cannot be opposed by means of power. </a:t>
            </a:r>
            <a:r>
              <a:rPr lang="en-GB" sz="2000" b="1" dirty="0" smtClean="0"/>
              <a:t>The only revenge belongs to God </a:t>
            </a:r>
            <a:r>
              <a:rPr lang="en-GB" sz="2000" dirty="0" smtClean="0"/>
              <a:t>during the Last Judgement. The tragedy of revenge is popular mainly because it shows the unenlightened nature of the Pagan world (</a:t>
            </a:r>
            <a:r>
              <a:rPr lang="en-GB" sz="2000" i="1" dirty="0" err="1" smtClean="0"/>
              <a:t>Gorboduc</a:t>
            </a:r>
            <a:r>
              <a:rPr lang="en-GB" sz="2000" dirty="0" smtClean="0"/>
              <a:t>) and </a:t>
            </a:r>
            <a:r>
              <a:rPr lang="cs-CZ" sz="2000" dirty="0" err="1" smtClean="0"/>
              <a:t>the</a:t>
            </a:r>
            <a:r>
              <a:rPr lang="cs-CZ" sz="2000" dirty="0" smtClean="0"/>
              <a:t> </a:t>
            </a:r>
            <a:r>
              <a:rPr lang="en-GB" sz="2000" dirty="0" smtClean="0"/>
              <a:t>perverted nature of Catholic countries (</a:t>
            </a:r>
            <a:r>
              <a:rPr lang="en-GB" sz="2000" i="1" dirty="0" smtClean="0"/>
              <a:t>The Spanish Tragedy</a:t>
            </a:r>
            <a:r>
              <a:rPr lang="en-GB" sz="2000" dirty="0" smtClean="0"/>
              <a:t>) or non-Christian religion (</a:t>
            </a:r>
            <a:r>
              <a:rPr lang="en-GB" sz="2000" i="1" dirty="0" smtClean="0"/>
              <a:t>The Jew of Malta</a:t>
            </a:r>
            <a:r>
              <a:rPr lang="en-GB" sz="2000" dirty="0" smtClean="0"/>
              <a:t>). </a:t>
            </a:r>
            <a:r>
              <a:rPr lang="en-GB" sz="2000" dirty="0" err="1" smtClean="0"/>
              <a:t>Shakespeareʼs</a:t>
            </a:r>
            <a:r>
              <a:rPr lang="en-GB" sz="2000" dirty="0" smtClean="0"/>
              <a:t> Hamlet repudiates </a:t>
            </a:r>
            <a:r>
              <a:rPr lang="en-GB" sz="2000" dirty="0"/>
              <a:t>the traditional idea of revenge by </a:t>
            </a:r>
            <a:r>
              <a:rPr lang="en-GB" sz="2000" dirty="0" smtClean="0"/>
              <a:t>his action.</a:t>
            </a:r>
          </a:p>
          <a:p>
            <a:r>
              <a:rPr lang="en-GB" sz="2000" b="1" dirty="0" smtClean="0"/>
              <a:t>The new genre – tragedy of love </a:t>
            </a:r>
            <a:r>
              <a:rPr lang="en-GB" sz="2000" dirty="0" smtClean="0"/>
              <a:t>(</a:t>
            </a:r>
            <a:r>
              <a:rPr lang="en-GB" sz="2000" i="1" dirty="0" smtClean="0"/>
              <a:t>Romeo and Juliet</a:t>
            </a:r>
            <a:r>
              <a:rPr lang="en-GB" sz="2000" dirty="0" smtClean="0"/>
              <a:t>, </a:t>
            </a:r>
            <a:r>
              <a:rPr lang="en-GB" sz="2000" i="1" dirty="0" smtClean="0"/>
              <a:t>Othello, Anthony and Cleopatra</a:t>
            </a:r>
            <a:r>
              <a:rPr lang="en-GB" sz="2000" dirty="0" smtClean="0"/>
              <a:t>) - is problematic because it </a:t>
            </a:r>
            <a:r>
              <a:rPr lang="en-GB" sz="2000" b="1" dirty="0" smtClean="0"/>
              <a:t>refuses to show erotic love as primarily sinful</a:t>
            </a:r>
            <a:r>
              <a:rPr lang="cs-CZ" sz="2000" b="1" dirty="0" smtClean="0"/>
              <a:t>,</a:t>
            </a:r>
            <a:r>
              <a:rPr lang="en-GB" sz="2000" b="1" dirty="0" smtClean="0"/>
              <a:t> </a:t>
            </a:r>
            <a:r>
              <a:rPr lang="en-GB" sz="2000" dirty="0" smtClean="0"/>
              <a:t>as Christianity would require. Nonetheless, all above tragedies contain critical strategies </a:t>
            </a:r>
            <a:r>
              <a:rPr lang="en-GB" sz="2000" b="1" dirty="0" smtClean="0"/>
              <a:t>representing passionate love as ambiguous and destructive</a:t>
            </a:r>
            <a:r>
              <a:rPr lang="en-GB" sz="2000" dirty="0" smtClean="0"/>
              <a:t>: Juliet’s monologue connects </a:t>
            </a:r>
            <a:r>
              <a:rPr lang="cs-CZ" sz="2000" dirty="0" err="1" smtClean="0"/>
              <a:t>erotic</a:t>
            </a:r>
            <a:r>
              <a:rPr lang="cs-CZ" sz="2000" dirty="0" smtClean="0"/>
              <a:t> love</a:t>
            </a:r>
            <a:r>
              <a:rPr lang="en-GB" sz="2000" dirty="0" smtClean="0"/>
              <a:t> with the horrors of death, Desdemona’s love is quenched by murderous jealousy and Cleopatra’s “immortal longings” (5.2.272) end in her suicide.</a:t>
            </a:r>
            <a:endParaRPr lang="en-GB" sz="2000" b="1" dirty="0"/>
          </a:p>
        </p:txBody>
      </p:sp>
    </p:spTree>
    <p:extLst>
      <p:ext uri="{BB962C8B-B14F-4D97-AF65-F5344CB8AC3E}">
        <p14:creationId xmlns:p14="http://schemas.microsoft.com/office/powerpoint/2010/main" val="2297465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07504" y="274638"/>
            <a:ext cx="8928992" cy="1354162"/>
          </a:xfrm>
        </p:spPr>
        <p:txBody>
          <a:bodyPr>
            <a:normAutofit/>
          </a:bodyPr>
          <a:lstStyle/>
          <a:p>
            <a:r>
              <a:rPr lang="cs-CZ" sz="4000" b="1" dirty="0" err="1" smtClean="0"/>
              <a:t>Shakespeare’s</a:t>
            </a:r>
            <a:r>
              <a:rPr lang="cs-CZ" sz="4000" b="1" dirty="0" smtClean="0"/>
              <a:t> </a:t>
            </a:r>
            <a:r>
              <a:rPr lang="cs-CZ" sz="4000" b="1" dirty="0" err="1" smtClean="0"/>
              <a:t>Creative</a:t>
            </a:r>
            <a:r>
              <a:rPr lang="cs-CZ" sz="4000" b="1" dirty="0" smtClean="0"/>
              <a:t> Input: </a:t>
            </a:r>
            <a:br>
              <a:rPr lang="cs-CZ" sz="4000" b="1" dirty="0" smtClean="0"/>
            </a:br>
            <a:r>
              <a:rPr lang="cs-CZ" sz="4000" b="1" dirty="0" smtClean="0"/>
              <a:t>New </a:t>
            </a:r>
            <a:r>
              <a:rPr lang="cs-CZ" sz="4000" b="1" dirty="0" err="1" smtClean="0"/>
              <a:t>Concepts</a:t>
            </a:r>
            <a:r>
              <a:rPr lang="cs-CZ" sz="4000" b="1" dirty="0" smtClean="0"/>
              <a:t> </a:t>
            </a:r>
            <a:r>
              <a:rPr lang="cs-CZ" sz="4000" b="1" dirty="0" err="1" smtClean="0"/>
              <a:t>of</a:t>
            </a:r>
            <a:r>
              <a:rPr lang="cs-CZ" sz="4000" b="1" dirty="0" smtClean="0"/>
              <a:t> </a:t>
            </a:r>
            <a:r>
              <a:rPr lang="cs-CZ" sz="4000" b="1" dirty="0" err="1" smtClean="0"/>
              <a:t>Tragedy</a:t>
            </a:r>
            <a:endParaRPr lang="cs-CZ" sz="4000" b="1" dirty="0"/>
          </a:p>
        </p:txBody>
      </p:sp>
      <p:sp>
        <p:nvSpPr>
          <p:cNvPr id="3" name="Zástupný symbol pro obsah 2"/>
          <p:cNvSpPr>
            <a:spLocks noGrp="1"/>
          </p:cNvSpPr>
          <p:nvPr>
            <p:ph idx="1"/>
          </p:nvPr>
        </p:nvSpPr>
        <p:spPr>
          <a:xfrm>
            <a:off x="179512" y="1772816"/>
            <a:ext cx="8784976" cy="5328592"/>
          </a:xfrm>
        </p:spPr>
        <p:txBody>
          <a:bodyPr>
            <a:normAutofit/>
          </a:bodyPr>
          <a:lstStyle/>
          <a:p>
            <a:pPr marL="360000" indent="-457200"/>
            <a:r>
              <a:rPr lang="en-GB" b="1" dirty="0" smtClean="0"/>
              <a:t>tragedy</a:t>
            </a:r>
            <a:r>
              <a:rPr lang="en-GB" dirty="0" smtClean="0"/>
              <a:t> </a:t>
            </a:r>
            <a:r>
              <a:rPr lang="en-GB" b="1" dirty="0" smtClean="0"/>
              <a:t>of love</a:t>
            </a:r>
            <a:r>
              <a:rPr lang="en-GB" dirty="0" smtClean="0"/>
              <a:t> (</a:t>
            </a:r>
            <a:r>
              <a:rPr lang="en-GB" i="1" dirty="0" smtClean="0"/>
              <a:t>Romeo and Juliet</a:t>
            </a:r>
            <a:r>
              <a:rPr lang="en-GB" dirty="0" smtClean="0"/>
              <a:t>, </a:t>
            </a:r>
            <a:r>
              <a:rPr lang="en-GB" i="1" dirty="0" smtClean="0"/>
              <a:t>Othello</a:t>
            </a:r>
            <a:r>
              <a:rPr lang="en-GB" dirty="0" smtClean="0"/>
              <a:t>)</a:t>
            </a:r>
          </a:p>
          <a:p>
            <a:pPr marL="360000" indent="-457200"/>
            <a:r>
              <a:rPr lang="en-GB" b="1" dirty="0" smtClean="0"/>
              <a:t>tragedy of Renaissance intellect</a:t>
            </a:r>
            <a:r>
              <a:rPr lang="en-GB" dirty="0" smtClean="0"/>
              <a:t> (</a:t>
            </a:r>
            <a:r>
              <a:rPr lang="en-GB" i="1" dirty="0" smtClean="0"/>
              <a:t>Hamlet</a:t>
            </a:r>
            <a:r>
              <a:rPr lang="en-GB" dirty="0" smtClean="0"/>
              <a:t>)</a:t>
            </a:r>
          </a:p>
          <a:p>
            <a:pPr marL="360000" indent="-457200"/>
            <a:r>
              <a:rPr lang="en-GB" b="1" dirty="0" smtClean="0"/>
              <a:t>tragedy of monarchy/state</a:t>
            </a:r>
            <a:r>
              <a:rPr lang="en-GB" dirty="0" smtClean="0"/>
              <a:t> (</a:t>
            </a:r>
            <a:r>
              <a:rPr lang="en-GB" i="1" dirty="0" smtClean="0"/>
              <a:t>Richard II –  </a:t>
            </a:r>
            <a:r>
              <a:rPr lang="en-GB" dirty="0" smtClean="0"/>
              <a:t>history play</a:t>
            </a:r>
            <a:r>
              <a:rPr lang="en-GB" i="1" dirty="0" smtClean="0"/>
              <a:t>, Macbeth</a:t>
            </a:r>
            <a:r>
              <a:rPr lang="en-GB" dirty="0" smtClean="0"/>
              <a:t>, </a:t>
            </a:r>
            <a:r>
              <a:rPr lang="en-GB" i="1" dirty="0" smtClean="0"/>
              <a:t>King Lear</a:t>
            </a:r>
            <a:r>
              <a:rPr lang="en-GB" dirty="0" smtClean="0"/>
              <a:t>)</a:t>
            </a:r>
          </a:p>
          <a:p>
            <a:pPr marL="360000" indent="-457200"/>
            <a:r>
              <a:rPr lang="en-GB" b="1" dirty="0" smtClean="0"/>
              <a:t>tragedies set in Roman and Greek Antiquity</a:t>
            </a:r>
            <a:r>
              <a:rPr lang="en-GB" dirty="0" smtClean="0"/>
              <a:t>: </a:t>
            </a:r>
            <a:r>
              <a:rPr lang="en-GB" u="sng" dirty="0" smtClean="0"/>
              <a:t>love tragedy</a:t>
            </a:r>
            <a:r>
              <a:rPr lang="en-GB" dirty="0" smtClean="0"/>
              <a:t> (</a:t>
            </a:r>
            <a:r>
              <a:rPr lang="en-GB" i="1" dirty="0" smtClean="0"/>
              <a:t>Antony and Cleopatra</a:t>
            </a:r>
            <a:r>
              <a:rPr lang="en-GB" dirty="0" smtClean="0"/>
              <a:t>), </a:t>
            </a:r>
            <a:r>
              <a:rPr lang="en-GB" u="sng" dirty="0" smtClean="0"/>
              <a:t>tragedy of state</a:t>
            </a:r>
            <a:r>
              <a:rPr lang="en-GB" dirty="0" smtClean="0"/>
              <a:t> (</a:t>
            </a:r>
            <a:r>
              <a:rPr lang="en-GB" i="1" dirty="0" smtClean="0"/>
              <a:t>Julius Caesar</a:t>
            </a:r>
            <a:r>
              <a:rPr lang="en-GB" dirty="0" smtClean="0"/>
              <a:t>, </a:t>
            </a:r>
            <a:r>
              <a:rPr lang="en-GB" i="1" dirty="0" smtClean="0"/>
              <a:t>Coriolanus</a:t>
            </a:r>
            <a:r>
              <a:rPr lang="en-GB" dirty="0" smtClean="0"/>
              <a:t>, </a:t>
            </a:r>
            <a:r>
              <a:rPr lang="en-GB" i="1" dirty="0" err="1" smtClean="0"/>
              <a:t>Timon</a:t>
            </a:r>
            <a:r>
              <a:rPr lang="en-GB" i="1" dirty="0" smtClean="0"/>
              <a:t> of Athens</a:t>
            </a:r>
            <a:r>
              <a:rPr lang="en-GB" dirty="0" smtClean="0"/>
              <a:t> – also </a:t>
            </a:r>
            <a:r>
              <a:rPr lang="en-GB" u="sng" dirty="0" smtClean="0"/>
              <a:t>tragedy of intellect</a:t>
            </a:r>
            <a:r>
              <a:rPr lang="en-GB" dirty="0" smtClean="0"/>
              <a:t>)</a:t>
            </a:r>
          </a:p>
          <a:p>
            <a:pPr marL="0" indent="0">
              <a:buNone/>
            </a:pPr>
            <a:endParaRPr lang="en-GB" i="1" dirty="0"/>
          </a:p>
        </p:txBody>
      </p:sp>
    </p:spTree>
    <p:extLst>
      <p:ext uri="{BB962C8B-B14F-4D97-AF65-F5344CB8AC3E}">
        <p14:creationId xmlns:p14="http://schemas.microsoft.com/office/powerpoint/2010/main" val="1275135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88640"/>
            <a:ext cx="8229600" cy="936104"/>
          </a:xfrm>
        </p:spPr>
        <p:txBody>
          <a:bodyPr>
            <a:normAutofit/>
          </a:bodyPr>
          <a:lstStyle/>
          <a:p>
            <a:r>
              <a:rPr lang="cs-CZ" sz="3200" b="1" dirty="0" err="1" smtClean="0"/>
              <a:t>Shakespeare’s</a:t>
            </a:r>
            <a:r>
              <a:rPr lang="cs-CZ" sz="3200" b="1" dirty="0" smtClean="0"/>
              <a:t> </a:t>
            </a:r>
            <a:r>
              <a:rPr lang="cs-CZ" sz="3200" b="1" dirty="0" err="1" smtClean="0"/>
              <a:t>Tragedy</a:t>
            </a:r>
            <a:r>
              <a:rPr lang="cs-CZ" sz="3200" b="1" dirty="0" smtClean="0"/>
              <a:t>: No </a:t>
            </a:r>
            <a:r>
              <a:rPr lang="cs-CZ" sz="3200" b="1" dirty="0" err="1" smtClean="0"/>
              <a:t>Fixed</a:t>
            </a:r>
            <a:r>
              <a:rPr lang="cs-CZ" sz="3200" b="1" dirty="0" smtClean="0"/>
              <a:t> </a:t>
            </a:r>
            <a:r>
              <a:rPr lang="cs-CZ" sz="3200" b="1" dirty="0" err="1" smtClean="0"/>
              <a:t>Genre</a:t>
            </a:r>
            <a:endParaRPr lang="cs-CZ" sz="3200" b="1" dirty="0"/>
          </a:p>
        </p:txBody>
      </p:sp>
      <p:sp>
        <p:nvSpPr>
          <p:cNvPr id="3" name="Zástupný symbol pro obsah 2"/>
          <p:cNvSpPr>
            <a:spLocks noGrp="1"/>
          </p:cNvSpPr>
          <p:nvPr>
            <p:ph idx="1"/>
          </p:nvPr>
        </p:nvSpPr>
        <p:spPr>
          <a:xfrm>
            <a:off x="107504" y="1268760"/>
            <a:ext cx="8784976" cy="5589240"/>
          </a:xfrm>
        </p:spPr>
        <p:txBody>
          <a:bodyPr>
            <a:normAutofit lnSpcReduction="10000"/>
          </a:bodyPr>
          <a:lstStyle/>
          <a:p>
            <a:r>
              <a:rPr lang="en-GB" sz="2000" dirty="0" smtClean="0"/>
              <a:t>Some </a:t>
            </a:r>
            <a:r>
              <a:rPr lang="en-GB" sz="2000" dirty="0"/>
              <a:t>of </a:t>
            </a:r>
            <a:r>
              <a:rPr lang="cs-CZ" sz="2000" b="1" dirty="0" err="1" smtClean="0"/>
              <a:t>the</a:t>
            </a:r>
            <a:r>
              <a:rPr lang="en-GB" sz="2000" dirty="0" smtClean="0"/>
              <a:t> </a:t>
            </a:r>
            <a:r>
              <a:rPr lang="en-GB" sz="2000" b="1" dirty="0"/>
              <a:t>Histories</a:t>
            </a:r>
            <a:r>
              <a:rPr lang="en-GB" sz="2000" dirty="0"/>
              <a:t> (or history plays), based on recent chronicles and depicting the fifteenth-century civil wars, have “tragedy” in their titles (</a:t>
            </a:r>
            <a:r>
              <a:rPr lang="en-GB" sz="2000" i="1" dirty="0"/>
              <a:t>The Tragedy of Richard II</a:t>
            </a:r>
            <a:r>
              <a:rPr lang="en-GB" sz="2000" dirty="0"/>
              <a:t>, </a:t>
            </a:r>
            <a:r>
              <a:rPr lang="en-GB" sz="2000" i="1" dirty="0"/>
              <a:t>The Tragedy of Richard III</a:t>
            </a:r>
            <a:r>
              <a:rPr lang="en-GB" sz="2000" dirty="0"/>
              <a:t>, </a:t>
            </a:r>
            <a:r>
              <a:rPr lang="en-GB" sz="2000" i="1" dirty="0"/>
              <a:t>The True</a:t>
            </a:r>
            <a:r>
              <a:rPr lang="en-GB" sz="2000" dirty="0"/>
              <a:t> </a:t>
            </a:r>
            <a:r>
              <a:rPr lang="en-GB" sz="2000" i="1" dirty="0"/>
              <a:t>Tragedy of Richard</a:t>
            </a:r>
            <a:r>
              <a:rPr lang="en-GB" sz="2000" dirty="0"/>
              <a:t> </a:t>
            </a:r>
            <a:r>
              <a:rPr lang="en-GB" sz="2000" i="1" dirty="0"/>
              <a:t>Duke of York and the Good King Henry the Sixth</a:t>
            </a:r>
            <a:r>
              <a:rPr lang="en-GB" sz="2000" dirty="0"/>
              <a:t>), and some, like </a:t>
            </a:r>
            <a:r>
              <a:rPr lang="en-GB" sz="2000" b="1" i="1" dirty="0"/>
              <a:t>Richard II </a:t>
            </a:r>
            <a:r>
              <a:rPr lang="cs-CZ" sz="2000" dirty="0"/>
              <a:t>(ca 1595) </a:t>
            </a:r>
            <a:r>
              <a:rPr lang="en-GB" sz="2000" b="1" dirty="0"/>
              <a:t>or </a:t>
            </a:r>
            <a:r>
              <a:rPr lang="en-GB" sz="2000" b="1" i="1" dirty="0"/>
              <a:t>Richard III</a:t>
            </a:r>
            <a:r>
              <a:rPr lang="cs-CZ" sz="2000" b="1" i="1" dirty="0"/>
              <a:t> </a:t>
            </a:r>
            <a:r>
              <a:rPr lang="cs-CZ" sz="2000" dirty="0"/>
              <a:t>(ca 1593)</a:t>
            </a:r>
            <a:r>
              <a:rPr lang="en-GB" sz="2000" b="1" i="1" dirty="0"/>
              <a:t>,</a:t>
            </a:r>
            <a:r>
              <a:rPr lang="en-GB" sz="2000" b="1" dirty="0"/>
              <a:t> approach the form of tragedy by their focus on the fall of the protagonist in both moral and political terms</a:t>
            </a:r>
            <a:r>
              <a:rPr lang="en-GB" sz="2000" dirty="0"/>
              <a:t>. </a:t>
            </a:r>
          </a:p>
          <a:p>
            <a:r>
              <a:rPr lang="en-GB" sz="2000" dirty="0"/>
              <a:t>One of the plays </a:t>
            </a:r>
            <a:r>
              <a:rPr lang="cs-CZ" sz="2000" dirty="0" err="1" smtClean="0"/>
              <a:t>often</a:t>
            </a:r>
            <a:r>
              <a:rPr lang="cs-CZ" sz="2000" dirty="0" smtClean="0"/>
              <a:t> </a:t>
            </a:r>
            <a:r>
              <a:rPr lang="en-GB" sz="2000" dirty="0" smtClean="0"/>
              <a:t>listed </a:t>
            </a:r>
            <a:r>
              <a:rPr lang="en-GB" sz="2000" dirty="0"/>
              <a:t>under comedies, </a:t>
            </a:r>
            <a:r>
              <a:rPr lang="en-GB" sz="2000" b="1" i="1" dirty="0"/>
              <a:t>Troilus and Cressida</a:t>
            </a:r>
            <a:r>
              <a:rPr lang="en-GB" sz="2000" b="1" dirty="0"/>
              <a:t> </a:t>
            </a:r>
            <a:r>
              <a:rPr lang="cs-CZ" sz="2000" dirty="0"/>
              <a:t>(ca 1602</a:t>
            </a:r>
            <a:r>
              <a:rPr lang="cs-CZ" sz="2000" dirty="0" smtClean="0"/>
              <a:t>),</a:t>
            </a:r>
            <a:r>
              <a:rPr lang="cs-CZ" sz="2000" b="1" dirty="0" smtClean="0"/>
              <a:t> </a:t>
            </a:r>
            <a:r>
              <a:rPr lang="en-GB" sz="2000" b="1" dirty="0"/>
              <a:t>is both a love tragedy and a violent satire on war and heroism</a:t>
            </a:r>
            <a:r>
              <a:rPr lang="en-GB" sz="2000" dirty="0"/>
              <a:t> celebrated in Homer’s </a:t>
            </a:r>
            <a:r>
              <a:rPr lang="en-GB" sz="2000" i="1" dirty="0"/>
              <a:t>Iliad</a:t>
            </a:r>
            <a:r>
              <a:rPr lang="en-GB" sz="2000" dirty="0"/>
              <a:t>. Symptomatically, its version in the First Folio (1623) is called “tragedy”, but a brief anonymous epistle prefacing the First Quarto (1609) refers to it as a “comedy”. </a:t>
            </a:r>
          </a:p>
          <a:p>
            <a:r>
              <a:rPr lang="en-GB" sz="2000" dirty="0"/>
              <a:t>One of the tragedies set in the Greek Antiquity, </a:t>
            </a:r>
            <a:r>
              <a:rPr lang="en-GB" sz="2000" b="1" i="1" dirty="0" err="1"/>
              <a:t>Timon</a:t>
            </a:r>
            <a:r>
              <a:rPr lang="en-GB" sz="2000" b="1" i="1" dirty="0"/>
              <a:t> of Athens</a:t>
            </a:r>
            <a:r>
              <a:rPr lang="en-GB" sz="2000" b="1" dirty="0"/>
              <a:t> </a:t>
            </a:r>
            <a:r>
              <a:rPr lang="en-GB" sz="2000" dirty="0"/>
              <a:t> (1605-8), written possibly in collaboration with Thomas </a:t>
            </a:r>
            <a:r>
              <a:rPr lang="en-GB" sz="2000" dirty="0" smtClean="0"/>
              <a:t>Middleton, </a:t>
            </a:r>
            <a:r>
              <a:rPr lang="en-GB" sz="2000" dirty="0"/>
              <a:t>has </a:t>
            </a:r>
            <a:r>
              <a:rPr lang="en-GB" sz="2000" b="1" dirty="0"/>
              <a:t>a neutral title </a:t>
            </a:r>
            <a:r>
              <a:rPr lang="en-GB" sz="2000" b="1" i="1" dirty="0"/>
              <a:t>The Life of </a:t>
            </a:r>
            <a:r>
              <a:rPr lang="en-GB" sz="2000" b="1" i="1" dirty="0" err="1"/>
              <a:t>Timon</a:t>
            </a:r>
            <a:r>
              <a:rPr lang="en-GB" sz="2000" b="1" i="1" dirty="0"/>
              <a:t> of Athens</a:t>
            </a:r>
            <a:r>
              <a:rPr lang="en-GB" sz="2000" b="1" dirty="0"/>
              <a:t>, which appears in some  history plays</a:t>
            </a:r>
            <a:r>
              <a:rPr lang="en-GB" sz="2000" dirty="0"/>
              <a:t>, </a:t>
            </a:r>
            <a:r>
              <a:rPr lang="en-GB" sz="2000" b="1" dirty="0"/>
              <a:t>although it ends tragically</a:t>
            </a:r>
            <a:r>
              <a:rPr lang="en-GB" sz="2000" dirty="0"/>
              <a:t> by the </a:t>
            </a:r>
            <a:r>
              <a:rPr lang="en-GB" sz="2000" dirty="0" err="1"/>
              <a:t>protagonistʼs</a:t>
            </a:r>
            <a:r>
              <a:rPr lang="en-GB" sz="2000" dirty="0"/>
              <a:t> degradation from riches to penury, misanthropy, isolation and </a:t>
            </a:r>
            <a:r>
              <a:rPr lang="en-GB" sz="2000" dirty="0" smtClean="0"/>
              <a:t>death</a:t>
            </a:r>
            <a:r>
              <a:rPr lang="cs-CZ" sz="2000" dirty="0" smtClean="0"/>
              <a:t>,</a:t>
            </a:r>
            <a:r>
              <a:rPr lang="en-GB" sz="2000" dirty="0" smtClean="0"/>
              <a:t> </a:t>
            </a:r>
            <a:r>
              <a:rPr lang="en-GB" sz="2000" dirty="0"/>
              <a:t>and does not contain any prospects for the improvement of the corrupt Athenian society. </a:t>
            </a:r>
          </a:p>
          <a:p>
            <a:r>
              <a:rPr lang="en-GB" sz="2000" dirty="0"/>
              <a:t>In </a:t>
            </a:r>
            <a:r>
              <a:rPr lang="en-GB" sz="2000" b="1" i="1" dirty="0"/>
              <a:t>Macbeth </a:t>
            </a:r>
            <a:r>
              <a:rPr lang="en-GB" sz="2000" b="1" dirty="0"/>
              <a:t>or </a:t>
            </a:r>
            <a:r>
              <a:rPr lang="en-GB" sz="2000" b="1" i="1" dirty="0"/>
              <a:t>King Lear</a:t>
            </a:r>
            <a:r>
              <a:rPr lang="en-GB" sz="2000" b="1" dirty="0"/>
              <a:t>, Shakespeare interrupts</a:t>
            </a:r>
            <a:r>
              <a:rPr lang="cs-CZ" sz="2000" b="1" dirty="0"/>
              <a:t> </a:t>
            </a:r>
            <a:r>
              <a:rPr lang="en-GB" sz="2000" b="1" dirty="0"/>
              <a:t>tragic</a:t>
            </a:r>
            <a:r>
              <a:rPr lang="cs-CZ" sz="2000" b="1" dirty="0"/>
              <a:t> </a:t>
            </a:r>
            <a:r>
              <a:rPr lang="en-GB" sz="2000" b="1" dirty="0"/>
              <a:t>plot with comic scenes </a:t>
            </a:r>
            <a:r>
              <a:rPr lang="en-GB" sz="2000" dirty="0"/>
              <a:t>(the Porter scene </a:t>
            </a:r>
            <a:r>
              <a:rPr lang="cs-CZ" sz="2000" dirty="0"/>
              <a:t>– “</a:t>
            </a:r>
            <a:r>
              <a:rPr lang="cs-CZ" sz="2000" dirty="0" err="1"/>
              <a:t>Knocking</a:t>
            </a:r>
            <a:r>
              <a:rPr lang="cs-CZ" sz="2000" dirty="0"/>
              <a:t> </a:t>
            </a:r>
            <a:r>
              <a:rPr lang="cs-CZ" sz="2000" dirty="0" err="1"/>
              <a:t>at</a:t>
            </a:r>
            <a:r>
              <a:rPr lang="cs-CZ" sz="2000" dirty="0"/>
              <a:t> </a:t>
            </a:r>
            <a:r>
              <a:rPr lang="cs-CZ" sz="2000" dirty="0" err="1"/>
              <a:t>the</a:t>
            </a:r>
            <a:r>
              <a:rPr lang="cs-CZ" sz="2000" dirty="0"/>
              <a:t> </a:t>
            </a:r>
            <a:r>
              <a:rPr lang="cs-CZ" sz="2000" dirty="0" err="1"/>
              <a:t>gate</a:t>
            </a:r>
            <a:r>
              <a:rPr lang="cs-CZ" sz="2000" dirty="0"/>
              <a:t>”</a:t>
            </a:r>
            <a:r>
              <a:rPr lang="en-GB" sz="2000" dirty="0"/>
              <a:t>in </a:t>
            </a:r>
            <a:r>
              <a:rPr lang="en-GB" sz="2000" i="1" dirty="0"/>
              <a:t>Macbeth  </a:t>
            </a:r>
            <a:r>
              <a:rPr lang="en-GB" sz="2000" dirty="0"/>
              <a:t>2.3).</a:t>
            </a:r>
            <a:endParaRPr lang="cs-CZ" sz="2000" dirty="0"/>
          </a:p>
        </p:txBody>
      </p:sp>
    </p:spTree>
    <p:extLst>
      <p:ext uri="{BB962C8B-B14F-4D97-AF65-F5344CB8AC3E}">
        <p14:creationId xmlns:p14="http://schemas.microsoft.com/office/powerpoint/2010/main" val="3897639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634082"/>
          </a:xfrm>
        </p:spPr>
        <p:txBody>
          <a:bodyPr>
            <a:normAutofit fontScale="90000"/>
          </a:bodyPr>
          <a:lstStyle/>
          <a:p>
            <a:r>
              <a:rPr lang="cs-CZ" sz="3600" b="1" dirty="0" err="1" smtClean="0"/>
              <a:t>Tragedy</a:t>
            </a:r>
            <a:r>
              <a:rPr lang="cs-CZ" sz="3600" b="1" dirty="0" smtClean="0"/>
              <a:t> </a:t>
            </a:r>
            <a:r>
              <a:rPr lang="cs-CZ" sz="3600" b="1" dirty="0" err="1" smtClean="0"/>
              <a:t>of</a:t>
            </a:r>
            <a:r>
              <a:rPr lang="cs-CZ" sz="3600" b="1" dirty="0" smtClean="0"/>
              <a:t> Love 1: </a:t>
            </a:r>
            <a:r>
              <a:rPr lang="cs-CZ" sz="3600" b="1" i="1" dirty="0" smtClean="0"/>
              <a:t>Romeo and Juliet</a:t>
            </a:r>
            <a:endParaRPr lang="cs-CZ" sz="3600" b="1" i="1" dirty="0"/>
          </a:p>
        </p:txBody>
      </p:sp>
      <p:sp>
        <p:nvSpPr>
          <p:cNvPr id="3" name="Zástupný symbol pro obsah 2"/>
          <p:cNvSpPr>
            <a:spLocks noGrp="1"/>
          </p:cNvSpPr>
          <p:nvPr>
            <p:ph idx="1"/>
          </p:nvPr>
        </p:nvSpPr>
        <p:spPr>
          <a:xfrm>
            <a:off x="457200" y="1052736"/>
            <a:ext cx="8435280" cy="5688632"/>
          </a:xfrm>
        </p:spPr>
        <p:txBody>
          <a:bodyPr>
            <a:normAutofit fontScale="92500" lnSpcReduction="10000"/>
          </a:bodyPr>
          <a:lstStyle/>
          <a:p>
            <a:pPr marL="0" indent="0">
              <a:buNone/>
            </a:pPr>
            <a:r>
              <a:rPr lang="en-GB" sz="2000" b="1" i="1" dirty="0" smtClean="0"/>
              <a:t>The Most Excellent and Lamentable Tragedy of Romeo and Juliet</a:t>
            </a:r>
            <a:r>
              <a:rPr lang="en-GB" sz="2000" b="1" dirty="0" smtClean="0"/>
              <a:t> </a:t>
            </a:r>
            <a:r>
              <a:rPr lang="en-GB" sz="2000" dirty="0" smtClean="0"/>
              <a:t>(1595)</a:t>
            </a:r>
            <a:r>
              <a:rPr lang="cs-CZ" sz="2000" dirty="0" smtClean="0"/>
              <a:t> </a:t>
            </a:r>
            <a:r>
              <a:rPr lang="cs-CZ" sz="2000" dirty="0" err="1" smtClean="0"/>
              <a:t>exist</a:t>
            </a:r>
            <a:r>
              <a:rPr lang="cs-CZ" sz="2000" dirty="0" smtClean="0"/>
              <a:t> in 4 </a:t>
            </a:r>
            <a:r>
              <a:rPr lang="cs-CZ" sz="2000" dirty="0" err="1" smtClean="0"/>
              <a:t>Quarto</a:t>
            </a:r>
            <a:r>
              <a:rPr lang="cs-CZ" sz="2000" dirty="0" smtClean="0"/>
              <a:t> </a:t>
            </a:r>
            <a:r>
              <a:rPr lang="cs-CZ" sz="2000" dirty="0" err="1" smtClean="0"/>
              <a:t>texts</a:t>
            </a:r>
            <a:r>
              <a:rPr lang="cs-CZ" sz="2000" dirty="0" smtClean="0"/>
              <a:t> (1597, 1601, 1609, 1623) and </a:t>
            </a:r>
            <a:r>
              <a:rPr lang="cs-CZ" sz="2000" dirty="0" err="1" smtClean="0"/>
              <a:t>the</a:t>
            </a:r>
            <a:r>
              <a:rPr lang="cs-CZ" sz="2000" dirty="0" smtClean="0"/>
              <a:t> </a:t>
            </a:r>
            <a:r>
              <a:rPr lang="cs-CZ" sz="2000" dirty="0" err="1" smtClean="0"/>
              <a:t>First</a:t>
            </a:r>
            <a:r>
              <a:rPr lang="cs-CZ" sz="2000" dirty="0" smtClean="0"/>
              <a:t> Folio (1623). </a:t>
            </a:r>
            <a:r>
              <a:rPr lang="cs-CZ" sz="2000" dirty="0" err="1" smtClean="0"/>
              <a:t>It</a:t>
            </a:r>
            <a:r>
              <a:rPr lang="en-GB" sz="2000" dirty="0" smtClean="0"/>
              <a:t> uses stories of ill-fated or “star-crossed”</a:t>
            </a:r>
            <a:r>
              <a:rPr lang="cs-CZ" sz="2000" dirty="0" smtClean="0"/>
              <a:t> </a:t>
            </a:r>
            <a:r>
              <a:rPr lang="en-GB" sz="2000" dirty="0" smtClean="0"/>
              <a:t>lovers of Italian (e.g., Mateo Bandello) and French </a:t>
            </a:r>
            <a:r>
              <a:rPr lang="en-GB" sz="2000" dirty="0" smtClean="0"/>
              <a:t>provenience</a:t>
            </a:r>
            <a:r>
              <a:rPr lang="cs-CZ" sz="2000" dirty="0" smtClean="0"/>
              <a:t>,</a:t>
            </a:r>
            <a:r>
              <a:rPr lang="en-GB" sz="2000" dirty="0" smtClean="0"/>
              <a:t> </a:t>
            </a:r>
            <a:r>
              <a:rPr lang="en-GB" sz="2000" dirty="0" smtClean="0"/>
              <a:t>and a rather boring poem</a:t>
            </a:r>
            <a:r>
              <a:rPr lang="cs-CZ" sz="2000" dirty="0" smtClean="0"/>
              <a:t>, </a:t>
            </a:r>
            <a:r>
              <a:rPr lang="en-GB" sz="2000" i="1" dirty="0" smtClean="0"/>
              <a:t>The </a:t>
            </a:r>
            <a:r>
              <a:rPr lang="en-GB" sz="2000" i="1" dirty="0" err="1" smtClean="0"/>
              <a:t>Tragical</a:t>
            </a:r>
            <a:r>
              <a:rPr lang="en-GB" sz="2000" i="1" dirty="0" smtClean="0"/>
              <a:t> History of </a:t>
            </a:r>
            <a:r>
              <a:rPr lang="en-GB" sz="2000" i="1" dirty="0" err="1" smtClean="0"/>
              <a:t>Romeus</a:t>
            </a:r>
            <a:r>
              <a:rPr lang="en-GB" sz="2000" i="1" dirty="0" smtClean="0"/>
              <a:t> and Juliet </a:t>
            </a:r>
            <a:r>
              <a:rPr lang="en-GB" sz="2000" dirty="0" smtClean="0"/>
              <a:t>(1562) by Arthur Brooke.  </a:t>
            </a:r>
          </a:p>
          <a:p>
            <a:pPr marL="0" indent="0">
              <a:buNone/>
            </a:pPr>
            <a:r>
              <a:rPr lang="en-GB" sz="2000" b="1" dirty="0" smtClean="0"/>
              <a:t>Shakespeare’s innovations</a:t>
            </a:r>
            <a:r>
              <a:rPr lang="en-GB" sz="2000" dirty="0" smtClean="0"/>
              <a:t>: </a:t>
            </a:r>
          </a:p>
          <a:p>
            <a:pPr marL="457200" indent="-457200">
              <a:buAutoNum type="alphaLcParenBoth"/>
            </a:pPr>
            <a:r>
              <a:rPr lang="en-GB" sz="2000" b="1" dirty="0" smtClean="0"/>
              <a:t>dramatic nature of the plot</a:t>
            </a:r>
            <a:r>
              <a:rPr lang="en-GB" sz="2000" i="1" dirty="0" smtClean="0"/>
              <a:t>: </a:t>
            </a:r>
            <a:r>
              <a:rPr lang="en-GB" sz="2000" dirty="0" smtClean="0"/>
              <a:t>events condensed into several days, instead of 9 months in Brooke’s poem,</a:t>
            </a:r>
          </a:p>
          <a:p>
            <a:pPr marL="457200" indent="-457200">
              <a:buAutoNum type="alphaLcParenBoth"/>
            </a:pPr>
            <a:r>
              <a:rPr lang="en-GB" sz="2000" b="1" dirty="0" smtClean="0"/>
              <a:t>focus on the power of language</a:t>
            </a:r>
            <a:r>
              <a:rPr lang="en-GB" sz="2000" dirty="0" smtClean="0"/>
              <a:t>: almost </a:t>
            </a:r>
            <a:r>
              <a:rPr lang="cs-CZ" sz="2000" dirty="0"/>
              <a:t>“</a:t>
            </a:r>
            <a:r>
              <a:rPr lang="en-GB" sz="2000" b="1" dirty="0" smtClean="0"/>
              <a:t>mythical</a:t>
            </a:r>
            <a:r>
              <a:rPr lang="en-GB" sz="2000" dirty="0" smtClean="0"/>
              <a:t>” </a:t>
            </a:r>
            <a:r>
              <a:rPr lang="cs-CZ" sz="2000" dirty="0" smtClean="0"/>
              <a:t>(</a:t>
            </a:r>
            <a:r>
              <a:rPr lang="cs-CZ" sz="2000" dirty="0" err="1" smtClean="0"/>
              <a:t>Stephen</a:t>
            </a:r>
            <a:r>
              <a:rPr lang="cs-CZ" sz="2000" dirty="0" smtClean="0"/>
              <a:t> </a:t>
            </a:r>
            <a:r>
              <a:rPr lang="cs-CZ" sz="2000" dirty="0" err="1" smtClean="0"/>
              <a:t>Greenblatt</a:t>
            </a:r>
            <a:r>
              <a:rPr lang="cs-CZ" sz="2000" dirty="0" smtClean="0"/>
              <a:t>) </a:t>
            </a:r>
            <a:r>
              <a:rPr lang="en-GB" sz="2000" dirty="0" smtClean="0"/>
              <a:t>when R+J declare their love, but also </a:t>
            </a:r>
            <a:r>
              <a:rPr lang="en-GB" sz="2000" b="1" dirty="0" smtClean="0"/>
              <a:t>playful</a:t>
            </a:r>
            <a:r>
              <a:rPr lang="en-GB" sz="2000" dirty="0" smtClean="0"/>
              <a:t>, saturated with puns</a:t>
            </a:r>
            <a:r>
              <a:rPr lang="cs-CZ" sz="2000" dirty="0" smtClean="0"/>
              <a:t> </a:t>
            </a:r>
            <a:r>
              <a:rPr lang="en-GB" sz="2000" dirty="0" smtClean="0"/>
              <a:t>and other speech figures in street scenes, thus stressing its </a:t>
            </a:r>
            <a:r>
              <a:rPr lang="en-GB" sz="2000" b="1" dirty="0" smtClean="0"/>
              <a:t>arbitrariness</a:t>
            </a:r>
            <a:r>
              <a:rPr lang="cs-CZ" sz="2000" b="1" dirty="0" smtClean="0"/>
              <a:t>. </a:t>
            </a:r>
            <a:r>
              <a:rPr lang="cs-CZ" sz="2000" b="1" dirty="0" err="1" smtClean="0"/>
              <a:t>There</a:t>
            </a:r>
            <a:r>
              <a:rPr lang="cs-CZ" sz="2000" b="1" dirty="0" smtClean="0"/>
              <a:t> </a:t>
            </a:r>
            <a:r>
              <a:rPr lang="cs-CZ" sz="2000" b="1" dirty="0" err="1" smtClean="0"/>
              <a:t>is</a:t>
            </a:r>
            <a:r>
              <a:rPr lang="cs-CZ" sz="2000" b="1" dirty="0" smtClean="0"/>
              <a:t> a </a:t>
            </a:r>
            <a:r>
              <a:rPr lang="cs-CZ" sz="2000" b="1" dirty="0" err="1" smtClean="0"/>
              <a:t>tension</a:t>
            </a:r>
            <a:r>
              <a:rPr lang="cs-CZ" sz="2000" b="1" dirty="0" smtClean="0"/>
              <a:t> </a:t>
            </a:r>
            <a:r>
              <a:rPr lang="cs-CZ" sz="2000" b="1" dirty="0" err="1" smtClean="0"/>
              <a:t>between</a:t>
            </a:r>
            <a:r>
              <a:rPr lang="cs-CZ" sz="2000" b="1" dirty="0" smtClean="0"/>
              <a:t> </a:t>
            </a:r>
            <a:r>
              <a:rPr lang="cs-CZ" sz="2000" b="1" dirty="0" err="1" smtClean="0"/>
              <a:t>those</a:t>
            </a:r>
            <a:r>
              <a:rPr lang="cs-CZ" sz="2000" b="1" dirty="0" smtClean="0"/>
              <a:t> </a:t>
            </a:r>
            <a:r>
              <a:rPr lang="cs-CZ" sz="2000" b="1" dirty="0" err="1" smtClean="0"/>
              <a:t>two</a:t>
            </a:r>
            <a:r>
              <a:rPr lang="cs-CZ" sz="2000" b="1" dirty="0" smtClean="0"/>
              <a:t> </a:t>
            </a:r>
            <a:r>
              <a:rPr lang="cs-CZ" sz="2000" b="1" dirty="0" err="1" smtClean="0"/>
              <a:t>functions</a:t>
            </a:r>
            <a:r>
              <a:rPr lang="cs-CZ" sz="2000" dirty="0" smtClean="0"/>
              <a:t> </a:t>
            </a:r>
            <a:r>
              <a:rPr lang="cs-CZ" sz="2000" dirty="0" err="1" smtClean="0"/>
              <a:t>of</a:t>
            </a:r>
            <a:r>
              <a:rPr lang="cs-CZ" sz="2000" dirty="0" smtClean="0"/>
              <a:t> </a:t>
            </a:r>
            <a:r>
              <a:rPr lang="cs-CZ" sz="2000" dirty="0" err="1" smtClean="0"/>
              <a:t>language</a:t>
            </a:r>
            <a:r>
              <a:rPr lang="cs-CZ" sz="2000" dirty="0" smtClean="0"/>
              <a:t>.</a:t>
            </a:r>
            <a:endParaRPr lang="en-GB" sz="2000" dirty="0" smtClean="0"/>
          </a:p>
          <a:p>
            <a:pPr marL="457200" indent="-457200">
              <a:buAutoNum type="alphaLcParenBoth"/>
            </a:pPr>
            <a:r>
              <a:rPr lang="cs-CZ" sz="2000" b="1" dirty="0" err="1" smtClean="0"/>
              <a:t>singular</a:t>
            </a:r>
            <a:r>
              <a:rPr lang="cs-CZ" sz="2000" b="1" dirty="0" smtClean="0"/>
              <a:t> </a:t>
            </a:r>
            <a:r>
              <a:rPr lang="en-GB" sz="2000" b="1" dirty="0" smtClean="0"/>
              <a:t>erotic love</a:t>
            </a:r>
            <a:r>
              <a:rPr lang="cs-CZ" sz="2000" dirty="0"/>
              <a:t> </a:t>
            </a:r>
            <a:r>
              <a:rPr lang="cs-CZ" sz="2000" b="1" dirty="0" err="1" smtClean="0"/>
              <a:t>is</a:t>
            </a:r>
            <a:r>
              <a:rPr lang="cs-CZ" sz="2000" b="1" dirty="0" smtClean="0"/>
              <a:t> </a:t>
            </a:r>
            <a:r>
              <a:rPr lang="cs-CZ" sz="2000" b="1" dirty="0" err="1" smtClean="0"/>
              <a:t>empowered</a:t>
            </a:r>
            <a:r>
              <a:rPr lang="cs-CZ" sz="2000" b="1" dirty="0" smtClean="0"/>
              <a:t> and </a:t>
            </a:r>
            <a:r>
              <a:rPr lang="cs-CZ" sz="2000" b="1" dirty="0" err="1" smtClean="0"/>
              <a:t>valued</a:t>
            </a:r>
            <a:r>
              <a:rPr lang="cs-CZ" sz="2000" b="1" dirty="0" smtClean="0"/>
              <a:t> </a:t>
            </a:r>
            <a:r>
              <a:rPr lang="cs-CZ" sz="2000" b="1" dirty="0" err="1" smtClean="0"/>
              <a:t>over</a:t>
            </a:r>
            <a:r>
              <a:rPr lang="cs-CZ" sz="2000" b="1" dirty="0" smtClean="0"/>
              <a:t> </a:t>
            </a:r>
            <a:r>
              <a:rPr lang="cs-CZ" sz="2000" b="1" dirty="0" err="1" smtClean="0"/>
              <a:t>the</a:t>
            </a:r>
            <a:r>
              <a:rPr lang="cs-CZ" sz="2000" b="1" dirty="0" smtClean="0"/>
              <a:t> </a:t>
            </a:r>
            <a:r>
              <a:rPr lang="en-GB" sz="2000" b="1" dirty="0" smtClean="0"/>
              <a:t>harmonious cohesion of marriage or community</a:t>
            </a:r>
            <a:r>
              <a:rPr lang="en-GB" sz="2000" dirty="0" smtClean="0"/>
              <a:t>. </a:t>
            </a:r>
            <a:r>
              <a:rPr lang="en-GB" sz="2000" b="1" dirty="0" smtClean="0"/>
              <a:t>Paradoxical role of Friar Laurence</a:t>
            </a:r>
            <a:r>
              <a:rPr lang="en-GB" sz="2000" dirty="0" smtClean="0"/>
              <a:t>: </a:t>
            </a:r>
            <a:r>
              <a:rPr lang="cs-CZ" sz="2000" dirty="0" smtClean="0"/>
              <a:t>on </a:t>
            </a:r>
            <a:r>
              <a:rPr lang="cs-CZ" sz="2000" dirty="0" err="1" smtClean="0"/>
              <a:t>the</a:t>
            </a:r>
            <a:r>
              <a:rPr lang="cs-CZ" sz="2000" dirty="0" smtClean="0"/>
              <a:t> </a:t>
            </a:r>
            <a:r>
              <a:rPr lang="cs-CZ" sz="2000" dirty="0" err="1" smtClean="0"/>
              <a:t>one</a:t>
            </a:r>
            <a:r>
              <a:rPr lang="cs-CZ" sz="2000" dirty="0" smtClean="0"/>
              <a:t> hand, he </a:t>
            </a:r>
            <a:r>
              <a:rPr lang="cs-CZ" sz="2000" dirty="0" err="1" smtClean="0"/>
              <a:t>is</a:t>
            </a:r>
            <a:r>
              <a:rPr lang="cs-CZ" sz="2000" dirty="0" smtClean="0"/>
              <a:t> </a:t>
            </a:r>
            <a:r>
              <a:rPr lang="en-GB" sz="2000" dirty="0" smtClean="0"/>
              <a:t>preaching harmony and moderation</a:t>
            </a:r>
            <a:r>
              <a:rPr lang="cs-CZ" sz="2000" dirty="0"/>
              <a:t> </a:t>
            </a:r>
            <a:r>
              <a:rPr lang="cs-CZ" sz="2000" dirty="0" smtClean="0"/>
              <a:t>and </a:t>
            </a:r>
            <a:r>
              <a:rPr lang="en-GB" sz="2000" dirty="0" smtClean="0"/>
              <a:t>trying to use R+J’s love to resolve the conflict between the Montagues and Capulets</a:t>
            </a:r>
            <a:r>
              <a:rPr lang="cs-CZ" sz="2000" dirty="0" smtClean="0"/>
              <a:t>,</a:t>
            </a:r>
            <a:r>
              <a:rPr lang="en-GB" sz="2000" dirty="0" smtClean="0"/>
              <a:t> </a:t>
            </a:r>
            <a:r>
              <a:rPr lang="cs-CZ" sz="2000" dirty="0" smtClean="0"/>
              <a:t>on </a:t>
            </a:r>
            <a:r>
              <a:rPr lang="cs-CZ" sz="2000" dirty="0" err="1" smtClean="0"/>
              <a:t>the</a:t>
            </a:r>
            <a:r>
              <a:rPr lang="cs-CZ" sz="2000" dirty="0" smtClean="0"/>
              <a:t> </a:t>
            </a:r>
            <a:r>
              <a:rPr lang="cs-CZ" sz="2000" dirty="0" err="1" smtClean="0"/>
              <a:t>other</a:t>
            </a:r>
            <a:r>
              <a:rPr lang="cs-CZ" sz="2000" dirty="0" smtClean="0"/>
              <a:t> hand, he aids</a:t>
            </a:r>
            <a:r>
              <a:rPr lang="en-GB" sz="2000" dirty="0" smtClean="0"/>
              <a:t> by his stratagem </a:t>
            </a:r>
            <a:r>
              <a:rPr lang="cs-CZ" sz="2000" dirty="0" smtClean="0"/>
              <a:t>to </a:t>
            </a:r>
            <a:r>
              <a:rPr lang="cs-CZ" sz="2000" dirty="0" err="1" smtClean="0"/>
              <a:t>the</a:t>
            </a:r>
            <a:r>
              <a:rPr lang="cs-CZ" sz="2000" dirty="0" smtClean="0"/>
              <a:t> </a:t>
            </a:r>
            <a:r>
              <a:rPr lang="cs-CZ" sz="2000" dirty="0" err="1" smtClean="0"/>
              <a:t>lovers</a:t>
            </a:r>
            <a:r>
              <a:rPr lang="cs-CZ" sz="2000" dirty="0" smtClean="0"/>
              <a:t>’ </a:t>
            </a:r>
            <a:r>
              <a:rPr lang="cs-CZ" sz="2000" dirty="0" err="1" smtClean="0"/>
              <a:t>suicide</a:t>
            </a:r>
            <a:r>
              <a:rPr lang="cs-CZ" sz="2000" dirty="0" smtClean="0"/>
              <a:t>. </a:t>
            </a:r>
            <a:r>
              <a:rPr lang="cs-CZ" sz="2000" b="1" dirty="0" err="1" smtClean="0"/>
              <a:t>Passionate</a:t>
            </a:r>
            <a:r>
              <a:rPr lang="cs-CZ" sz="2000" b="1" dirty="0" smtClean="0"/>
              <a:t> </a:t>
            </a:r>
            <a:r>
              <a:rPr lang="cs-CZ" sz="2000" b="1" dirty="0" err="1" smtClean="0"/>
              <a:t>erotic</a:t>
            </a:r>
            <a:r>
              <a:rPr lang="cs-CZ" sz="2000" b="1" dirty="0" smtClean="0"/>
              <a:t> love and </a:t>
            </a:r>
            <a:r>
              <a:rPr lang="cs-CZ" sz="2000" b="1" dirty="0" err="1" smtClean="0"/>
              <a:t>social</a:t>
            </a:r>
            <a:r>
              <a:rPr lang="cs-CZ" sz="2000" b="1" dirty="0" smtClean="0"/>
              <a:t> </a:t>
            </a:r>
            <a:r>
              <a:rPr lang="cs-CZ" sz="2000" b="1" dirty="0" err="1" smtClean="0"/>
              <a:t>harmony</a:t>
            </a:r>
            <a:r>
              <a:rPr lang="cs-CZ" sz="2000" b="1" dirty="0" smtClean="0"/>
              <a:t> are </a:t>
            </a:r>
            <a:r>
              <a:rPr lang="cs-CZ" sz="2000" b="1" dirty="0" err="1" smtClean="0"/>
              <a:t>incompatible</a:t>
            </a:r>
            <a:r>
              <a:rPr lang="cs-CZ" sz="2000" b="1" dirty="0" smtClean="0"/>
              <a:t>.</a:t>
            </a:r>
            <a:r>
              <a:rPr lang="cs-CZ" sz="2000" dirty="0" smtClean="0"/>
              <a:t> </a:t>
            </a:r>
          </a:p>
          <a:p>
            <a:pPr marL="0" indent="0">
              <a:buNone/>
            </a:pPr>
            <a:r>
              <a:rPr lang="cs-CZ" sz="2000" b="1" dirty="0" err="1" smtClean="0"/>
              <a:t>Afterlife</a:t>
            </a:r>
            <a:r>
              <a:rPr lang="cs-CZ" sz="2000" b="1" dirty="0" smtClean="0"/>
              <a:t>:</a:t>
            </a:r>
            <a:r>
              <a:rPr lang="cs-CZ" sz="2000" dirty="0" smtClean="0"/>
              <a:t> </a:t>
            </a:r>
            <a:r>
              <a:rPr lang="cs-CZ" sz="2000" dirty="0" err="1" smtClean="0"/>
              <a:t>the</a:t>
            </a:r>
            <a:r>
              <a:rPr lang="cs-CZ" sz="2000" dirty="0" smtClean="0"/>
              <a:t> most </a:t>
            </a:r>
            <a:r>
              <a:rPr lang="cs-CZ" sz="2000" dirty="0" err="1" smtClean="0"/>
              <a:t>successful</a:t>
            </a:r>
            <a:r>
              <a:rPr lang="cs-CZ" sz="2000" dirty="0" smtClean="0"/>
              <a:t> </a:t>
            </a:r>
            <a:r>
              <a:rPr lang="cs-CZ" sz="2000" dirty="0" err="1" smtClean="0"/>
              <a:t>adaptations</a:t>
            </a:r>
            <a:r>
              <a:rPr lang="cs-CZ" sz="2000" dirty="0" smtClean="0"/>
              <a:t> are </a:t>
            </a:r>
            <a:r>
              <a:rPr lang="cs-CZ" sz="2000" dirty="0" err="1" smtClean="0"/>
              <a:t>the</a:t>
            </a:r>
            <a:r>
              <a:rPr lang="cs-CZ" sz="2000" dirty="0" smtClean="0"/>
              <a:t> </a:t>
            </a:r>
            <a:r>
              <a:rPr lang="cs-CZ" sz="2000" dirty="0" err="1" smtClean="0"/>
              <a:t>ballet</a:t>
            </a:r>
            <a:r>
              <a:rPr lang="cs-CZ" sz="2000" dirty="0" smtClean="0"/>
              <a:t> by </a:t>
            </a:r>
            <a:r>
              <a:rPr lang="cs-CZ" sz="2000" dirty="0" err="1" smtClean="0"/>
              <a:t>Sergei</a:t>
            </a:r>
            <a:r>
              <a:rPr lang="cs-CZ" sz="2000" dirty="0" smtClean="0"/>
              <a:t> </a:t>
            </a:r>
            <a:r>
              <a:rPr lang="cs-CZ" sz="2000" dirty="0" err="1" smtClean="0"/>
              <a:t>Prokofiev</a:t>
            </a:r>
            <a:r>
              <a:rPr lang="cs-CZ" sz="2000" dirty="0" smtClean="0"/>
              <a:t> (1935), </a:t>
            </a:r>
            <a:r>
              <a:rPr lang="cs-CZ" sz="2000" i="1" dirty="0" err="1" smtClean="0"/>
              <a:t>West</a:t>
            </a:r>
            <a:r>
              <a:rPr lang="cs-CZ" sz="2000" i="1" dirty="0" smtClean="0"/>
              <a:t> </a:t>
            </a:r>
            <a:r>
              <a:rPr lang="cs-CZ" sz="2000" i="1" dirty="0" err="1" smtClean="0"/>
              <a:t>Side</a:t>
            </a:r>
            <a:r>
              <a:rPr lang="cs-CZ" sz="2000" i="1" dirty="0" smtClean="0"/>
              <a:t> Story</a:t>
            </a:r>
            <a:r>
              <a:rPr lang="cs-CZ" sz="2000" dirty="0" smtClean="0"/>
              <a:t> (musical, 1957) and </a:t>
            </a:r>
            <a:r>
              <a:rPr lang="cs-CZ" sz="2000" dirty="0" err="1" smtClean="0"/>
              <a:t>Baz</a:t>
            </a:r>
            <a:r>
              <a:rPr lang="cs-CZ" sz="2000" dirty="0" smtClean="0"/>
              <a:t> </a:t>
            </a:r>
            <a:r>
              <a:rPr lang="cs-CZ" sz="2000" dirty="0" err="1" smtClean="0"/>
              <a:t>Luhrmann’s</a:t>
            </a:r>
            <a:r>
              <a:rPr lang="cs-CZ" sz="2000" dirty="0" smtClean="0"/>
              <a:t> film </a:t>
            </a:r>
            <a:r>
              <a:rPr lang="cs-CZ" sz="2000" i="1" dirty="0" smtClean="0"/>
              <a:t>Romeo + Juliet </a:t>
            </a:r>
            <a:r>
              <a:rPr lang="cs-CZ" sz="2000" dirty="0" smtClean="0"/>
              <a:t> (1996).</a:t>
            </a:r>
          </a:p>
        </p:txBody>
      </p:sp>
    </p:spTree>
    <p:extLst>
      <p:ext uri="{BB962C8B-B14F-4D97-AF65-F5344CB8AC3E}">
        <p14:creationId xmlns:p14="http://schemas.microsoft.com/office/powerpoint/2010/main" val="1131861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706090"/>
          </a:xfrm>
        </p:spPr>
        <p:txBody>
          <a:bodyPr>
            <a:normAutofit/>
          </a:bodyPr>
          <a:lstStyle/>
          <a:p>
            <a:r>
              <a:rPr lang="cs-CZ" sz="3600" b="1" dirty="0" err="1" smtClean="0"/>
              <a:t>Tragedy</a:t>
            </a:r>
            <a:r>
              <a:rPr lang="cs-CZ" sz="3600" b="1" dirty="0" smtClean="0"/>
              <a:t> </a:t>
            </a:r>
            <a:r>
              <a:rPr lang="cs-CZ" sz="3600" b="1" dirty="0" err="1" smtClean="0"/>
              <a:t>of</a:t>
            </a:r>
            <a:r>
              <a:rPr lang="cs-CZ" sz="3600" b="1" dirty="0" smtClean="0"/>
              <a:t> Love 2: </a:t>
            </a:r>
            <a:r>
              <a:rPr lang="cs-CZ" sz="3600" b="1" i="1" dirty="0" smtClean="0"/>
              <a:t>Othello</a:t>
            </a:r>
            <a:endParaRPr lang="cs-CZ" sz="3600" b="1" i="1" dirty="0"/>
          </a:p>
        </p:txBody>
      </p:sp>
      <p:sp>
        <p:nvSpPr>
          <p:cNvPr id="3" name="Zástupný symbol pro obsah 2"/>
          <p:cNvSpPr>
            <a:spLocks noGrp="1"/>
          </p:cNvSpPr>
          <p:nvPr>
            <p:ph idx="1"/>
          </p:nvPr>
        </p:nvSpPr>
        <p:spPr>
          <a:xfrm>
            <a:off x="457200" y="1124744"/>
            <a:ext cx="8229600" cy="5733256"/>
          </a:xfrm>
        </p:spPr>
        <p:txBody>
          <a:bodyPr>
            <a:normAutofit/>
          </a:bodyPr>
          <a:lstStyle/>
          <a:p>
            <a:pPr marL="0" indent="0">
              <a:buNone/>
            </a:pPr>
            <a:r>
              <a:rPr lang="en-GB" sz="2000" dirty="0" smtClean="0"/>
              <a:t>The plot of </a:t>
            </a:r>
            <a:r>
              <a:rPr lang="en-GB" sz="2000" b="1" i="1" dirty="0" smtClean="0"/>
              <a:t>The Tragedy of Othello, the Moor of Venice </a:t>
            </a:r>
            <a:r>
              <a:rPr lang="en-GB" sz="2000" dirty="0" smtClean="0"/>
              <a:t>(1603-4) is based on a tale “</a:t>
            </a:r>
            <a:r>
              <a:rPr lang="en-GB" sz="2000" dirty="0" err="1" smtClean="0"/>
              <a:t>Disdemona</a:t>
            </a:r>
            <a:r>
              <a:rPr lang="en-GB" sz="2000" dirty="0" smtClean="0"/>
              <a:t> and the </a:t>
            </a:r>
            <a:r>
              <a:rPr lang="en-GB" sz="2000" dirty="0" err="1" smtClean="0"/>
              <a:t>Moor”from</a:t>
            </a:r>
            <a:r>
              <a:rPr lang="en-GB" sz="2000" dirty="0" smtClean="0"/>
              <a:t> </a:t>
            </a:r>
            <a:r>
              <a:rPr lang="en-GB" sz="2000" i="1" dirty="0" err="1" smtClean="0"/>
              <a:t>Gli</a:t>
            </a:r>
            <a:r>
              <a:rPr lang="en-GB" sz="2000" i="1" dirty="0" smtClean="0"/>
              <a:t> </a:t>
            </a:r>
            <a:r>
              <a:rPr lang="en-GB" sz="2000" i="1" dirty="0" err="1" smtClean="0"/>
              <a:t>Ecatonmithi</a:t>
            </a:r>
            <a:r>
              <a:rPr lang="en-GB" sz="2000" dirty="0" smtClean="0"/>
              <a:t> (1565, 100 stories) a collection of stories by an Italian writer Giovanni Battista </a:t>
            </a:r>
            <a:r>
              <a:rPr lang="en-GB" sz="2000" dirty="0" err="1" smtClean="0"/>
              <a:t>Giraldi</a:t>
            </a:r>
            <a:r>
              <a:rPr lang="en-GB" sz="2000" dirty="0" smtClean="0"/>
              <a:t>, known as </a:t>
            </a:r>
            <a:r>
              <a:rPr lang="en-GB" sz="2000" dirty="0" err="1" smtClean="0"/>
              <a:t>Cinzio</a:t>
            </a:r>
            <a:r>
              <a:rPr lang="en-GB" sz="2000" dirty="0" smtClean="0"/>
              <a:t> or </a:t>
            </a:r>
            <a:r>
              <a:rPr lang="en-GB" sz="2000" dirty="0" err="1" smtClean="0"/>
              <a:t>Cinthio</a:t>
            </a:r>
            <a:r>
              <a:rPr lang="en-GB" sz="2000" dirty="0" smtClean="0"/>
              <a:t>. The play exists in 2 texts: First Quarto (1622) and First Folio (1623).</a:t>
            </a:r>
          </a:p>
          <a:p>
            <a:pPr marL="0" indent="0">
              <a:buNone/>
            </a:pPr>
            <a:r>
              <a:rPr lang="en-GB" sz="2000" b="1" dirty="0" smtClean="0"/>
              <a:t>Shakespeare’s innovations:</a:t>
            </a:r>
          </a:p>
          <a:p>
            <a:pPr>
              <a:buAutoNum type="alphaLcParenBoth"/>
            </a:pPr>
            <a:r>
              <a:rPr lang="en-GB" sz="2000" dirty="0" smtClean="0"/>
              <a:t>Most of the motifs are drawn from </a:t>
            </a:r>
            <a:r>
              <a:rPr lang="cs-CZ" sz="2000" dirty="0" err="1" smtClean="0"/>
              <a:t>Cinthio‘s</a:t>
            </a:r>
            <a:r>
              <a:rPr lang="cs-CZ" sz="2000" dirty="0" smtClean="0"/>
              <a:t> </a:t>
            </a:r>
            <a:r>
              <a:rPr lang="en-GB" sz="2000" dirty="0" smtClean="0"/>
              <a:t>source, but Shakespeare introduces a </a:t>
            </a:r>
            <a:r>
              <a:rPr lang="en-GB" sz="2000" b="1" dirty="0" smtClean="0"/>
              <a:t>more complex character of the ensign Iago</a:t>
            </a:r>
            <a:r>
              <a:rPr lang="en-GB" sz="2000" dirty="0" smtClean="0"/>
              <a:t>: </a:t>
            </a:r>
            <a:r>
              <a:rPr lang="en-GB" sz="2000" dirty="0" err="1" smtClean="0"/>
              <a:t>Cinthio’s</a:t>
            </a:r>
            <a:r>
              <a:rPr lang="en-GB" sz="2000" dirty="0" smtClean="0"/>
              <a:t> Ensign is driven by mere lust, while </a:t>
            </a:r>
            <a:r>
              <a:rPr lang="en-GB" sz="2000" b="1" dirty="0" smtClean="0"/>
              <a:t>Iago grudges Othello his privileged position in the army and designs a cruel play whose purpose is the</a:t>
            </a:r>
            <a:r>
              <a:rPr lang="en-GB" sz="2000" dirty="0" smtClean="0"/>
              <a:t> </a:t>
            </a:r>
            <a:r>
              <a:rPr lang="en-GB" sz="2000" b="1" dirty="0" smtClean="0"/>
              <a:t>destruction of the protagonist and his love.</a:t>
            </a:r>
            <a:endParaRPr lang="en-GB" sz="2000" dirty="0" smtClean="0"/>
          </a:p>
          <a:p>
            <a:pPr>
              <a:buAutoNum type="alphaLcParenBoth"/>
            </a:pPr>
            <a:r>
              <a:rPr lang="en-GB" sz="2000" dirty="0" smtClean="0"/>
              <a:t>Shakespeare’s play both </a:t>
            </a:r>
            <a:r>
              <a:rPr lang="en-GB" sz="2000" b="1" dirty="0" smtClean="0"/>
              <a:t>undermines and validates racist and misogynist stereotypes. It does not matter, whether Othello is black or of Arab origin </a:t>
            </a:r>
            <a:r>
              <a:rPr lang="en-GB" sz="2000" dirty="0" smtClean="0"/>
              <a:t>(the term Moor could be used in both cases). As </a:t>
            </a:r>
            <a:r>
              <a:rPr lang="en-GB" sz="2000" b="1" dirty="0" smtClean="0"/>
              <a:t>the representative of other race and culture Othello “internalizes the destructive norms of Christian society” </a:t>
            </a:r>
            <a:r>
              <a:rPr lang="en-GB" sz="2000" dirty="0" smtClean="0"/>
              <a:t>(Walter Cohen). </a:t>
            </a:r>
          </a:p>
          <a:p>
            <a:pPr marL="0" indent="0">
              <a:buNone/>
            </a:pPr>
            <a:endParaRPr lang="en-GB" sz="1800" dirty="0" smtClean="0"/>
          </a:p>
          <a:p>
            <a:pPr marL="0" indent="0">
              <a:buNone/>
            </a:pPr>
            <a:endParaRPr lang="en-GB" sz="1800" b="1" dirty="0" smtClean="0"/>
          </a:p>
        </p:txBody>
      </p:sp>
    </p:spTree>
    <p:extLst>
      <p:ext uri="{BB962C8B-B14F-4D97-AF65-F5344CB8AC3E}">
        <p14:creationId xmlns:p14="http://schemas.microsoft.com/office/powerpoint/2010/main" val="3432964655"/>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1272</TotalTime>
  <Words>3556</Words>
  <Application>Microsoft Office PowerPoint</Application>
  <PresentationFormat>Předvádění na obrazovce (4:3)</PresentationFormat>
  <Paragraphs>82</Paragraphs>
  <Slides>16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16</vt:i4>
      </vt:variant>
    </vt:vector>
  </HeadingPairs>
  <TitlesOfParts>
    <vt:vector size="19" baseType="lpstr">
      <vt:lpstr>Arial</vt:lpstr>
      <vt:lpstr>Calibri</vt:lpstr>
      <vt:lpstr>Motiv systému Office</vt:lpstr>
      <vt:lpstr> Literatures on the British Isles 1:  Renaissance – Restoration  6. Shakespeare’s Tragedies</vt:lpstr>
      <vt:lpstr>Lecture Outline</vt:lpstr>
      <vt:lpstr>Transformation of the Sources 1</vt:lpstr>
      <vt:lpstr>Transformation of the Sources 2:  Shakespeare’s Invention</vt:lpstr>
      <vt:lpstr>Problems of Tragedy under Christianity</vt:lpstr>
      <vt:lpstr>Shakespeare’s Creative Input:  New Concepts of Tragedy</vt:lpstr>
      <vt:lpstr>Shakespeare’s Tragedy: No Fixed Genre</vt:lpstr>
      <vt:lpstr>Tragedy of Love 1: Romeo and Juliet</vt:lpstr>
      <vt:lpstr>Tragedy of Love 2: Othello</vt:lpstr>
      <vt:lpstr>Tragedy of Love 2: Othello (continued)</vt:lpstr>
      <vt:lpstr>Tragedy of Renaissance Intellect: Hamlet</vt:lpstr>
      <vt:lpstr>Tragedy of Renaissance Intellect: Hamlet - continued</vt:lpstr>
      <vt:lpstr>Tragedy of a Monarch/State: King Lear</vt:lpstr>
      <vt:lpstr>Tragedy of a Monarch/State: King Lear - continued</vt:lpstr>
      <vt:lpstr>Tragedy of Monarch/State: Macbeth</vt:lpstr>
      <vt:lpstr>Tragedy of Monarch/State: Macbeth - continued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Literatures on the British Isles 1:  Renaissance – Restoration  6. Shakespeare’s Tragedies</dc:title>
  <dc:creator>Nobody</dc:creator>
  <cp:lastModifiedBy>Procházka, Martin</cp:lastModifiedBy>
  <cp:revision>81</cp:revision>
  <dcterms:created xsi:type="dcterms:W3CDTF">2018-11-05T06:31:57Z</dcterms:created>
  <dcterms:modified xsi:type="dcterms:W3CDTF">2023-11-21T11:52:20Z</dcterms:modified>
</cp:coreProperties>
</file>