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74" r:id="rId3"/>
    <p:sldId id="259" r:id="rId4"/>
    <p:sldId id="275" r:id="rId5"/>
    <p:sldId id="262" r:id="rId6"/>
    <p:sldId id="263" r:id="rId7"/>
    <p:sldId id="264" r:id="rId8"/>
    <p:sldId id="265" r:id="rId9"/>
    <p:sldId id="266" r:id="rId10"/>
    <p:sldId id="267" r:id="rId11"/>
    <p:sldId id="273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eq.korpus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pus.cz/" TargetMode="External"/><Relationship Id="rId2" Type="http://schemas.openxmlformats.org/officeDocument/2006/relationships/hyperlink" Target="http://treq.korpu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korpus.cz/doku.php/manualy:tre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3192" y="1882020"/>
            <a:ext cx="7766936" cy="1646302"/>
          </a:xfrm>
        </p:spPr>
        <p:txBody>
          <a:bodyPr/>
          <a:lstStyle/>
          <a:p>
            <a:pPr algn="ctr"/>
            <a:r>
              <a:rPr lang="cs-CZ" dirty="0" err="1"/>
              <a:t>Treq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905794"/>
            <a:ext cx="8002694" cy="1725263"/>
          </a:xfrm>
        </p:spPr>
        <p:txBody>
          <a:bodyPr>
            <a:normAutofit/>
          </a:bodyPr>
          <a:lstStyle/>
          <a:p>
            <a:pPr algn="l"/>
            <a:r>
              <a:rPr lang="cs-CZ" sz="2100" dirty="0"/>
              <a:t>	Mgr. Věra Hejhalová, </a:t>
            </a:r>
            <a:r>
              <a:rPr lang="cs-CZ" sz="2100" dirty="0" err="1"/>
              <a:t>Ph.D</a:t>
            </a:r>
            <a:r>
              <a:rPr lang="cs-CZ" sz="2100" dirty="0"/>
              <a:t>.</a:t>
            </a:r>
          </a:p>
          <a:p>
            <a:pPr algn="l"/>
            <a:r>
              <a:rPr lang="cs-CZ" sz="5600" dirty="0"/>
              <a:t>	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4407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výsledků – </a:t>
            </a:r>
            <a:r>
              <a:rPr lang="cs-CZ" dirty="0" err="1"/>
              <a:t>proklikem</a:t>
            </a:r>
            <a:r>
              <a:rPr lang="cs-CZ" dirty="0"/>
              <a:t> do </a:t>
            </a:r>
            <a:r>
              <a:rPr lang="cs-CZ" dirty="0" err="1"/>
              <a:t>InterCorpu</a:t>
            </a:r>
            <a:endParaRPr lang="cs-CZ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2674813"/>
            <a:ext cx="12070353" cy="293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jste dočetli až sem, nemělo by Vám činit obtíže využít aplikaci </a:t>
            </a:r>
            <a:r>
              <a:rPr lang="cs-CZ" dirty="0" err="1"/>
              <a:t>Treq</a:t>
            </a:r>
            <a:r>
              <a:rPr lang="cs-CZ" dirty="0"/>
              <a:t> tak, abyste zvládli následující úkoly: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vyhledat </a:t>
            </a:r>
            <a:r>
              <a:rPr lang="cs-CZ" dirty="0" smtClean="0"/>
              <a:t>německé ekvivalenty </a:t>
            </a:r>
            <a:r>
              <a:rPr lang="cs-CZ" dirty="0"/>
              <a:t>českého slova „cesta“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zjistit, zda se pro české slovo „přístup“ užívá také německý výraz „</a:t>
            </a:r>
            <a:r>
              <a:rPr lang="cs-CZ" dirty="0" err="1"/>
              <a:t>Herangehensweise</a:t>
            </a:r>
            <a:r>
              <a:rPr lang="cs-CZ" dirty="0"/>
              <a:t>“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najít </a:t>
            </a:r>
            <a:r>
              <a:rPr lang="cs-CZ" dirty="0" smtClean="0"/>
              <a:t>německý ekvivalent </a:t>
            </a:r>
            <a:r>
              <a:rPr lang="cs-CZ" dirty="0"/>
              <a:t>českého frazému </a:t>
            </a:r>
            <a:r>
              <a:rPr lang="cs-CZ" i="1" dirty="0"/>
              <a:t>nechat někoho na holičkách </a:t>
            </a:r>
            <a:r>
              <a:rPr lang="cs-CZ" dirty="0"/>
              <a:t>(doporučení: při vyhledávání se soustřeďte pouze na část frazému </a:t>
            </a:r>
            <a:r>
              <a:rPr lang="cs-CZ" i="1" dirty="0"/>
              <a:t>na holičkách</a:t>
            </a:r>
            <a:r>
              <a:rPr lang="cs-CZ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najít dva nejběžnější německé ekvivalenty českého slova </a:t>
            </a:r>
            <a:r>
              <a:rPr lang="cs-CZ" i="1" dirty="0"/>
              <a:t>chuť</a:t>
            </a:r>
            <a:r>
              <a:rPr lang="cs-CZ" dirty="0"/>
              <a:t> a z kontextů zjistit rozdíl v jejich užívání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zjistit, jak lze přeložit do češtiny italské slovo </a:t>
            </a:r>
            <a:r>
              <a:rPr lang="cs-CZ" i="1" dirty="0"/>
              <a:t>signora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34B04B7-1776-4CB2-898B-F037BFA6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CB29B31-9439-42EF-88EF-8F7B6F19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Citace korpusu:</a:t>
            </a:r>
          </a:p>
          <a:p>
            <a:pPr lvl="1"/>
            <a:r>
              <a:rPr lang="cs-CZ" dirty="0"/>
              <a:t>Martin Vavřín – Alexandr Rosen (2015): </a:t>
            </a:r>
            <a:r>
              <a:rPr lang="cs-CZ" dirty="0" err="1"/>
              <a:t>Treq</a:t>
            </a:r>
            <a:r>
              <a:rPr lang="cs-CZ" dirty="0"/>
              <a:t>. FF UK, Praha. Dostupný z WWW: &lt;</a:t>
            </a:r>
            <a:r>
              <a:rPr lang="cs-CZ" u="sng" dirty="0">
                <a:hlinkClick r:id="rId2" tooltip="http://treq.korpus.cz"/>
              </a:rPr>
              <a:t>http://treq.korpus.cz</a:t>
            </a:r>
            <a:r>
              <a:rPr lang="cs-CZ" dirty="0"/>
              <a:t>&gt;</a:t>
            </a:r>
          </a:p>
          <a:p>
            <a:r>
              <a:rPr lang="cs-CZ" dirty="0"/>
              <a:t>Doporučená literatura:</a:t>
            </a:r>
          </a:p>
          <a:p>
            <a:pPr lvl="1"/>
            <a:r>
              <a:rPr lang="cs-CZ" dirty="0"/>
              <a:t>Michal Škrabal – Martin Vavřín (2017): Databáze překladových ekvivalentů </a:t>
            </a:r>
            <a:r>
              <a:rPr lang="cs-CZ" dirty="0" err="1"/>
              <a:t>Treq</a:t>
            </a:r>
            <a:r>
              <a:rPr lang="cs-CZ" dirty="0"/>
              <a:t>. </a:t>
            </a:r>
            <a:r>
              <a:rPr lang="cs-CZ" i="1" dirty="0"/>
              <a:t>Časopis pro moderní filologii</a:t>
            </a:r>
            <a:r>
              <a:rPr lang="cs-CZ" dirty="0"/>
              <a:t> 99 (2), s. 245–260</a:t>
            </a:r>
          </a:p>
          <a:p>
            <a:pPr lvl="1"/>
            <a:r>
              <a:rPr lang="cs-CZ" dirty="0"/>
              <a:t>Michal Škrabal – Martin Vavřín (2017):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 </a:t>
            </a:r>
            <a:r>
              <a:rPr lang="cs-CZ" dirty="0" err="1"/>
              <a:t>Equivalents</a:t>
            </a:r>
            <a:r>
              <a:rPr lang="cs-CZ" dirty="0"/>
              <a:t> Database (</a:t>
            </a:r>
            <a:r>
              <a:rPr lang="cs-CZ" dirty="0" err="1"/>
              <a:t>Treq</a:t>
            </a:r>
            <a:r>
              <a:rPr lang="cs-CZ" dirty="0"/>
              <a:t>) as a </a:t>
            </a:r>
            <a:r>
              <a:rPr lang="cs-CZ" dirty="0" err="1"/>
              <a:t>Lexicographer’s</a:t>
            </a:r>
            <a:r>
              <a:rPr lang="cs-CZ" dirty="0"/>
              <a:t> Aid. In: I. Kosem et al. (</a:t>
            </a:r>
            <a:r>
              <a:rPr lang="cs-CZ" dirty="0" err="1"/>
              <a:t>eds</a:t>
            </a:r>
            <a:r>
              <a:rPr lang="cs-CZ" dirty="0"/>
              <a:t>): </a:t>
            </a:r>
            <a:r>
              <a:rPr lang="cs-CZ" i="1" dirty="0" err="1"/>
              <a:t>Electronic</a:t>
            </a:r>
            <a:r>
              <a:rPr lang="cs-CZ" i="1" dirty="0"/>
              <a:t> </a:t>
            </a:r>
            <a:r>
              <a:rPr lang="cs-CZ" i="1" dirty="0" err="1"/>
              <a:t>lexicography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21st </a:t>
            </a:r>
            <a:r>
              <a:rPr lang="cs-CZ" i="1" dirty="0" err="1"/>
              <a:t>century</a:t>
            </a:r>
            <a:r>
              <a:rPr lang="cs-CZ" i="1" dirty="0"/>
              <a:t>. </a:t>
            </a:r>
            <a:r>
              <a:rPr lang="cs-CZ" i="1" dirty="0" err="1"/>
              <a:t>Proceedings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eLex</a:t>
            </a:r>
            <a:r>
              <a:rPr lang="cs-CZ" i="1" dirty="0"/>
              <a:t> 2017 </a:t>
            </a:r>
            <a:r>
              <a:rPr lang="cs-CZ" i="1" dirty="0" err="1"/>
              <a:t>conference</a:t>
            </a:r>
            <a:r>
              <a:rPr lang="cs-CZ" dirty="0"/>
              <a:t>.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Computing</a:t>
            </a:r>
            <a:r>
              <a:rPr lang="cs-CZ" dirty="0"/>
              <a:t> CZ, s. r. o., Leiden, s. </a:t>
            </a:r>
            <a:r>
              <a:rPr lang="cs-CZ"/>
              <a:t>124–137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735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této lekce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Charakteristika aplikace </a:t>
            </a:r>
            <a:r>
              <a:rPr lang="cs-CZ" dirty="0" err="1">
                <a:solidFill>
                  <a:schemeClr val="tx1"/>
                </a:solidFill>
              </a:rPr>
              <a:t>Treq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Využitelnost aplikace </a:t>
            </a:r>
            <a:r>
              <a:rPr lang="cs-CZ" dirty="0" err="1">
                <a:solidFill>
                  <a:schemeClr val="tx1"/>
                </a:solidFill>
              </a:rPr>
              <a:t>Treq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Přístup k </a:t>
            </a:r>
            <a:r>
              <a:rPr lang="cs-CZ" dirty="0" err="1">
                <a:solidFill>
                  <a:schemeClr val="tx1"/>
                </a:solidFill>
              </a:rPr>
              <a:t>Trequ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Vyhledávání v </a:t>
            </a:r>
            <a:r>
              <a:rPr lang="cs-CZ" dirty="0" err="1">
                <a:solidFill>
                  <a:schemeClr val="tx1"/>
                </a:solidFill>
              </a:rPr>
              <a:t>Trequ</a:t>
            </a:r>
            <a:r>
              <a:rPr lang="cs-CZ" dirty="0">
                <a:solidFill>
                  <a:schemeClr val="tx1"/>
                </a:solidFill>
              </a:rPr>
              <a:t>, zadání dotazu</a:t>
            </a:r>
          </a:p>
          <a:p>
            <a:r>
              <a:rPr lang="cs-CZ" dirty="0">
                <a:solidFill>
                  <a:schemeClr val="tx1"/>
                </a:solidFill>
              </a:rPr>
              <a:t>Vyhledávání v </a:t>
            </a:r>
            <a:r>
              <a:rPr lang="cs-CZ" dirty="0" err="1">
                <a:solidFill>
                  <a:schemeClr val="tx1"/>
                </a:solidFill>
              </a:rPr>
              <a:t>Trequ</a:t>
            </a:r>
            <a:r>
              <a:rPr lang="cs-CZ" dirty="0">
                <a:solidFill>
                  <a:schemeClr val="tx1"/>
                </a:solidFill>
              </a:rPr>
              <a:t>, zobrazení výsledků</a:t>
            </a:r>
          </a:p>
          <a:p>
            <a:r>
              <a:rPr lang="cs-CZ" dirty="0">
                <a:solidFill>
                  <a:schemeClr val="tx1"/>
                </a:solidFill>
              </a:rPr>
              <a:t>Vyhledávání v </a:t>
            </a:r>
            <a:r>
              <a:rPr lang="cs-CZ" dirty="0" err="1">
                <a:solidFill>
                  <a:schemeClr val="tx1"/>
                </a:solidFill>
              </a:rPr>
              <a:t>Trequ</a:t>
            </a:r>
            <a:r>
              <a:rPr lang="cs-CZ" dirty="0">
                <a:solidFill>
                  <a:schemeClr val="tx1"/>
                </a:solidFill>
              </a:rPr>
              <a:t>, provázanost s korpusem </a:t>
            </a:r>
            <a:r>
              <a:rPr lang="cs-CZ" dirty="0" err="1">
                <a:solidFill>
                  <a:schemeClr val="tx1"/>
                </a:solidFill>
              </a:rPr>
              <a:t>InterCorp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Úkoly – praktická práce s </a:t>
            </a:r>
            <a:r>
              <a:rPr lang="cs-CZ" dirty="0" err="1">
                <a:solidFill>
                  <a:schemeClr val="tx1"/>
                </a:solidFill>
              </a:rPr>
              <a:t>Treqem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aplikace </a:t>
            </a:r>
            <a:r>
              <a:rPr lang="cs-CZ" dirty="0" err="1"/>
              <a:t>Treq</a:t>
            </a:r>
            <a:r>
              <a:rPr lang="cs-CZ" dirty="0"/>
              <a:t> je databází překladových ekvivalentů</a:t>
            </a:r>
          </a:p>
          <a:p>
            <a:r>
              <a:rPr lang="cs-CZ" dirty="0"/>
              <a:t>je založena na textech paralelního korpusu </a:t>
            </a:r>
            <a:r>
              <a:rPr lang="cs-CZ" dirty="0" err="1"/>
              <a:t>InterCorp</a:t>
            </a:r>
            <a:endParaRPr lang="cs-CZ" dirty="0"/>
          </a:p>
          <a:p>
            <a:r>
              <a:rPr lang="cs-CZ" dirty="0"/>
              <a:t>funguje obousměrně pro jazykové páry čeština-cizí jazyk a angličtina-cizí jazyk</a:t>
            </a:r>
          </a:p>
          <a:p>
            <a:r>
              <a:rPr lang="cs-CZ" dirty="0"/>
              <a:t>cizí jazyky jsou zde nabízeny v rozsahu odpovídajícím jazykům zastoupeným v </a:t>
            </a:r>
            <a:r>
              <a:rPr lang="cs-CZ" dirty="0" err="1"/>
              <a:t>InterCorpu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využití najde </a:t>
            </a:r>
            <a:r>
              <a:rPr lang="cs-CZ" dirty="0" err="1"/>
              <a:t>Treq</a:t>
            </a:r>
            <a:r>
              <a:rPr lang="cs-CZ" dirty="0"/>
              <a:t> tam, kde se </a:t>
            </a:r>
            <a:r>
              <a:rPr lang="cs-CZ" dirty="0" smtClean="0"/>
              <a:t>uživatelé učí </a:t>
            </a:r>
            <a:r>
              <a:rPr lang="cs-CZ" dirty="0"/>
              <a:t>pracovat s cizojazyčnými ekvivalenty a jejich výběrem a také se synonymy</a:t>
            </a:r>
          </a:p>
          <a:p>
            <a:r>
              <a:rPr lang="cs-CZ" dirty="0" err="1"/>
              <a:t>Treq</a:t>
            </a:r>
            <a:r>
              <a:rPr lang="cs-CZ" dirty="0"/>
              <a:t> nelze označit za slovník, protože mu chybí celá řada nezbytných lexikografických informací, ale disponuje na rozdíl od běžného slovníku velkou výhodou, kterou je propojení s autentickými texty ve formě konkordancí obsahujících vyhledaný ekvivalent</a:t>
            </a:r>
          </a:p>
          <a:p>
            <a:r>
              <a:rPr lang="cs-CZ" dirty="0"/>
              <a:t>z kontextů lze vyčíst stejné nebo ještě bohatší informace o významové a pragmatické stránce jazykového ekvivalentu než ze slovníku</a:t>
            </a:r>
          </a:p>
          <a:p>
            <a:r>
              <a:rPr lang="cs-CZ" dirty="0"/>
              <a:t>uživatel si užíváním </a:t>
            </a:r>
            <a:r>
              <a:rPr lang="cs-CZ" dirty="0" err="1"/>
              <a:t>Trequ</a:t>
            </a:r>
            <a:r>
              <a:rPr lang="cs-CZ" dirty="0"/>
              <a:t> cvičí nejen své jazykové znalosti, ale i svůj jazykový cit a senzibilizuje se na práci s textovým materiálem a jeho výpovědní hodnotou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webové adrese </a:t>
            </a:r>
            <a:r>
              <a:rPr lang="cs-CZ" dirty="0">
                <a:hlinkClick r:id="rId2"/>
              </a:rPr>
              <a:t>treq.korpus.cz</a:t>
            </a:r>
            <a:endParaRPr lang="cs-CZ" dirty="0"/>
          </a:p>
          <a:p>
            <a:r>
              <a:rPr lang="cs-CZ" dirty="0"/>
              <a:t>nebo ze stránky </a:t>
            </a:r>
            <a:r>
              <a:rPr lang="cs-CZ" dirty="0">
                <a:hlinkClick r:id="rId3"/>
              </a:rPr>
              <a:t>www.korpus.cz  </a:t>
            </a:r>
            <a:r>
              <a:rPr lang="cs-CZ" dirty="0"/>
              <a:t>(v horním menu nabídka </a:t>
            </a:r>
            <a:r>
              <a:rPr lang="cs-CZ" dirty="0" err="1"/>
              <a:t>Treq</a:t>
            </a:r>
            <a:r>
              <a:rPr lang="cs-CZ" dirty="0"/>
              <a:t>)</a:t>
            </a:r>
          </a:p>
          <a:p>
            <a:r>
              <a:rPr lang="cs-CZ" dirty="0"/>
              <a:t>aplikace nevyžaduje přihlášení ani registraci v ČNK </a:t>
            </a:r>
          </a:p>
          <a:p>
            <a:r>
              <a:rPr lang="cs-CZ" dirty="0"/>
              <a:t>může ji používat kdokoli s přístupem k internetu</a:t>
            </a:r>
          </a:p>
          <a:p>
            <a:r>
              <a:rPr lang="cs-CZ" dirty="0"/>
              <a:t>více informací </a:t>
            </a:r>
            <a:r>
              <a:rPr lang="cs-CZ" dirty="0">
                <a:hlinkClick r:id="rId4"/>
              </a:rPr>
              <a:t>v manuálu na korpusové wiki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475" y="620486"/>
            <a:ext cx="10972800" cy="1066800"/>
          </a:xfrm>
        </p:spPr>
        <p:txBody>
          <a:bodyPr/>
          <a:lstStyle/>
          <a:p>
            <a:r>
              <a:rPr lang="cs-CZ" dirty="0"/>
              <a:t>Vyhledávání – zadání dotazu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600" y="1844825"/>
            <a:ext cx="8821783" cy="416408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Krok 1: zvolení výchozího a cílového jazyka</a:t>
            </a:r>
          </a:p>
          <a:p>
            <a:r>
              <a:rPr lang="cs-CZ" dirty="0"/>
              <a:t>Krok 2: zadání hledaného výrazu</a:t>
            </a:r>
          </a:p>
          <a:p>
            <a:pPr lvl="1"/>
            <a:r>
              <a:rPr lang="cs-CZ" dirty="0"/>
              <a:t>vyhledávané slovo musí být slovo z jazyka označeného jako výchozí</a:t>
            </a:r>
          </a:p>
          <a:p>
            <a:pPr lvl="1"/>
            <a:r>
              <a:rPr lang="cs-CZ" dirty="0"/>
              <a:t>vyhledávané slovo lze formulovat jako:</a:t>
            </a:r>
          </a:p>
          <a:p>
            <a:pPr lvl="2"/>
            <a:r>
              <a:rPr lang="cs-CZ" dirty="0"/>
              <a:t>určitý slovní tvar</a:t>
            </a:r>
          </a:p>
          <a:p>
            <a:pPr lvl="2"/>
            <a:r>
              <a:rPr lang="cs-CZ" dirty="0"/>
              <a:t>lemma</a:t>
            </a:r>
          </a:p>
          <a:p>
            <a:pPr lvl="2"/>
            <a:r>
              <a:rPr lang="cs-CZ" dirty="0"/>
              <a:t>víceslovné spojení</a:t>
            </a:r>
          </a:p>
          <a:p>
            <a:pPr lvl="2"/>
            <a:r>
              <a:rPr lang="cs-CZ" dirty="0"/>
              <a:t>lze užít i regulární výrazy</a:t>
            </a:r>
          </a:p>
          <a:p>
            <a:pPr lvl="2"/>
            <a:r>
              <a:rPr lang="cs-CZ" dirty="0"/>
              <a:t>lze nechat ignorovat malá a velká písmena</a:t>
            </a:r>
          </a:p>
          <a:p>
            <a:pPr lvl="1"/>
            <a:r>
              <a:rPr lang="cs-CZ" dirty="0"/>
              <a:t>hledání lze provést ve všech textech </a:t>
            </a:r>
            <a:r>
              <a:rPr lang="cs-CZ" dirty="0" err="1"/>
              <a:t>InterCorpu</a:t>
            </a:r>
            <a:r>
              <a:rPr lang="cs-CZ" dirty="0"/>
              <a:t>, nebo lze omezit zdrojové texty na:</a:t>
            </a:r>
          </a:p>
          <a:p>
            <a:pPr lvl="2"/>
            <a:r>
              <a:rPr lang="cs-CZ" dirty="0"/>
              <a:t>beletristické jádro (texty ručně zkontrolované a zarovnané) </a:t>
            </a:r>
          </a:p>
          <a:p>
            <a:pPr lvl="2"/>
            <a:r>
              <a:rPr lang="cs-CZ" dirty="0"/>
              <a:t>některou z kolekcí (texty automaticky zarovnané)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411" y="685800"/>
            <a:ext cx="10972800" cy="1066800"/>
          </a:xfrm>
        </p:spPr>
        <p:txBody>
          <a:bodyPr/>
          <a:lstStyle/>
          <a:p>
            <a:r>
              <a:rPr lang="cs-CZ" dirty="0"/>
              <a:t>Zadání dotazu - názorně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8962" y="1750219"/>
            <a:ext cx="11190427" cy="436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výsledkem hledání je seznam překladových ekvivalentů</a:t>
            </a:r>
          </a:p>
          <a:p>
            <a:r>
              <a:rPr lang="cs-CZ" dirty="0" err="1"/>
              <a:t>proklikem</a:t>
            </a:r>
            <a:r>
              <a:rPr lang="cs-CZ" dirty="0"/>
              <a:t> jednotlivých ekvivalentů se uživatel dostane do korpusu </a:t>
            </a:r>
            <a:r>
              <a:rPr lang="cs-CZ" dirty="0" err="1"/>
              <a:t>InterCorp</a:t>
            </a:r>
            <a:r>
              <a:rPr lang="cs-CZ" dirty="0"/>
              <a:t>, který mu zobrazí zarovnané texty obsahující jak výraz jazyka výchozího, tak nabídnutý ekvivalent jazyka cílového</a:t>
            </a:r>
          </a:p>
          <a:p>
            <a:r>
              <a:rPr lang="cs-CZ" dirty="0"/>
              <a:t>na těchto kontextech lze ověřit, zda zvolený ekvivalent odpovídá nárokům hledaného ekvivalentu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výsledků - souhrn</a:t>
            </a: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1147" y="1962150"/>
            <a:ext cx="10008114" cy="427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186</TotalTime>
  <Words>328</Words>
  <Application>Microsoft Office PowerPoint</Application>
  <PresentationFormat>Vlastní</PresentationFormat>
  <Paragraphs>60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Urbanistický</vt:lpstr>
      <vt:lpstr>Treq</vt:lpstr>
      <vt:lpstr>Program této lekce</vt:lpstr>
      <vt:lpstr>Charakteristika</vt:lpstr>
      <vt:lpstr>Využitelnost</vt:lpstr>
      <vt:lpstr>Přístup</vt:lpstr>
      <vt:lpstr>Vyhledávání – zadání dotazu</vt:lpstr>
      <vt:lpstr>Zadání dotazu - názorně</vt:lpstr>
      <vt:lpstr>Zobrazení výsledků</vt:lpstr>
      <vt:lpstr>Zobrazení výsledků - souhrn</vt:lpstr>
      <vt:lpstr>Zobrazení výsledků – proklikem do InterCorpu</vt:lpstr>
      <vt:lpstr>Úkoly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Šormová</dc:creator>
  <cp:lastModifiedBy>Věra Hejhalová</cp:lastModifiedBy>
  <cp:revision>8</cp:revision>
  <dcterms:created xsi:type="dcterms:W3CDTF">2016-12-22T22:00:05Z</dcterms:created>
  <dcterms:modified xsi:type="dcterms:W3CDTF">2020-05-01T07:29:33Z</dcterms:modified>
</cp:coreProperties>
</file>