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1" r:id="rId3"/>
  </p:sldMasterIdLst>
  <p:sldIdLst>
    <p:sldId id="389" r:id="rId4"/>
    <p:sldId id="268" r:id="rId5"/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373" r:id="rId15"/>
    <p:sldId id="374" r:id="rId16"/>
    <p:sldId id="376" r:id="rId17"/>
    <p:sldId id="386" r:id="rId18"/>
    <p:sldId id="388" r:id="rId19"/>
    <p:sldId id="385" r:id="rId20"/>
    <p:sldId id="387" r:id="rId21"/>
    <p:sldId id="384" r:id="rId22"/>
    <p:sldId id="377" r:id="rId23"/>
    <p:sldId id="378" r:id="rId24"/>
    <p:sldId id="380" r:id="rId25"/>
    <p:sldId id="381" r:id="rId26"/>
    <p:sldId id="382" r:id="rId27"/>
    <p:sldId id="383" r:id="rId28"/>
    <p:sldId id="269" r:id="rId29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1E2CFD-8F0D-4DD2-BFED-773BA652EA2A}" v="378" dt="2021-12-02T18:06:48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34" Type="http://schemas.microsoft.com/office/2016/11/relationships/changesInfo" Target="changesInfos/changesInfo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Vágner" userId="S::vagner@vojenskyobor.cz::8f38ecf4-166a-48cb-9f9e-f1a40236ef56" providerId="AD" clId="Web-{581E2CFD-8F0D-4DD2-BFED-773BA652EA2A}"/>
    <pc:docChg chg="addSld delSld modSld">
      <pc:chgData name="Michal Vágner" userId="S::vagner@vojenskyobor.cz::8f38ecf4-166a-48cb-9f9e-f1a40236ef56" providerId="AD" clId="Web-{581E2CFD-8F0D-4DD2-BFED-773BA652EA2A}" dt="2021-12-02T18:06:48.751" v="222" actId="20577"/>
      <pc:docMkLst>
        <pc:docMk/>
      </pc:docMkLst>
      <pc:sldChg chg="del">
        <pc:chgData name="Michal Vágner" userId="S::vagner@vojenskyobor.cz::8f38ecf4-166a-48cb-9f9e-f1a40236ef56" providerId="AD" clId="Web-{581E2CFD-8F0D-4DD2-BFED-773BA652EA2A}" dt="2021-12-02T18:03:52.444" v="126"/>
        <pc:sldMkLst>
          <pc:docMk/>
          <pc:sldMk cId="0" sldId="267"/>
        </pc:sldMkLst>
      </pc:sldChg>
      <pc:sldChg chg="addSp modSp">
        <pc:chgData name="Michal Vágner" userId="S::vagner@vojenskyobor.cz::8f38ecf4-166a-48cb-9f9e-f1a40236ef56" providerId="AD" clId="Web-{581E2CFD-8F0D-4DD2-BFED-773BA652EA2A}" dt="2021-12-02T18:03:23.473" v="120"/>
        <pc:sldMkLst>
          <pc:docMk/>
          <pc:sldMk cId="0" sldId="268"/>
        </pc:sldMkLst>
        <pc:spChg chg="add">
          <ac:chgData name="Michal Vágner" userId="S::vagner@vojenskyobor.cz::8f38ecf4-166a-48cb-9f9e-f1a40236ef56" providerId="AD" clId="Web-{581E2CFD-8F0D-4DD2-BFED-773BA652EA2A}" dt="2021-12-02T18:03:23.473" v="120"/>
          <ac:spMkLst>
            <pc:docMk/>
            <pc:sldMk cId="0" sldId="268"/>
            <ac:spMk id="2" creationId="{F9086CF2-59DD-460D-878C-713BFE87D307}"/>
          </ac:spMkLst>
        </pc:spChg>
        <pc:spChg chg="mod">
          <ac:chgData name="Michal Vágner" userId="S::vagner@vojenskyobor.cz::8f38ecf4-166a-48cb-9f9e-f1a40236ef56" providerId="AD" clId="Web-{581E2CFD-8F0D-4DD2-BFED-773BA652EA2A}" dt="2021-12-02T18:02:33.330" v="109" actId="1076"/>
          <ac:spMkLst>
            <pc:docMk/>
            <pc:sldMk cId="0" sldId="268"/>
            <ac:spMk id="2050" creationId="{0B30981D-804B-41BE-8E32-E515B95D8465}"/>
          </ac:spMkLst>
        </pc:spChg>
      </pc:sldChg>
      <pc:sldChg chg="modSp add del replId">
        <pc:chgData name="Michal Vágner" userId="S::vagner@vojenskyobor.cz::8f38ecf4-166a-48cb-9f9e-f1a40236ef56" providerId="AD" clId="Web-{581E2CFD-8F0D-4DD2-BFED-773BA652EA2A}" dt="2021-12-02T18:03:25.692" v="121"/>
        <pc:sldMkLst>
          <pc:docMk/>
          <pc:sldMk cId="3073027028" sldId="269"/>
        </pc:sldMkLst>
        <pc:spChg chg="mod">
          <ac:chgData name="Michal Vágner" userId="S::vagner@vojenskyobor.cz::8f38ecf4-166a-48cb-9f9e-f1a40236ef56" providerId="AD" clId="Web-{581E2CFD-8F0D-4DD2-BFED-773BA652EA2A}" dt="2021-12-02T18:03:16.660" v="119" actId="1076"/>
          <ac:spMkLst>
            <pc:docMk/>
            <pc:sldMk cId="3073027028" sldId="269"/>
            <ac:spMk id="2050" creationId="{0B30981D-804B-41BE-8E32-E515B95D8465}"/>
          </ac:spMkLst>
        </pc:spChg>
      </pc:sldChg>
      <pc:sldChg chg="addSp modSp add replId">
        <pc:chgData name="Michal Vágner" userId="S::vagner@vojenskyobor.cz::8f38ecf4-166a-48cb-9f9e-f1a40236ef56" providerId="AD" clId="Web-{581E2CFD-8F0D-4DD2-BFED-773BA652EA2A}" dt="2021-12-02T18:06:48.751" v="222" actId="20577"/>
        <pc:sldMkLst>
          <pc:docMk/>
          <pc:sldMk cId="3703966032" sldId="269"/>
        </pc:sldMkLst>
        <pc:spChg chg="add mod">
          <ac:chgData name="Michal Vágner" userId="S::vagner@vojenskyobor.cz::8f38ecf4-166a-48cb-9f9e-f1a40236ef56" providerId="AD" clId="Web-{581E2CFD-8F0D-4DD2-BFED-773BA652EA2A}" dt="2021-12-02T18:06:48.751" v="222" actId="20577"/>
          <ac:spMkLst>
            <pc:docMk/>
            <pc:sldMk cId="3703966032" sldId="269"/>
            <ac:spMk id="2" creationId="{A570F545-6682-4AFD-A54C-6BE929AB4F1B}"/>
          </ac:spMkLst>
        </pc:spChg>
        <pc:spChg chg="mod">
          <ac:chgData name="Michal Vágner" userId="S::vagner@vojenskyobor.cz::8f38ecf4-166a-48cb-9f9e-f1a40236ef56" providerId="AD" clId="Web-{581E2CFD-8F0D-4DD2-BFED-773BA652EA2A}" dt="2021-12-02T18:04:13.242" v="138" actId="1076"/>
          <ac:spMkLst>
            <pc:docMk/>
            <pc:sldMk cId="3703966032" sldId="269"/>
            <ac:spMk id="12290" creationId="{5F9DB9CC-9AD4-438B-8DFC-8C7D4B42697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7D5921-EBA0-411E-99D4-64313C4D5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FB719-AB98-4CEE-93C8-AA06E9689257}" type="datetimeFigureOut">
              <a:rPr lang="cs-CZ"/>
              <a:pPr>
                <a:defRPr/>
              </a:pPr>
              <a:t>9. 12. 2021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987AFF-50E0-4DCC-9377-D0D9F8E63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AFD395-1733-47E6-BF5F-611D94399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40EEB-9557-4CA4-A783-F906B06D493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57632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4C83587-BFF1-4C36-9485-B114B7659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E82C1-F7BE-463E-AC69-1F0451DCBDB3}" type="datetimeFigureOut">
              <a:rPr lang="cs-CZ"/>
              <a:pPr>
                <a:defRPr/>
              </a:pPr>
              <a:t>9. 12. 2021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4A1277-8044-41D5-863C-247A21B58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2E1776-7B37-47EA-9754-4308FC832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40217A-CB9B-47BA-838C-D82B879348C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3520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994527-0BB9-4412-974C-090B6FB4F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1F691-1BB9-46D3-A237-A45D38717D95}" type="datetimeFigureOut">
              <a:rPr lang="cs-CZ"/>
              <a:pPr>
                <a:defRPr/>
              </a:pPr>
              <a:t>9. 12. 2021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5FF7707-9358-46FA-B184-9B56012ED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C5039B-855E-4DB9-8A6F-8A8A66131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839A6B-9475-4793-AB94-42EC6B0A91C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85426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436B1D3-B8C3-4BB3-8BD6-6A7CFAC43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95F3D-E223-4AE4-8B27-C35C4B85EF91}" type="datetimeFigureOut">
              <a:rPr lang="cs-CZ"/>
              <a:pPr>
                <a:defRPr/>
              </a:pPr>
              <a:t>9. 12. 2021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0B8CE76-ED55-4E2D-A9C2-09FE91B61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847EDD-452F-4A0B-96C5-22EDC4065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431ABB-443B-41A9-AB96-E5526110C63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19057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2378DA-AD35-486F-AFC3-42D701133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88651-75D9-41C3-9B83-7101A45E5735}" type="datetimeFigureOut">
              <a:rPr lang="cs-CZ"/>
              <a:pPr>
                <a:defRPr/>
              </a:pPr>
              <a:t>9. 12. 2021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CA9026-97AE-4690-8734-08595CD43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E047A5-50FA-4476-B726-2B6E22666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116054-1E51-47B7-8053-9346980BB3D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4672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8A060B43-2965-4AE3-A276-D5A1AA19D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66965-6B98-41B9-B966-AA2A4517292B}" type="datetimeFigureOut">
              <a:rPr lang="cs-CZ"/>
              <a:pPr>
                <a:defRPr/>
              </a:pPr>
              <a:t>9. 12. 2021</a:t>
            </a:fld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B041FF9D-8B29-4AAD-B37B-9CD4BE270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173AF3C6-C617-4BA5-8DB7-3ECC05514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D0E0F0-A4F8-4CE2-AA11-6BE56430F34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99482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>
            <a:extLst>
              <a:ext uri="{FF2B5EF4-FFF2-40B4-BE49-F238E27FC236}">
                <a16:creationId xmlns:a16="http://schemas.microsoft.com/office/drawing/2014/main" id="{1D5B6697-C48F-4DDC-86DA-4A6D5136E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B8093-4D40-4EBA-9BAA-12A598922A57}" type="datetimeFigureOut">
              <a:rPr lang="cs-CZ"/>
              <a:pPr>
                <a:defRPr/>
              </a:pPr>
              <a:t>9. 12. 2021</a:t>
            </a:fld>
            <a:endParaRPr lang="cs-CZ"/>
          </a:p>
        </p:txBody>
      </p:sp>
      <p:sp>
        <p:nvSpPr>
          <p:cNvPr id="8" name="Zástupný symbol pro zápatí 4">
            <a:extLst>
              <a:ext uri="{FF2B5EF4-FFF2-40B4-BE49-F238E27FC236}">
                <a16:creationId xmlns:a16="http://schemas.microsoft.com/office/drawing/2014/main" id="{D8CF3F2D-9BBF-4D11-A849-32FD4130B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>
            <a:extLst>
              <a:ext uri="{FF2B5EF4-FFF2-40B4-BE49-F238E27FC236}">
                <a16:creationId xmlns:a16="http://schemas.microsoft.com/office/drawing/2014/main" id="{800A31FA-ACBB-487E-B59F-A24449276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186FE4-6D32-4237-9576-FB90C0D2A67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62712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>
            <a:extLst>
              <a:ext uri="{FF2B5EF4-FFF2-40B4-BE49-F238E27FC236}">
                <a16:creationId xmlns:a16="http://schemas.microsoft.com/office/drawing/2014/main" id="{D790F844-481E-44E9-A9AC-40F152788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2644B-B33D-47F1-8F7B-C3E58D031528}" type="datetimeFigureOut">
              <a:rPr lang="cs-CZ"/>
              <a:pPr>
                <a:defRPr/>
              </a:pPr>
              <a:t>9. 12. 2021</a:t>
            </a:fld>
            <a:endParaRPr lang="cs-CZ"/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F316D776-7FA7-440E-A131-3ACF0BA4F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0830E370-82FE-40F1-A88B-0DF147513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0FB2CB-1801-44DC-BCF6-9D75C9557F2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107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>
            <a:extLst>
              <a:ext uri="{FF2B5EF4-FFF2-40B4-BE49-F238E27FC236}">
                <a16:creationId xmlns:a16="http://schemas.microsoft.com/office/drawing/2014/main" id="{572B94B6-FFEE-4C20-A7D6-9AD8FE6B3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A13D0-03C1-46AD-AE03-F19CC03BF6E3}" type="datetimeFigureOut">
              <a:rPr lang="cs-CZ"/>
              <a:pPr>
                <a:defRPr/>
              </a:pPr>
              <a:t>9. 12. 2021</a:t>
            </a:fld>
            <a:endParaRPr lang="cs-CZ"/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74EEA142-11DD-4867-9067-5B624B9B2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DADC4506-A4AC-45AC-9A81-68F1FBA64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1BFE04-8198-4E15-BCA6-95443C544EF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54850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B15E3DD5-39A6-43A8-9BB9-C1CEBAABA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EABC6-031A-4EC7-A9B0-2C3E03FA1687}" type="datetimeFigureOut">
              <a:rPr lang="cs-CZ"/>
              <a:pPr>
                <a:defRPr/>
              </a:pPr>
              <a:t>9. 12. 2021</a:t>
            </a:fld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46B4AC91-3945-4166-AF39-540F01782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939EDAD9-BA29-4862-942B-4E16900AE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2887C0-767E-403D-8C51-6177F155DB3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5338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548AB7A0-F99F-4982-8299-A0FEAA171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12DD3-8F9E-4668-9EEB-3F3887755D86}" type="datetimeFigureOut">
              <a:rPr lang="cs-CZ"/>
              <a:pPr>
                <a:defRPr/>
              </a:pPr>
              <a:t>9. 12. 2021</a:t>
            </a:fld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DEAB963D-356A-462D-BDA3-97359BE04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A6C2FA0D-5809-4D32-AD32-A3420A6B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0ADCA7-FE28-4F0B-BBEE-91DCEBAF12E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2661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>
            <a:extLst>
              <a:ext uri="{FF2B5EF4-FFF2-40B4-BE49-F238E27FC236}">
                <a16:creationId xmlns:a16="http://schemas.microsoft.com/office/drawing/2014/main" id="{2C47B7F4-FD98-4FEC-89D5-7F45A7E0565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Zástupný symbol pro text 2">
            <a:extLst>
              <a:ext uri="{FF2B5EF4-FFF2-40B4-BE49-F238E27FC236}">
                <a16:creationId xmlns:a16="http://schemas.microsoft.com/office/drawing/2014/main" id="{379F185F-A696-421D-B309-354124F31A2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FDAD61B-249B-4319-B409-8DBBFBCBEC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719F869-FDFA-40C4-B7BF-81788B5DF02A}" type="datetimeFigureOut">
              <a:rPr lang="cs-CZ"/>
              <a:pPr>
                <a:defRPr/>
              </a:pPr>
              <a:t>9. 12. 2021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0DCCF3-F8A5-4215-A658-D69404CA42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DF9806-8F48-4C83-A13B-EF8D1F719A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E8B27B4B-24B8-4D3F-A0A7-09C543C3064B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2" r:id="rId1"/>
    <p:sldLayoutId id="2147484003" r:id="rId2"/>
    <p:sldLayoutId id="2147484004" r:id="rId3"/>
    <p:sldLayoutId id="2147484005" r:id="rId4"/>
    <p:sldLayoutId id="2147484006" r:id="rId5"/>
    <p:sldLayoutId id="2147484007" r:id="rId6"/>
    <p:sldLayoutId id="2147484008" r:id="rId7"/>
    <p:sldLayoutId id="2147484009" r:id="rId8"/>
    <p:sldLayoutId id="2147484010" r:id="rId9"/>
    <p:sldLayoutId id="2147484011" r:id="rId10"/>
    <p:sldLayoutId id="214748401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DF1143-3E72-48BD-8E4B-D07310680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1612776"/>
          </a:xfrm>
        </p:spPr>
        <p:txBody>
          <a:bodyPr/>
          <a:lstStyle/>
          <a:p>
            <a:pPr marL="0" indent="0" algn="ctr">
              <a:buNone/>
            </a:pPr>
            <a:r>
              <a:rPr lang="cs-CZ" sz="4800" b="1" dirty="0">
                <a:solidFill>
                  <a:srgbClr val="FFFF00"/>
                </a:solidFill>
              </a:rPr>
              <a:t>Speciální tělesná příprava - systém, formy a hodnocení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6661FC2-5A49-4D45-A857-FC32FD56BECF}"/>
              </a:ext>
            </a:extLst>
          </p:cNvPr>
          <p:cNvSpPr>
            <a:spLocks noChangeArrowheads="1"/>
          </p:cNvSpPr>
          <p:nvPr/>
        </p:nvSpPr>
        <p:spPr bwMode="auto">
          <a:xfrm rot="-10800000" flipV="1">
            <a:off x="575748" y="306129"/>
            <a:ext cx="84248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b="1" i="1" dirty="0">
                <a:solidFill>
                  <a:schemeClr val="bg1"/>
                </a:solidFill>
                <a:latin typeface="Arial"/>
                <a:cs typeface="Times New Roman"/>
              </a:rPr>
              <a:t>Speciální tělesná příprava</a:t>
            </a:r>
          </a:p>
        </p:txBody>
      </p:sp>
    </p:spTree>
    <p:extLst>
      <p:ext uri="{BB962C8B-B14F-4D97-AF65-F5344CB8AC3E}">
        <p14:creationId xmlns:p14="http://schemas.microsoft.com/office/powerpoint/2010/main" val="534716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>
            <a:extLst>
              <a:ext uri="{FF2B5EF4-FFF2-40B4-BE49-F238E27FC236}">
                <a16:creationId xmlns:a16="http://schemas.microsoft.com/office/drawing/2014/main" id="{61043569-BEB2-4578-92FE-CED4149F09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260350"/>
            <a:ext cx="8424862" cy="606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b="1" i="1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Speciální tělesná příprava - souhrn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4000" dirty="0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800" b="1" dirty="0">
                <a:solidFill>
                  <a:schemeClr val="bg1"/>
                </a:solidFill>
                <a:cs typeface="Times New Roman" panose="02020603050405020304" pitchFamily="18" charset="0"/>
              </a:rPr>
              <a:t>Pohybový výkon &amp; STP</a:t>
            </a:r>
            <a:endParaRPr lang="cs-CZ" altLang="cs-CZ" sz="28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457200" indent="-457200">
              <a:defRPr/>
            </a:pPr>
            <a:r>
              <a:rPr lang="cs-CZ" dirty="0">
                <a:solidFill>
                  <a:schemeClr val="bg1"/>
                </a:solidFill>
              </a:rPr>
              <a:t>Motorické učení a jeho specifikace do edukace dovedností ve STP</a:t>
            </a:r>
          </a:p>
          <a:p>
            <a:pPr marL="457200" indent="-457200">
              <a:defRPr/>
            </a:pPr>
            <a:r>
              <a:rPr lang="cs-CZ" dirty="0">
                <a:solidFill>
                  <a:schemeClr val="bg1"/>
                </a:solidFill>
              </a:rPr>
              <a:t>Fáze osvojování motorického učení v edukaci vybrané dovednosti ve STP</a:t>
            </a:r>
          </a:p>
          <a:p>
            <a:pPr marL="457200" indent="-457200">
              <a:defRPr/>
            </a:pPr>
            <a:r>
              <a:rPr lang="cs-CZ" dirty="0">
                <a:solidFill>
                  <a:schemeClr val="bg1"/>
                </a:solidFill>
              </a:rPr>
              <a:t>Jednotlivé části výcvikové hodiny</a:t>
            </a:r>
          </a:p>
          <a:p>
            <a:pPr marL="457200" indent="-457200">
              <a:defRPr/>
            </a:pPr>
            <a:r>
              <a:rPr lang="cs-CZ" dirty="0">
                <a:solidFill>
                  <a:schemeClr val="bg1"/>
                </a:solidFill>
              </a:rPr>
              <a:t>Význam anticipace ve výcviku STP</a:t>
            </a:r>
          </a:p>
          <a:p>
            <a:pPr marL="457200" indent="-457200">
              <a:defRPr/>
            </a:pPr>
            <a:r>
              <a:rPr lang="cs-CZ" dirty="0">
                <a:solidFill>
                  <a:schemeClr val="bg1"/>
                </a:solidFill>
              </a:rPr>
              <a:t>Jak se podílí transfer na osvojování nových dovedností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>
            <a:extLst>
              <a:ext uri="{FF2B5EF4-FFF2-40B4-BE49-F238E27FC236}">
                <a16:creationId xmlns:a16="http://schemas.microsoft.com/office/drawing/2014/main" id="{6F81A39E-4E45-4F7B-B075-B6D7DB5EC4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188913"/>
            <a:ext cx="8424862" cy="587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b="1" i="1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Speciální tělesná příprava – souhrn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cs-CZ" altLang="cs-CZ" b="1" i="1" dirty="0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dirty="0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000" b="1" dirty="0">
                <a:solidFill>
                  <a:schemeClr val="bg1"/>
                </a:solidFill>
              </a:rPr>
              <a:t>Fyziologie </a:t>
            </a:r>
            <a:r>
              <a:rPr lang="en-US" altLang="cs-CZ" sz="2000" b="1" dirty="0">
                <a:solidFill>
                  <a:schemeClr val="bg1"/>
                </a:solidFill>
              </a:rPr>
              <a:t>&amp;</a:t>
            </a:r>
            <a:r>
              <a:rPr lang="cs-CZ" altLang="cs-CZ" sz="2000" b="1" dirty="0">
                <a:solidFill>
                  <a:schemeClr val="bg1"/>
                </a:solidFill>
              </a:rPr>
              <a:t> STP (1. část)</a:t>
            </a:r>
            <a:endParaRPr lang="cs-CZ" altLang="cs-CZ" sz="2000" dirty="0">
              <a:solidFill>
                <a:schemeClr val="bg1"/>
              </a:solidFill>
            </a:endParaRPr>
          </a:p>
          <a:p>
            <a:pPr marL="342900" indent="-342900">
              <a:defRPr/>
            </a:pPr>
            <a:r>
              <a:rPr lang="cs-CZ" sz="2000" dirty="0">
                <a:solidFill>
                  <a:schemeClr val="bg1"/>
                </a:solidFill>
              </a:rPr>
              <a:t>Základní životní potřeby člověka</a:t>
            </a:r>
          </a:p>
          <a:p>
            <a:pPr marL="342900" indent="-342900">
              <a:defRPr/>
            </a:pPr>
            <a:r>
              <a:rPr lang="cs-CZ" sz="2000" dirty="0">
                <a:solidFill>
                  <a:schemeClr val="bg1"/>
                </a:solidFill>
              </a:rPr>
              <a:t>Co je adaptace a aklimatizace?</a:t>
            </a:r>
          </a:p>
          <a:p>
            <a:pPr marL="342900" indent="-342900">
              <a:defRPr/>
            </a:pPr>
            <a:r>
              <a:rPr lang="cs-CZ" sz="2000" dirty="0">
                <a:solidFill>
                  <a:schemeClr val="bg1"/>
                </a:solidFill>
              </a:rPr>
              <a:t>Extrémní vlivy prostředí negativně působící na člověka z hlediska přežití v přírodě</a:t>
            </a:r>
          </a:p>
          <a:p>
            <a:pPr marL="342900" indent="-342900">
              <a:defRPr/>
            </a:pPr>
            <a:r>
              <a:rPr lang="cs-CZ" sz="2000" dirty="0">
                <a:solidFill>
                  <a:schemeClr val="bg1"/>
                </a:solidFill>
              </a:rPr>
              <a:t>Co je horská nemoc, jak se projevuje?</a:t>
            </a:r>
          </a:p>
          <a:p>
            <a:pPr marL="342900" indent="-342900">
              <a:defRPr/>
            </a:pPr>
            <a:r>
              <a:rPr lang="cs-CZ" sz="2000" dirty="0">
                <a:solidFill>
                  <a:schemeClr val="bg1"/>
                </a:solidFill>
              </a:rPr>
              <a:t>Základní prostředky v boji proti chladu při přežití</a:t>
            </a:r>
          </a:p>
          <a:p>
            <a:pPr marL="342900" indent="-342900">
              <a:defRPr/>
            </a:pPr>
            <a:r>
              <a:rPr lang="cs-CZ" sz="2000" dirty="0">
                <a:solidFill>
                  <a:schemeClr val="bg1"/>
                </a:solidFill>
              </a:rPr>
              <a:t>Nebezpečí hrozí vojákovi v terénu při nepříznivých tepelných podmínkách</a:t>
            </a:r>
          </a:p>
          <a:p>
            <a:pPr marL="342900" indent="-342900">
              <a:defRPr/>
            </a:pPr>
            <a:r>
              <a:rPr lang="cs-CZ" sz="2000" dirty="0">
                <a:solidFill>
                  <a:schemeClr val="bg1"/>
                </a:solidFill>
              </a:rPr>
              <a:t>Co je dehydratace, jak se projevuje?</a:t>
            </a:r>
          </a:p>
          <a:p>
            <a:pPr marL="342900" indent="-342900">
              <a:defRPr/>
            </a:pPr>
            <a:r>
              <a:rPr lang="cs-CZ" sz="2000" dirty="0">
                <a:solidFill>
                  <a:schemeClr val="bg1"/>
                </a:solidFill>
              </a:rPr>
              <a:t>Jak se projevuje únava?</a:t>
            </a:r>
          </a:p>
          <a:p>
            <a:pPr marL="342900" indent="-342900">
              <a:defRPr/>
            </a:pPr>
            <a:r>
              <a:rPr lang="cs-CZ" sz="2000" dirty="0">
                <a:solidFill>
                  <a:schemeClr val="bg1"/>
                </a:solidFill>
              </a:rPr>
              <a:t>Zátěžové situace, které mohou působit na člověka v situaci přežití</a:t>
            </a:r>
          </a:p>
          <a:p>
            <a:pPr marL="342900" indent="-342900">
              <a:defRPr/>
            </a:pPr>
            <a:r>
              <a:rPr lang="cs-CZ" sz="2000" dirty="0">
                <a:solidFill>
                  <a:schemeClr val="bg1"/>
                </a:solidFill>
              </a:rPr>
              <a:t>Energetické krytí během plánované pohybové činnosti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>
            <a:extLst>
              <a:ext uri="{FF2B5EF4-FFF2-40B4-BE49-F238E27FC236}">
                <a16:creationId xmlns:a16="http://schemas.microsoft.com/office/drawing/2014/main" id="{B9758686-CF3A-4FB2-8F3C-7D5A487060E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25487" y="1916832"/>
            <a:ext cx="7693025" cy="2089150"/>
          </a:xfrm>
        </p:spPr>
        <p:txBody>
          <a:bodyPr/>
          <a:lstStyle/>
          <a:p>
            <a:r>
              <a:rPr lang="cs-CZ" altLang="cs-CZ" sz="3600" b="1" dirty="0">
                <a:solidFill>
                  <a:schemeClr val="bg1"/>
                </a:solidFill>
              </a:rPr>
              <a:t>Instruktor – cvičenec</a:t>
            </a:r>
          </a:p>
          <a:p>
            <a:r>
              <a:rPr lang="cs-CZ" altLang="cs-CZ" sz="3600" b="1" dirty="0">
                <a:solidFill>
                  <a:schemeClr val="bg1"/>
                </a:solidFill>
              </a:rPr>
              <a:t>Velitel – vojáci</a:t>
            </a:r>
          </a:p>
          <a:p>
            <a:r>
              <a:rPr lang="cs-CZ" altLang="cs-CZ" sz="3600" b="1" dirty="0">
                <a:solidFill>
                  <a:schemeClr val="bg1"/>
                </a:solidFill>
              </a:rPr>
              <a:t>Učitel - žák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3600" b="1" dirty="0">
              <a:solidFill>
                <a:schemeClr val="bg1"/>
              </a:solidFill>
            </a:endParaRPr>
          </a:p>
        </p:txBody>
      </p:sp>
      <p:sp>
        <p:nvSpPr>
          <p:cNvPr id="22532" name="WordArt 4">
            <a:extLst>
              <a:ext uri="{FF2B5EF4-FFF2-40B4-BE49-F238E27FC236}">
                <a16:creationId xmlns:a16="http://schemas.microsoft.com/office/drawing/2014/main" id="{CABDD644-ECC3-4A28-A2D0-07600F0F679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1050" y="260350"/>
            <a:ext cx="48260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bg1">
                    <a:alpha val="50195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</a:rPr>
              <a:t>Interakční vztahy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5E1BBAA0-794D-464C-9971-E0065D80BE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>
                <a:solidFill>
                  <a:schemeClr val="bg1"/>
                </a:solidFill>
              </a:rPr>
              <a:t>Výklad</a:t>
            </a:r>
          </a:p>
          <a:p>
            <a:r>
              <a:rPr lang="cs-CZ" altLang="cs-CZ">
                <a:solidFill>
                  <a:schemeClr val="bg1"/>
                </a:solidFill>
              </a:rPr>
              <a:t>Ukázka</a:t>
            </a:r>
          </a:p>
          <a:p>
            <a:r>
              <a:rPr lang="cs-CZ" altLang="cs-CZ">
                <a:solidFill>
                  <a:schemeClr val="bg1"/>
                </a:solidFill>
              </a:rPr>
              <a:t>Instruktáž</a:t>
            </a:r>
          </a:p>
          <a:p>
            <a:r>
              <a:rPr lang="cs-CZ" altLang="cs-CZ">
                <a:solidFill>
                  <a:schemeClr val="bg1"/>
                </a:solidFill>
              </a:rPr>
              <a:t>Nácvik</a:t>
            </a:r>
          </a:p>
          <a:p>
            <a:r>
              <a:rPr lang="cs-CZ" altLang="cs-CZ">
                <a:solidFill>
                  <a:schemeClr val="bg1"/>
                </a:solidFill>
              </a:rPr>
              <a:t>Trénink (cvičení)</a:t>
            </a:r>
          </a:p>
        </p:txBody>
      </p:sp>
      <p:sp>
        <p:nvSpPr>
          <p:cNvPr id="5" name="WordArt 4">
            <a:extLst>
              <a:ext uri="{FF2B5EF4-FFF2-40B4-BE49-F238E27FC236}">
                <a16:creationId xmlns:a16="http://schemas.microsoft.com/office/drawing/2014/main" id="{ED63D970-78F7-405F-92DD-5B9F96DF7CE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1050" y="260350"/>
            <a:ext cx="48260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bg1">
                    <a:alpha val="50195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</a:rPr>
              <a:t>Interakční vztahy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>
            <a:extLst>
              <a:ext uri="{FF2B5EF4-FFF2-40B4-BE49-F238E27FC236}">
                <a16:creationId xmlns:a16="http://schemas.microsoft.com/office/drawing/2014/main" id="{D86AFAC1-0757-416B-A5CF-E665E46F3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088" y="-8420"/>
            <a:ext cx="7924800" cy="1143001"/>
          </a:xfrm>
        </p:spPr>
        <p:txBody>
          <a:bodyPr/>
          <a:lstStyle/>
          <a:p>
            <a:r>
              <a:rPr lang="cs-CZ" altLang="cs-CZ" dirty="0">
                <a:solidFill>
                  <a:srgbClr val="FFFF00"/>
                </a:solidFill>
              </a:rPr>
              <a:t>Hodnocení</a:t>
            </a:r>
          </a:p>
        </p:txBody>
      </p:sp>
      <p:sp>
        <p:nvSpPr>
          <p:cNvPr id="24579" name="Zástupný symbol pro obsah 2">
            <a:extLst>
              <a:ext uri="{FF2B5EF4-FFF2-40B4-BE49-F238E27FC236}">
                <a16:creationId xmlns:a16="http://schemas.microsoft.com/office/drawing/2014/main" id="{84D9A6DA-8657-45DE-8D20-2479F700C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773238"/>
            <a:ext cx="7693025" cy="3724275"/>
          </a:xfrm>
        </p:spPr>
        <p:txBody>
          <a:bodyPr/>
          <a:lstStyle/>
          <a:p>
            <a:r>
              <a:rPr lang="cs-CZ" altLang="cs-CZ">
                <a:solidFill>
                  <a:schemeClr val="bg1"/>
                </a:solidFill>
              </a:rPr>
              <a:t>Test – standardizovaná procedura pomocí níž usuzujeme (asociujeme) určitou úroveň schopnosti (popř. více schopností)</a:t>
            </a:r>
          </a:p>
          <a:p>
            <a:endParaRPr lang="cs-CZ" altLang="cs-CZ">
              <a:solidFill>
                <a:schemeClr val="bg1"/>
              </a:solidFill>
            </a:endParaRPr>
          </a:p>
          <a:p>
            <a:r>
              <a:rPr lang="cs-CZ" altLang="cs-CZ">
                <a:solidFill>
                  <a:schemeClr val="bg1"/>
                </a:solidFill>
              </a:rPr>
              <a:t>Pub – 71-84-01 – popis vstupních testů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>
            <a:extLst>
              <a:ext uri="{FF2B5EF4-FFF2-40B4-BE49-F238E27FC236}">
                <a16:creationId xmlns:a16="http://schemas.microsoft.com/office/drawing/2014/main" id="{D86AFAC1-0757-416B-A5CF-E665E46F3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327" y="0"/>
            <a:ext cx="7924800" cy="1143001"/>
          </a:xfrm>
        </p:spPr>
        <p:txBody>
          <a:bodyPr/>
          <a:lstStyle/>
          <a:p>
            <a:r>
              <a:rPr lang="cs-CZ" altLang="cs-CZ" dirty="0">
                <a:solidFill>
                  <a:srgbClr val="FFFF00"/>
                </a:solidFill>
              </a:rPr>
              <a:t>Hodnocení</a:t>
            </a:r>
          </a:p>
        </p:txBody>
      </p:sp>
      <p:sp>
        <p:nvSpPr>
          <p:cNvPr id="24579" name="Zástupný symbol pro obsah 2">
            <a:extLst>
              <a:ext uri="{FF2B5EF4-FFF2-40B4-BE49-F238E27FC236}">
                <a16:creationId xmlns:a16="http://schemas.microsoft.com/office/drawing/2014/main" id="{84D9A6DA-8657-45DE-8D20-2479F700C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773238"/>
            <a:ext cx="7693025" cy="3724275"/>
          </a:xfrm>
        </p:spPr>
        <p:txBody>
          <a:bodyPr/>
          <a:lstStyle/>
          <a:p>
            <a:r>
              <a:rPr lang="cs-CZ" altLang="cs-CZ" dirty="0">
                <a:solidFill>
                  <a:schemeClr val="bg1"/>
                </a:solidFill>
              </a:rPr>
              <a:t>Terénní, laboratorní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altLang="cs-CZ" dirty="0">
                <a:solidFill>
                  <a:schemeClr val="bg1"/>
                </a:solidFill>
                <a:cs typeface="Arial"/>
              </a:rPr>
              <a:t>Plně nebo částečně standardizované</a:t>
            </a:r>
          </a:p>
          <a:p>
            <a:r>
              <a:rPr lang="cs-CZ" altLang="cs-CZ" dirty="0">
                <a:solidFill>
                  <a:schemeClr val="bg1"/>
                </a:solidFill>
                <a:cs typeface="Arial"/>
              </a:rPr>
              <a:t>Individuální, skupinové</a:t>
            </a:r>
          </a:p>
          <a:p>
            <a:r>
              <a:rPr lang="cs-CZ" altLang="cs-CZ" dirty="0">
                <a:solidFill>
                  <a:schemeClr val="bg1"/>
                </a:solidFill>
                <a:cs typeface="Arial"/>
              </a:rPr>
              <a:t>Testové baterie, testové profily</a:t>
            </a:r>
          </a:p>
          <a:p>
            <a:r>
              <a:rPr lang="cs-CZ" altLang="cs-CZ" dirty="0">
                <a:solidFill>
                  <a:schemeClr val="bg1"/>
                </a:solidFill>
                <a:cs typeface="Arial"/>
              </a:rPr>
              <a:t>Reliabilita a validita</a:t>
            </a:r>
          </a:p>
          <a:p>
            <a:r>
              <a:rPr lang="cs-CZ" dirty="0">
                <a:solidFill>
                  <a:schemeClr val="bg1"/>
                </a:solidFill>
                <a:ea typeface="+mn-lt"/>
                <a:cs typeface="+mn-lt"/>
              </a:rPr>
              <a:t>T-body, C-body, Z-body</a:t>
            </a:r>
            <a:endParaRPr lang="cs-CZ" altLang="cs-CZ" dirty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cs-CZ" dirty="0">
                <a:solidFill>
                  <a:schemeClr val="bg1"/>
                </a:solidFill>
                <a:cs typeface="Arial"/>
              </a:rPr>
              <a:t>Normy</a:t>
            </a:r>
          </a:p>
          <a:p>
            <a:endParaRPr lang="cs-CZ" altLang="cs-CZ" dirty="0">
              <a:solidFill>
                <a:schemeClr val="bg1"/>
              </a:solidFill>
              <a:cs typeface="Arial"/>
            </a:endParaRPr>
          </a:p>
          <a:p>
            <a:endParaRPr lang="cs-CZ" altLang="cs-CZ" dirty="0">
              <a:solidFill>
                <a:schemeClr val="bg1"/>
              </a:solidFill>
              <a:cs typeface="Arial"/>
            </a:endParaRPr>
          </a:p>
          <a:p>
            <a:endParaRPr lang="cs-CZ" altLang="cs-CZ" dirty="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55142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>
            <a:extLst>
              <a:ext uri="{FF2B5EF4-FFF2-40B4-BE49-F238E27FC236}">
                <a16:creationId xmlns:a16="http://schemas.microsoft.com/office/drawing/2014/main" id="{D86AFAC1-0757-416B-A5CF-E665E46F3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0"/>
            <a:ext cx="7924800" cy="1143001"/>
          </a:xfrm>
        </p:spPr>
        <p:txBody>
          <a:bodyPr/>
          <a:lstStyle/>
          <a:p>
            <a:r>
              <a:rPr lang="cs-CZ" altLang="cs-CZ" dirty="0">
                <a:solidFill>
                  <a:srgbClr val="FFFF00"/>
                </a:solidFill>
              </a:rPr>
              <a:t>Hodnocení</a:t>
            </a:r>
          </a:p>
        </p:txBody>
      </p:sp>
      <p:sp>
        <p:nvSpPr>
          <p:cNvPr id="24579" name="Zástupný symbol pro obsah 2">
            <a:extLst>
              <a:ext uri="{FF2B5EF4-FFF2-40B4-BE49-F238E27FC236}">
                <a16:creationId xmlns:a16="http://schemas.microsoft.com/office/drawing/2014/main" id="{84D9A6DA-8657-45DE-8D20-2479F700C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773238"/>
            <a:ext cx="7693025" cy="3724275"/>
          </a:xfrm>
        </p:spPr>
        <p:txBody>
          <a:bodyPr/>
          <a:lstStyle/>
          <a:p>
            <a:r>
              <a:rPr lang="cs-CZ" altLang="cs-CZ" dirty="0">
                <a:solidFill>
                  <a:schemeClr val="bg1"/>
                </a:solidFill>
              </a:rPr>
              <a:t>Konceptuální škály (nominální, ordinální, poměrové, intervalové)</a:t>
            </a:r>
            <a:endParaRPr lang="cs-CZ" dirty="0">
              <a:solidFill>
                <a:schemeClr val="bg1"/>
              </a:solidFill>
              <a:cs typeface="Arial"/>
            </a:endParaRPr>
          </a:p>
          <a:p>
            <a:r>
              <a:rPr lang="cs-CZ" altLang="cs-CZ" dirty="0">
                <a:solidFill>
                  <a:schemeClr val="bg1"/>
                </a:solidFill>
                <a:cs typeface="Arial"/>
              </a:rPr>
              <a:t>Průměr, medián, modus</a:t>
            </a:r>
          </a:p>
          <a:p>
            <a:r>
              <a:rPr lang="cs-CZ" altLang="cs-CZ" dirty="0">
                <a:solidFill>
                  <a:schemeClr val="bg1"/>
                </a:solidFill>
                <a:cs typeface="Arial"/>
              </a:rPr>
              <a:t>Normální rozložení, shoda rozptylu</a:t>
            </a:r>
          </a:p>
          <a:p>
            <a:r>
              <a:rPr lang="cs-CZ" altLang="cs-CZ" dirty="0">
                <a:solidFill>
                  <a:schemeClr val="bg1"/>
                </a:solidFill>
                <a:cs typeface="Arial"/>
              </a:rPr>
              <a:t>T-test, ANOVA, PCA, korelace, regrese</a:t>
            </a:r>
          </a:p>
          <a:p>
            <a:r>
              <a:rPr lang="cs-CZ" altLang="cs-CZ" dirty="0">
                <a:solidFill>
                  <a:schemeClr val="bg1"/>
                </a:solidFill>
                <a:cs typeface="Arial"/>
              </a:rPr>
              <a:t>Významnost p=0.05; </a:t>
            </a:r>
            <a:r>
              <a:rPr lang="cs-CZ" altLang="cs-CZ" dirty="0" err="1">
                <a:solidFill>
                  <a:schemeClr val="bg1"/>
                </a:solidFill>
                <a:cs typeface="Arial"/>
              </a:rPr>
              <a:t>Effect</a:t>
            </a:r>
            <a:r>
              <a:rPr lang="cs-CZ" altLang="cs-CZ" dirty="0">
                <a:solidFill>
                  <a:schemeClr val="bg1"/>
                </a:solidFill>
                <a:cs typeface="Arial"/>
              </a:rPr>
              <a:t> </a:t>
            </a:r>
            <a:r>
              <a:rPr lang="cs-CZ" altLang="cs-CZ" dirty="0" err="1">
                <a:solidFill>
                  <a:schemeClr val="bg1"/>
                </a:solidFill>
                <a:cs typeface="Arial"/>
              </a:rPr>
              <a:t>size</a:t>
            </a:r>
            <a:r>
              <a:rPr lang="cs-CZ" altLang="cs-CZ" dirty="0">
                <a:solidFill>
                  <a:schemeClr val="bg1"/>
                </a:solidFill>
                <a:cs typeface="Arial"/>
              </a:rPr>
              <a:t> - </a:t>
            </a:r>
            <a:r>
              <a:rPr lang="cs-CZ" altLang="cs-CZ" dirty="0" err="1">
                <a:solidFill>
                  <a:schemeClr val="bg1"/>
                </a:solidFill>
                <a:cs typeface="Arial"/>
              </a:rPr>
              <a:t>Cohenovo</a:t>
            </a:r>
            <a:r>
              <a:rPr lang="cs-CZ" altLang="cs-CZ" dirty="0">
                <a:solidFill>
                  <a:schemeClr val="bg1"/>
                </a:solidFill>
                <a:cs typeface="Arial"/>
              </a:rPr>
              <a:t> d; vysvětlení komponent; R; </a:t>
            </a:r>
            <a:r>
              <a:rPr lang="cs-CZ" dirty="0">
                <a:solidFill>
                  <a:schemeClr val="bg1"/>
                </a:solidFill>
                <a:ea typeface="+mn-lt"/>
                <a:cs typeface="+mn-lt"/>
              </a:rPr>
              <a:t>R</a:t>
            </a:r>
            <a:r>
              <a:rPr lang="cs-CZ" baseline="30000" dirty="0">
                <a:solidFill>
                  <a:schemeClr val="bg1"/>
                </a:solidFill>
                <a:ea typeface="+mn-lt"/>
                <a:cs typeface="+mn-lt"/>
              </a:rPr>
              <a:t>2 </a:t>
            </a:r>
            <a:r>
              <a:rPr lang="cs-CZ" baseline="30000" dirty="0">
                <a:solidFill>
                  <a:schemeClr val="bg1"/>
                </a:solidFill>
                <a:cs typeface="Arial"/>
              </a:rPr>
              <a:t> (</a:t>
            </a:r>
            <a:r>
              <a:rPr lang="cs-CZ" altLang="cs-CZ" dirty="0">
                <a:solidFill>
                  <a:schemeClr val="bg1"/>
                </a:solidFill>
                <a:cs typeface="Arial"/>
              </a:rPr>
              <a:t>R </a:t>
            </a:r>
            <a:r>
              <a:rPr lang="cs-CZ" altLang="cs-CZ" dirty="0" err="1">
                <a:solidFill>
                  <a:schemeClr val="bg1"/>
                </a:solidFill>
                <a:cs typeface="Arial"/>
              </a:rPr>
              <a:t>adjust</a:t>
            </a:r>
            <a:r>
              <a:rPr lang="cs-CZ" altLang="cs-CZ" dirty="0">
                <a:solidFill>
                  <a:schemeClr val="bg1"/>
                </a:solidFill>
                <a:cs typeface="Arial"/>
              </a:rPr>
              <a:t>) </a:t>
            </a:r>
          </a:p>
          <a:p>
            <a:r>
              <a:rPr lang="cs-CZ" dirty="0">
                <a:solidFill>
                  <a:schemeClr val="bg1"/>
                </a:solidFill>
                <a:cs typeface="Arial"/>
              </a:rPr>
              <a:t>Věcná významnost, interpretace dat</a:t>
            </a:r>
            <a:endParaRPr lang="cs-CZ" dirty="0">
              <a:solidFill>
                <a:schemeClr val="bg1"/>
              </a:solidFill>
            </a:endParaRPr>
          </a:p>
          <a:p>
            <a:endParaRPr lang="cs-CZ" altLang="cs-CZ" dirty="0">
              <a:solidFill>
                <a:schemeClr val="bg1"/>
              </a:solidFill>
              <a:cs typeface="Arial"/>
            </a:endParaRPr>
          </a:p>
          <a:p>
            <a:endParaRPr lang="cs-CZ" altLang="cs-CZ" dirty="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638078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E0567-4A93-4F9F-9A47-87CA79160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619" y="-32532"/>
            <a:ext cx="8472486" cy="1143000"/>
          </a:xfrm>
        </p:spPr>
        <p:txBody>
          <a:bodyPr/>
          <a:lstStyle/>
          <a:p>
            <a:r>
              <a:rPr lang="cs-CZ" dirty="0">
                <a:solidFill>
                  <a:srgbClr val="FFFF00"/>
                </a:solidFill>
                <a:cs typeface="Arial"/>
              </a:rPr>
              <a:t>Hodnocení</a:t>
            </a:r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AFCBC050-AC69-4751-843E-A3E743DE8B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619" y="1676725"/>
            <a:ext cx="8172449" cy="4695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9824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4">
            <a:extLst>
              <a:ext uri="{FF2B5EF4-FFF2-40B4-BE49-F238E27FC236}">
                <a16:creationId xmlns:a16="http://schemas.microsoft.com/office/drawing/2014/main" id="{B0BDB18C-E39A-4916-AFEA-5216C7FB36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056" y="1586575"/>
            <a:ext cx="8422480" cy="4244443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E509A782-0241-46EF-8246-34B93CC1AAE8}"/>
              </a:ext>
            </a:extLst>
          </p:cNvPr>
          <p:cNvSpPr txBox="1">
            <a:spLocks/>
          </p:cNvSpPr>
          <p:nvPr/>
        </p:nvSpPr>
        <p:spPr bwMode="auto">
          <a:xfrm>
            <a:off x="251520" y="-243408"/>
            <a:ext cx="8472486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cs-CZ" kern="0" dirty="0">
                <a:solidFill>
                  <a:srgbClr val="FFFF00"/>
                </a:solidFill>
                <a:cs typeface="Arial"/>
              </a:rPr>
              <a:t>Posuzovací škály</a:t>
            </a:r>
          </a:p>
        </p:txBody>
      </p:sp>
    </p:spTree>
    <p:extLst>
      <p:ext uri="{BB962C8B-B14F-4D97-AF65-F5344CB8AC3E}">
        <p14:creationId xmlns:p14="http://schemas.microsoft.com/office/powerpoint/2010/main" val="41533289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E7C2E11-5638-4B86-8C2C-5EFBD0959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412875"/>
            <a:ext cx="7693025" cy="3724275"/>
          </a:xfrm>
        </p:spPr>
        <p:txBody>
          <a:bodyPr/>
          <a:lstStyle/>
          <a:p>
            <a:pPr>
              <a:defRPr/>
            </a:pPr>
            <a:r>
              <a:rPr lang="cs-CZ" dirty="0">
                <a:solidFill>
                  <a:schemeClr val="bg1"/>
                </a:solidFill>
              </a:rPr>
              <a:t>Škály – hodnotící (numerické)</a:t>
            </a:r>
          </a:p>
          <a:p>
            <a:pPr>
              <a:defRPr/>
            </a:pPr>
            <a:endParaRPr lang="cs-CZ" dirty="0">
              <a:solidFill>
                <a:schemeClr val="bg1"/>
              </a:solidFill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dirty="0">
              <a:solidFill>
                <a:schemeClr val="bg1"/>
              </a:solidFill>
            </a:endParaRP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4F91F85C-FBD0-4DC3-BC99-924F38227821}"/>
              </a:ext>
            </a:extLst>
          </p:cNvPr>
          <p:cNvGraphicFramePr>
            <a:graphicFrameLocks noGrp="1"/>
          </p:cNvGraphicFramePr>
          <p:nvPr/>
        </p:nvGraphicFramePr>
        <p:xfrm>
          <a:off x="468313" y="2205038"/>
          <a:ext cx="8280400" cy="39465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1854">
                  <a:extLst>
                    <a:ext uri="{9D8B030D-6E8A-4147-A177-3AD203B41FA5}">
                      <a16:colId xmlns:a16="http://schemas.microsoft.com/office/drawing/2014/main" val="4081150704"/>
                    </a:ext>
                  </a:extLst>
                </a:gridCol>
                <a:gridCol w="7078546">
                  <a:extLst>
                    <a:ext uri="{9D8B030D-6E8A-4147-A177-3AD203B41FA5}">
                      <a16:colId xmlns:a16="http://schemas.microsoft.com/office/drawing/2014/main" val="1141902217"/>
                    </a:ext>
                  </a:extLst>
                </a:gridCol>
              </a:tblGrid>
              <a:tr h="588360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Body</a:t>
                      </a:r>
                      <a:endParaRPr lang="cs-CZ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47" marR="44447" marT="0" marB="0" anchor="ctr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Popis hodnocení</a:t>
                      </a:r>
                      <a:endParaRPr lang="cs-CZ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47" marR="44447" marT="0" marB="0" anchor="ctr"/>
                </a:tc>
                <a:extLst>
                  <a:ext uri="{0D108BD9-81ED-4DB2-BD59-A6C34878D82A}">
                    <a16:rowId xmlns:a16="http://schemas.microsoft.com/office/drawing/2014/main" val="3369027937"/>
                  </a:ext>
                </a:extLst>
              </a:tr>
              <a:tr h="658290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</a:t>
                      </a:r>
                      <a:endParaRPr lang="cs-CZ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47" marR="44447" marT="0" marB="0" anchor="ctr"/>
                </a:tc>
                <a:tc>
                  <a:txBody>
                    <a:bodyPr/>
                    <a:lstStyle/>
                    <a:p>
                      <a:pPr marL="254635"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Byl-li úkol proveden technicky správně a v požadovaném tempu.</a:t>
                      </a:r>
                      <a:endParaRPr lang="cs-CZ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47" marR="44447" marT="0" marB="0" anchor="ctr"/>
                </a:tc>
                <a:extLst>
                  <a:ext uri="{0D108BD9-81ED-4DB2-BD59-A6C34878D82A}">
                    <a16:rowId xmlns:a16="http://schemas.microsoft.com/office/drawing/2014/main" val="1478528130"/>
                  </a:ext>
                </a:extLst>
              </a:tr>
              <a:tr h="1511614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3600">
                        <a:effectLst/>
                      </a:endParaRPr>
                    </a:p>
                    <a:p>
                      <a:pPr indent="450215"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2</a:t>
                      </a:r>
                      <a:endParaRPr lang="cs-CZ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47" marR="44447" marT="0" marB="0"/>
                </a:tc>
                <a:tc>
                  <a:txBody>
                    <a:bodyPr/>
                    <a:lstStyle/>
                    <a:p>
                      <a:pPr marL="254635"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Byl-li úkol proveden technicky správně, ale v nesprávném</a:t>
                      </a:r>
                      <a:endParaRPr lang="cs-CZ" sz="3600">
                        <a:effectLst/>
                      </a:endParaRPr>
                    </a:p>
                    <a:p>
                      <a:pPr marL="254635"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tempu nebo byl-li proveden v požadovaném tempu, avšak</a:t>
                      </a:r>
                      <a:endParaRPr lang="cs-CZ" sz="3600">
                        <a:effectLst/>
                      </a:endParaRPr>
                    </a:p>
                    <a:p>
                      <a:pPr marL="254635"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 drobnými chybami v technice cvičení (viz tab. 5).</a:t>
                      </a:r>
                      <a:endParaRPr lang="cs-CZ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47" marR="44447" marT="0" marB="0" anchor="ctr"/>
                </a:tc>
                <a:extLst>
                  <a:ext uri="{0D108BD9-81ED-4DB2-BD59-A6C34878D82A}">
                    <a16:rowId xmlns:a16="http://schemas.microsoft.com/office/drawing/2014/main" val="2632358668"/>
                  </a:ext>
                </a:extLst>
              </a:tr>
              <a:tr h="594131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</a:t>
                      </a:r>
                      <a:endParaRPr lang="cs-CZ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47" marR="44447" marT="0" marB="0" anchor="ctr"/>
                </a:tc>
                <a:tc>
                  <a:txBody>
                    <a:bodyPr/>
                    <a:lstStyle/>
                    <a:p>
                      <a:pPr marL="254635"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Byl-li úkol proveden, avšak s hrubými chybami (viz tab. 6).</a:t>
                      </a:r>
                      <a:endParaRPr lang="cs-CZ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47" marR="44447" marT="0" marB="0" anchor="ctr"/>
                </a:tc>
                <a:extLst>
                  <a:ext uri="{0D108BD9-81ED-4DB2-BD59-A6C34878D82A}">
                    <a16:rowId xmlns:a16="http://schemas.microsoft.com/office/drawing/2014/main" val="1861482416"/>
                  </a:ext>
                </a:extLst>
              </a:tr>
              <a:tr h="594131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</a:t>
                      </a:r>
                      <a:endParaRPr lang="cs-CZ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47" marR="44447" marT="0" marB="0" anchor="ctr"/>
                </a:tc>
                <a:tc>
                  <a:txBody>
                    <a:bodyPr/>
                    <a:lstStyle/>
                    <a:p>
                      <a:pPr marL="254635"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Nebyl-li úkol proveden vůbec nebo byl-li proveden nesprávně.</a:t>
                      </a:r>
                      <a:endParaRPr lang="cs-CZ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47" marR="44447" marT="0" marB="0" anchor="ctr"/>
                </a:tc>
                <a:extLst>
                  <a:ext uri="{0D108BD9-81ED-4DB2-BD59-A6C34878D82A}">
                    <a16:rowId xmlns:a16="http://schemas.microsoft.com/office/drawing/2014/main" val="4236292531"/>
                  </a:ext>
                </a:extLst>
              </a:tr>
            </a:tbl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A72AF10B-9036-4361-994B-30E57BC16D7B}"/>
              </a:ext>
            </a:extLst>
          </p:cNvPr>
          <p:cNvSpPr txBox="1">
            <a:spLocks/>
          </p:cNvSpPr>
          <p:nvPr/>
        </p:nvSpPr>
        <p:spPr bwMode="auto">
          <a:xfrm>
            <a:off x="1187624" y="-173039"/>
            <a:ext cx="8472486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kern="0" dirty="0">
                <a:solidFill>
                  <a:srgbClr val="FFFF00"/>
                </a:solidFill>
                <a:cs typeface="Arial"/>
              </a:rPr>
              <a:t>Hodnocení pohybových dovedností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0B30981D-804B-41BE-8E32-E515B95D8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9" y="923528"/>
            <a:ext cx="8424862" cy="5482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cs-CZ" altLang="cs-CZ" sz="2400" b="1" i="1" dirty="0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cs-CZ" sz="2400" b="1" dirty="0">
                <a:solidFill>
                  <a:srgbClr val="FFFF00"/>
                </a:solidFill>
                <a:latin typeface="Calibri"/>
                <a:cs typeface="Calibri"/>
              </a:rPr>
              <a:t>Cíl: </a:t>
            </a:r>
            <a:r>
              <a:rPr lang="cs-CZ" sz="2400" dirty="0">
                <a:solidFill>
                  <a:schemeClr val="bg1"/>
                </a:solidFill>
                <a:latin typeface="Calibri"/>
                <a:cs typeface="Calibri"/>
              </a:rPr>
              <a:t>systém výcviku STP v AČR a formy výcviku v jednotlivých tématech STP, vedení výcviku a hodnocení</a:t>
            </a:r>
          </a:p>
          <a:p>
            <a:pPr>
              <a:lnSpc>
                <a:spcPct val="150000"/>
              </a:lnSpc>
              <a:spcBef>
                <a:spcPct val="0"/>
              </a:spcBef>
              <a:buNone/>
              <a:defRPr/>
            </a:pPr>
            <a:endParaRPr lang="cs-CZ" sz="1000" dirty="0" err="1">
              <a:solidFill>
                <a:schemeClr val="bg1"/>
              </a:solidFill>
              <a:latin typeface="Calibri"/>
              <a:cs typeface="Calibri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cs-CZ" sz="2400" b="1" dirty="0">
                <a:solidFill>
                  <a:srgbClr val="FFFF00"/>
                </a:solidFill>
                <a:latin typeface="Calibri"/>
                <a:cs typeface="Calibri"/>
              </a:rPr>
              <a:t>Průběh: </a:t>
            </a:r>
            <a:r>
              <a:rPr lang="cs-CZ" sz="2400" dirty="0">
                <a:solidFill>
                  <a:schemeClr val="bg1"/>
                </a:solidFill>
                <a:latin typeface="Calibri"/>
                <a:cs typeface="Calibri"/>
              </a:rPr>
              <a:t>systémové zařazení výcviku STP, témata STP, formy a aspekty výcviku STP v jednotlivých tématech, interakční vztahy při vedení výcviku, hodnocení výcviku STP</a:t>
            </a:r>
          </a:p>
          <a:p>
            <a:pPr>
              <a:lnSpc>
                <a:spcPct val="150000"/>
              </a:lnSpc>
              <a:spcBef>
                <a:spcPct val="0"/>
              </a:spcBef>
              <a:buNone/>
              <a:defRPr/>
            </a:pPr>
            <a:endParaRPr lang="cs-CZ" sz="1200" dirty="0">
              <a:solidFill>
                <a:schemeClr val="bg1"/>
              </a:solidFill>
              <a:latin typeface="Calibri"/>
              <a:cs typeface="Calibri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cs-CZ" sz="2400" b="1" dirty="0">
                <a:solidFill>
                  <a:srgbClr val="FFFF00"/>
                </a:solidFill>
                <a:latin typeface="Calibri"/>
                <a:cs typeface="Calibri"/>
              </a:rPr>
              <a:t>Otázky: </a:t>
            </a:r>
            <a:r>
              <a:rPr lang="cs-CZ" sz="2400" dirty="0">
                <a:solidFill>
                  <a:schemeClr val="bg1"/>
                </a:solidFill>
                <a:latin typeface="Calibri"/>
                <a:cs typeface="Calibri"/>
              </a:rPr>
              <a:t>systém a témata výcviku STP, fyziologické a psychologické aspekty výcviku, interakční vztahy, hodnocení výcviku, sestavování výcviku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9086CF2-59DD-460D-878C-713BFE87D307}"/>
              </a:ext>
            </a:extLst>
          </p:cNvPr>
          <p:cNvSpPr>
            <a:spLocks noChangeArrowheads="1"/>
          </p:cNvSpPr>
          <p:nvPr/>
        </p:nvSpPr>
        <p:spPr bwMode="auto">
          <a:xfrm rot="-10800000" flipV="1">
            <a:off x="575748" y="306129"/>
            <a:ext cx="84248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b="1" i="1" dirty="0">
                <a:solidFill>
                  <a:schemeClr val="bg1"/>
                </a:solidFill>
                <a:latin typeface="Arial"/>
                <a:cs typeface="Times New Roman"/>
              </a:rPr>
              <a:t>Speciální tělesná příprava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>
            <a:extLst>
              <a:ext uri="{FF2B5EF4-FFF2-40B4-BE49-F238E27FC236}">
                <a16:creationId xmlns:a16="http://schemas.microsoft.com/office/drawing/2014/main" id="{A7BF9A65-64EA-4A9D-B69C-188281F7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9884"/>
            <a:ext cx="7924800" cy="1143000"/>
          </a:xfrm>
        </p:spPr>
        <p:txBody>
          <a:bodyPr/>
          <a:lstStyle/>
          <a:p>
            <a:r>
              <a:rPr lang="cs-CZ" altLang="cs-CZ" dirty="0">
                <a:solidFill>
                  <a:srgbClr val="FFFF00"/>
                </a:solidFill>
              </a:rPr>
              <a:t>Boj zblízka</a:t>
            </a:r>
          </a:p>
        </p:txBody>
      </p:sp>
      <p:sp>
        <p:nvSpPr>
          <p:cNvPr id="25603" name="Zástupný symbol pro obsah 2">
            <a:extLst>
              <a:ext uri="{FF2B5EF4-FFF2-40B4-BE49-F238E27FC236}">
                <a16:creationId xmlns:a16="http://schemas.microsoft.com/office/drawing/2014/main" id="{7792F413-08FA-4193-971F-7A64692BB2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196975"/>
            <a:ext cx="7693025" cy="3724275"/>
          </a:xfrm>
        </p:spPr>
        <p:txBody>
          <a:bodyPr/>
          <a:lstStyle/>
          <a:p>
            <a:pPr marL="0" indent="0">
              <a:buNone/>
            </a:pPr>
            <a:r>
              <a:rPr lang="cs-CZ" altLang="cs-CZ" i="1" dirty="0">
                <a:solidFill>
                  <a:schemeClr val="bg1"/>
                </a:solidFill>
              </a:rPr>
              <a:t>Požadavky</a:t>
            </a:r>
            <a:endParaRPr lang="cs-CZ" altLang="cs-CZ" dirty="0">
              <a:solidFill>
                <a:schemeClr val="bg1"/>
              </a:solidFill>
              <a:cs typeface="Arial"/>
            </a:endParaRPr>
          </a:p>
          <a:p>
            <a:r>
              <a:rPr lang="cs-CZ" altLang="cs-CZ" sz="1800" dirty="0">
                <a:solidFill>
                  <a:schemeClr val="bg1"/>
                </a:solidFill>
              </a:rPr>
              <a:t>splnění norem přezkoušení všeobecné tělesné výkonnosti (viz níže);</a:t>
            </a:r>
            <a:endParaRPr lang="cs-CZ" altLang="cs-CZ" sz="1800" dirty="0">
              <a:solidFill>
                <a:schemeClr val="bg1"/>
              </a:solidFill>
              <a:cs typeface="Arial"/>
            </a:endParaRPr>
          </a:p>
          <a:p>
            <a:r>
              <a:rPr lang="cs-CZ" altLang="cs-CZ" sz="1800" dirty="0">
                <a:solidFill>
                  <a:schemeClr val="bg1"/>
                </a:solidFill>
              </a:rPr>
              <a:t>odpovídající úroveň provedení technik boje zblízka v rozsahu zdokonalovacího výcviku daného stupně.</a:t>
            </a:r>
            <a:endParaRPr lang="cs-CZ" altLang="cs-CZ" sz="1800" dirty="0">
              <a:solidFill>
                <a:schemeClr val="bg1"/>
              </a:solidFill>
              <a:cs typeface="Arial"/>
            </a:endParaRPr>
          </a:p>
          <a:p>
            <a:endParaRPr lang="cs-CZ" altLang="cs-CZ" sz="2000" b="1">
              <a:solidFill>
                <a:schemeClr val="bg1"/>
              </a:solidFill>
            </a:endParaRPr>
          </a:p>
          <a:p>
            <a:endParaRPr lang="cs-CZ" altLang="cs-CZ" sz="1800" b="1">
              <a:solidFill>
                <a:schemeClr val="bg1"/>
              </a:solidFill>
            </a:endParaRP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19199FF6-C109-4759-9A4E-5B6C0BE1348E}"/>
              </a:ext>
            </a:extLst>
          </p:cNvPr>
          <p:cNvGraphicFramePr>
            <a:graphicFrameLocks noGrp="1"/>
          </p:cNvGraphicFramePr>
          <p:nvPr/>
        </p:nvGraphicFramePr>
        <p:xfrm>
          <a:off x="1348582" y="3209132"/>
          <a:ext cx="6769100" cy="34464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6445">
                  <a:extLst>
                    <a:ext uri="{9D8B030D-6E8A-4147-A177-3AD203B41FA5}">
                      <a16:colId xmlns:a16="http://schemas.microsoft.com/office/drawing/2014/main" val="1205193539"/>
                    </a:ext>
                  </a:extLst>
                </a:gridCol>
                <a:gridCol w="1831150">
                  <a:extLst>
                    <a:ext uri="{9D8B030D-6E8A-4147-A177-3AD203B41FA5}">
                      <a16:colId xmlns:a16="http://schemas.microsoft.com/office/drawing/2014/main" val="2233487121"/>
                    </a:ext>
                  </a:extLst>
                </a:gridCol>
                <a:gridCol w="2201505">
                  <a:extLst>
                    <a:ext uri="{9D8B030D-6E8A-4147-A177-3AD203B41FA5}">
                      <a16:colId xmlns:a16="http://schemas.microsoft.com/office/drawing/2014/main" val="2762120219"/>
                    </a:ext>
                  </a:extLst>
                </a:gridCol>
              </a:tblGrid>
              <a:tr h="861616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Motorický test</a:t>
                      </a:r>
                      <a:endParaRPr lang="cs-CZ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Limit </a:t>
                      </a:r>
                      <a:endParaRPr lang="cs-CZ" sz="4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Poznámka</a:t>
                      </a:r>
                      <a:endParaRPr lang="cs-CZ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2" marR="44452" marT="0" marB="0" anchor="ctr"/>
                </a:tc>
                <a:extLst>
                  <a:ext uri="{0D108BD9-81ED-4DB2-BD59-A6C34878D82A}">
                    <a16:rowId xmlns:a16="http://schemas.microsoft.com/office/drawing/2014/main" val="1429533555"/>
                  </a:ext>
                </a:extLst>
              </a:tr>
              <a:tr h="861616">
                <a:tc>
                  <a:txBody>
                    <a:bodyPr/>
                    <a:lstStyle/>
                    <a:p>
                      <a:pPr indent="450215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Leh – sed</a:t>
                      </a:r>
                      <a:endParaRPr lang="cs-CZ" sz="4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45</a:t>
                      </a:r>
                      <a:endParaRPr lang="cs-CZ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2" marR="44452" marT="0" marB="0" anchor="ctr"/>
                </a:tc>
                <a:tc rowSpan="2">
                  <a:txBody>
                    <a:bodyPr/>
                    <a:lstStyle/>
                    <a:p>
                      <a:pPr indent="450215"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Za 2:30 s</a:t>
                      </a:r>
                      <a:endParaRPr lang="cs-CZ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2" marR="44452" marT="0" marB="0" anchor="ctr"/>
                </a:tc>
                <a:extLst>
                  <a:ext uri="{0D108BD9-81ED-4DB2-BD59-A6C34878D82A}">
                    <a16:rowId xmlns:a16="http://schemas.microsoft.com/office/drawing/2014/main" val="3147765230"/>
                  </a:ext>
                </a:extLst>
              </a:tr>
              <a:tr h="861616">
                <a:tc>
                  <a:txBody>
                    <a:bodyPr/>
                    <a:lstStyle/>
                    <a:p>
                      <a:pPr indent="450215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Kliky</a:t>
                      </a:r>
                      <a:endParaRPr lang="cs-CZ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25</a:t>
                      </a:r>
                      <a:endParaRPr lang="cs-CZ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2" marR="44452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735609"/>
                  </a:ext>
                </a:extLst>
              </a:tr>
              <a:tr h="861616">
                <a:tc>
                  <a:txBody>
                    <a:bodyPr/>
                    <a:lstStyle/>
                    <a:p>
                      <a:pPr indent="450215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Běh</a:t>
                      </a:r>
                      <a:endParaRPr lang="cs-CZ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16 min.</a:t>
                      </a:r>
                      <a:endParaRPr lang="cs-CZ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3000 m</a:t>
                      </a:r>
                      <a:endParaRPr lang="cs-CZ" sz="4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2" marR="44452" marT="0" marB="0" anchor="ctr"/>
                </a:tc>
                <a:extLst>
                  <a:ext uri="{0D108BD9-81ED-4DB2-BD59-A6C34878D82A}">
                    <a16:rowId xmlns:a16="http://schemas.microsoft.com/office/drawing/2014/main" val="213249723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>
            <a:extLst>
              <a:ext uri="{FF2B5EF4-FFF2-40B4-BE49-F238E27FC236}">
                <a16:creationId xmlns:a16="http://schemas.microsoft.com/office/drawing/2014/main" id="{286EB3D5-3AAC-4265-A4B8-57B7E5E29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-12694"/>
            <a:ext cx="7924800" cy="1143000"/>
          </a:xfrm>
        </p:spPr>
        <p:txBody>
          <a:bodyPr/>
          <a:lstStyle/>
          <a:p>
            <a:r>
              <a:rPr lang="cs-CZ" altLang="cs-CZ" dirty="0">
                <a:solidFill>
                  <a:srgbClr val="FFFF00"/>
                </a:solidFill>
              </a:rPr>
              <a:t>Vojenské lezení – umělé stěny</a:t>
            </a:r>
            <a:endParaRPr lang="cs-CZ" altLang="cs-CZ" dirty="0">
              <a:solidFill>
                <a:srgbClr val="FFFF00"/>
              </a:solidFill>
              <a:cs typeface="Arial"/>
            </a:endParaRPr>
          </a:p>
        </p:txBody>
      </p:sp>
      <p:sp>
        <p:nvSpPr>
          <p:cNvPr id="27651" name="Zástupný symbol pro obsah 2">
            <a:extLst>
              <a:ext uri="{FF2B5EF4-FFF2-40B4-BE49-F238E27FC236}">
                <a16:creationId xmlns:a16="http://schemas.microsoft.com/office/drawing/2014/main" id="{EA2BB61E-3E22-46B0-9CBE-5F181FB1F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484313"/>
            <a:ext cx="7693025" cy="3724275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3200" i="1" dirty="0">
                <a:solidFill>
                  <a:schemeClr val="bg1"/>
                </a:solidFill>
              </a:rPr>
              <a:t>Požadavky</a:t>
            </a:r>
            <a:endParaRPr lang="cs-CZ" altLang="cs-CZ" sz="1800">
              <a:solidFill>
                <a:schemeClr val="bg1"/>
              </a:solidFill>
              <a:cs typeface="Arial"/>
            </a:endParaRPr>
          </a:p>
          <a:p>
            <a:r>
              <a:rPr lang="cs-CZ" altLang="cs-CZ" dirty="0">
                <a:solidFill>
                  <a:schemeClr val="bg1"/>
                </a:solidFill>
              </a:rPr>
              <a:t>slanit se </a:t>
            </a:r>
            <a:r>
              <a:rPr lang="cs-CZ" altLang="cs-CZ" dirty="0" err="1">
                <a:solidFill>
                  <a:schemeClr val="bg1"/>
                </a:solidFill>
              </a:rPr>
              <a:t>sebejištěním</a:t>
            </a:r>
            <a:r>
              <a:rPr lang="cs-CZ" altLang="cs-CZ" dirty="0">
                <a:solidFill>
                  <a:schemeClr val="bg1"/>
                </a:solidFill>
              </a:rPr>
              <a:t> v kolmém profilu s oporou v polním stejnokroji;</a:t>
            </a:r>
            <a:endParaRPr lang="cs-CZ" altLang="cs-CZ">
              <a:solidFill>
                <a:schemeClr val="bg1"/>
              </a:solidFill>
              <a:cs typeface="Arial"/>
            </a:endParaRPr>
          </a:p>
          <a:p>
            <a:endParaRPr lang="cs-CZ" altLang="cs-CZ" dirty="0">
              <a:solidFill>
                <a:schemeClr val="bg1"/>
              </a:solidFill>
            </a:endParaRPr>
          </a:p>
          <a:p>
            <a:r>
              <a:rPr lang="cs-CZ" altLang="cs-CZ" dirty="0">
                <a:solidFill>
                  <a:schemeClr val="bg1"/>
                </a:solidFill>
              </a:rPr>
              <a:t>lezení a jištění stylem TR do stupně 4 UIAA v polním stejnokroji.</a:t>
            </a:r>
            <a:endParaRPr lang="cs-CZ" altLang="cs-CZ">
              <a:solidFill>
                <a:schemeClr val="bg1"/>
              </a:solidFill>
              <a:cs typeface="Arial"/>
            </a:endParaRPr>
          </a:p>
          <a:p>
            <a:endParaRPr lang="cs-CZ" altLang="cs-CZ" sz="18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>
            <a:extLst>
              <a:ext uri="{FF2B5EF4-FFF2-40B4-BE49-F238E27FC236}">
                <a16:creationId xmlns:a16="http://schemas.microsoft.com/office/drawing/2014/main" id="{86EA96FB-FB90-46D7-B615-CF8AA7728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-1405"/>
            <a:ext cx="7924800" cy="1143000"/>
          </a:xfrm>
        </p:spPr>
        <p:txBody>
          <a:bodyPr/>
          <a:lstStyle/>
          <a:p>
            <a:r>
              <a:rPr lang="cs-CZ" altLang="cs-CZ" dirty="0">
                <a:solidFill>
                  <a:srgbClr val="FFFF00"/>
                </a:solidFill>
              </a:rPr>
              <a:t>Vojenské lezení</a:t>
            </a:r>
          </a:p>
        </p:txBody>
      </p:sp>
      <p:sp>
        <p:nvSpPr>
          <p:cNvPr id="28675" name="Rectangle 4">
            <a:extLst>
              <a:ext uri="{FF2B5EF4-FFF2-40B4-BE49-F238E27FC236}">
                <a16:creationId xmlns:a16="http://schemas.microsoft.com/office/drawing/2014/main" id="{1B57C919-0987-422C-BEC9-B25CA08814A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9750" y="1607236"/>
            <a:ext cx="8401871" cy="3108543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indent="0">
              <a:spcBef>
                <a:spcPct val="0"/>
              </a:spcBef>
              <a:buClrTx/>
              <a:buSzTx/>
              <a:buFontTx/>
              <a:buNone/>
              <a:tabLst>
                <a:tab pos="288925" algn="l"/>
                <a:tab pos="449263" algn="l"/>
              </a:tabLst>
            </a:pPr>
            <a:r>
              <a:rPr lang="cs-CZ" altLang="cs-CZ" sz="3600" u="sng" dirty="0">
                <a:solidFill>
                  <a:schemeClr val="bg1"/>
                </a:solidFill>
                <a:latin typeface="Times New Roman"/>
                <a:cs typeface="Times New Roman"/>
              </a:rPr>
              <a:t>Vstupn</a:t>
            </a:r>
            <a:r>
              <a:rPr lang="cs-CZ" altLang="cs-CZ" sz="3600" u="sng" dirty="0">
                <a:solidFill>
                  <a:schemeClr val="bg1"/>
                </a:solidFill>
                <a:cs typeface="Times New Roman"/>
              </a:rPr>
              <a:t>í</a:t>
            </a:r>
            <a:r>
              <a:rPr lang="cs-CZ" altLang="cs-CZ" sz="3600" u="sng" dirty="0">
                <a:solidFill>
                  <a:schemeClr val="bg1"/>
                </a:solidFill>
                <a:latin typeface="Times New Roman"/>
                <a:cs typeface="Times New Roman"/>
              </a:rPr>
              <a:t> podm</a:t>
            </a:r>
            <a:r>
              <a:rPr lang="cs-CZ" altLang="cs-CZ" sz="3600" u="sng" dirty="0">
                <a:solidFill>
                  <a:schemeClr val="bg1"/>
                </a:solidFill>
                <a:cs typeface="Times New Roman"/>
              </a:rPr>
              <a:t>í</a:t>
            </a:r>
            <a:r>
              <a:rPr lang="cs-CZ" altLang="cs-CZ" sz="3600" u="sng" dirty="0">
                <a:solidFill>
                  <a:schemeClr val="bg1"/>
                </a:solidFill>
                <a:latin typeface="Times New Roman"/>
                <a:cs typeface="Times New Roman"/>
              </a:rPr>
              <a:t>nky</a:t>
            </a:r>
            <a:endParaRPr lang="cs-CZ" altLang="cs-CZ" sz="180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0" indent="0">
              <a:spcBef>
                <a:spcPct val="0"/>
              </a:spcBef>
              <a:buClrTx/>
              <a:buSzTx/>
              <a:buFontTx/>
              <a:buNone/>
              <a:tabLst>
                <a:tab pos="288925" algn="l"/>
                <a:tab pos="449263" algn="l"/>
              </a:tabLst>
            </a:pPr>
            <a:endParaRPr lang="cs-CZ" altLang="cs-CZ" sz="2000" i="1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0" indent="0">
              <a:spcBef>
                <a:spcPct val="0"/>
              </a:spcBef>
              <a:buClrTx/>
              <a:buSzTx/>
              <a:buFontTx/>
              <a:buNone/>
              <a:tabLst>
                <a:tab pos="288925" algn="l"/>
                <a:tab pos="449263" algn="l"/>
              </a:tabLst>
            </a:pPr>
            <a:r>
              <a:rPr lang="cs-CZ" altLang="cs-CZ" sz="2000" i="1" dirty="0">
                <a:solidFill>
                  <a:schemeClr val="bg1"/>
                </a:solidFill>
                <a:latin typeface="Times New Roman"/>
                <a:cs typeface="Times New Roman"/>
              </a:rPr>
              <a:t>Požadavky</a:t>
            </a:r>
            <a:endParaRPr lang="cs-CZ" altLang="cs-CZ" sz="100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0" indent="0">
              <a:spcBef>
                <a:spcPct val="0"/>
              </a:spcBef>
              <a:buClrTx/>
              <a:buSzTx/>
              <a:buFontTx/>
              <a:buChar char="•"/>
              <a:tabLst>
                <a:tab pos="288925" algn="l"/>
                <a:tab pos="449263" algn="l"/>
              </a:tabLst>
            </a:pPr>
            <a:r>
              <a:rPr lang="cs-CZ" altLang="cs-CZ" sz="2400" dirty="0">
                <a:solidFill>
                  <a:schemeClr val="bg1"/>
                </a:solidFill>
                <a:latin typeface="Arial"/>
                <a:cs typeface="Times New Roman"/>
              </a:rPr>
              <a:t>slanit se </a:t>
            </a:r>
            <a:r>
              <a:rPr lang="cs-CZ" altLang="cs-CZ" sz="2400" dirty="0" err="1">
                <a:solidFill>
                  <a:schemeClr val="bg1"/>
                </a:solidFill>
                <a:latin typeface="Arial"/>
                <a:cs typeface="Times New Roman"/>
              </a:rPr>
              <a:t>sebeji</a:t>
            </a:r>
            <a:r>
              <a:rPr lang="cs-CZ" altLang="cs-CZ" sz="2400" dirty="0" err="1">
                <a:solidFill>
                  <a:schemeClr val="bg1"/>
                </a:solidFill>
                <a:cs typeface="Times New Roman"/>
              </a:rPr>
              <a:t>š</a:t>
            </a:r>
            <a:r>
              <a:rPr lang="cs-CZ" altLang="cs-CZ" sz="2400" dirty="0" err="1">
                <a:solidFill>
                  <a:schemeClr val="bg1"/>
                </a:solidFill>
                <a:latin typeface="Arial"/>
                <a:cs typeface="Times New Roman"/>
              </a:rPr>
              <a:t>těn</a:t>
            </a:r>
            <a:r>
              <a:rPr lang="cs-CZ" altLang="cs-CZ" sz="2400" dirty="0" err="1">
                <a:solidFill>
                  <a:schemeClr val="bg1"/>
                </a:solidFill>
                <a:cs typeface="Times New Roman"/>
              </a:rPr>
              <a:t>í</a:t>
            </a:r>
            <a:r>
              <a:rPr lang="cs-CZ" altLang="cs-CZ" sz="2400" dirty="0" err="1">
                <a:solidFill>
                  <a:schemeClr val="bg1"/>
                </a:solidFill>
                <a:latin typeface="Arial"/>
                <a:cs typeface="Times New Roman"/>
              </a:rPr>
              <a:t>m</a:t>
            </a:r>
            <a:r>
              <a:rPr lang="cs-CZ" altLang="cs-CZ" sz="2400" dirty="0">
                <a:solidFill>
                  <a:schemeClr val="bg1"/>
                </a:solidFill>
                <a:latin typeface="Arial"/>
                <a:cs typeface="Times New Roman"/>
              </a:rPr>
              <a:t> v</a:t>
            </a:r>
            <a:r>
              <a:rPr lang="cs-CZ" altLang="cs-CZ" sz="2400" dirty="0">
                <a:solidFill>
                  <a:schemeClr val="bg1"/>
                </a:solidFill>
                <a:cs typeface="Times New Roman"/>
              </a:rPr>
              <a:t> </a:t>
            </a:r>
            <a:r>
              <a:rPr lang="cs-CZ" altLang="cs-CZ" sz="2400" dirty="0">
                <a:solidFill>
                  <a:schemeClr val="bg1"/>
                </a:solidFill>
                <a:latin typeface="Arial"/>
                <a:cs typeface="Times New Roman"/>
              </a:rPr>
              <a:t>kolm</a:t>
            </a:r>
            <a:r>
              <a:rPr lang="cs-CZ" altLang="cs-CZ" sz="2400" dirty="0">
                <a:solidFill>
                  <a:schemeClr val="bg1"/>
                </a:solidFill>
                <a:cs typeface="Times New Roman"/>
              </a:rPr>
              <a:t>é</a:t>
            </a:r>
            <a:r>
              <a:rPr lang="cs-CZ" altLang="cs-CZ" sz="2400" dirty="0">
                <a:solidFill>
                  <a:schemeClr val="bg1"/>
                </a:solidFill>
                <a:latin typeface="Arial"/>
                <a:cs typeface="Times New Roman"/>
              </a:rPr>
              <a:t>m profilu s</a:t>
            </a:r>
            <a:r>
              <a:rPr lang="cs-CZ" altLang="cs-CZ" sz="2400" dirty="0">
                <a:solidFill>
                  <a:schemeClr val="bg1"/>
                </a:solidFill>
                <a:cs typeface="Times New Roman"/>
              </a:rPr>
              <a:t> </a:t>
            </a:r>
            <a:r>
              <a:rPr lang="cs-CZ" altLang="cs-CZ" sz="2400" dirty="0">
                <a:solidFill>
                  <a:schemeClr val="bg1"/>
                </a:solidFill>
                <a:latin typeface="Arial"/>
                <a:cs typeface="Times New Roman"/>
              </a:rPr>
              <a:t>oporou  </a:t>
            </a:r>
          </a:p>
          <a:p>
            <a:pPr marL="0" indent="0">
              <a:spcBef>
                <a:spcPct val="0"/>
              </a:spcBef>
              <a:buClrTx/>
              <a:buSzTx/>
              <a:buNone/>
              <a:tabLst>
                <a:tab pos="288925" algn="l"/>
                <a:tab pos="449263" algn="l"/>
              </a:tabLst>
            </a:pPr>
            <a:r>
              <a:rPr lang="cs-CZ" altLang="cs-CZ" sz="2400" dirty="0">
                <a:solidFill>
                  <a:schemeClr val="bg1"/>
                </a:solidFill>
                <a:latin typeface="Arial"/>
                <a:cs typeface="Times New Roman"/>
              </a:rPr>
              <a:t>(vý</a:t>
            </a:r>
            <a:r>
              <a:rPr lang="cs-CZ" altLang="cs-CZ" sz="2400" dirty="0">
                <a:solidFill>
                  <a:schemeClr val="bg1"/>
                </a:solidFill>
                <a:cs typeface="Times New Roman"/>
              </a:rPr>
              <a:t>š</a:t>
            </a:r>
            <a:r>
              <a:rPr lang="cs-CZ" altLang="cs-CZ" sz="2400" dirty="0">
                <a:solidFill>
                  <a:schemeClr val="bg1"/>
                </a:solidFill>
                <a:latin typeface="Arial"/>
                <a:cs typeface="Times New Roman"/>
              </a:rPr>
              <a:t>ka slaněn</a:t>
            </a:r>
            <a:r>
              <a:rPr lang="cs-CZ" altLang="cs-CZ" sz="2400" dirty="0">
                <a:solidFill>
                  <a:schemeClr val="bg1"/>
                </a:solidFill>
                <a:cs typeface="Times New Roman"/>
              </a:rPr>
              <a:t>í</a:t>
            </a:r>
            <a:r>
              <a:rPr lang="cs-CZ" altLang="cs-CZ" sz="2400" dirty="0">
                <a:solidFill>
                  <a:schemeClr val="bg1"/>
                </a:solidFill>
                <a:latin typeface="Arial"/>
                <a:cs typeface="Times New Roman"/>
              </a:rPr>
              <a:t> 5 </a:t>
            </a:r>
            <a:r>
              <a:rPr lang="cs-CZ" altLang="cs-CZ" sz="2400" dirty="0">
                <a:solidFill>
                  <a:schemeClr val="bg1"/>
                </a:solidFill>
                <a:cs typeface="Times New Roman"/>
              </a:rPr>
              <a:t>–</a:t>
            </a:r>
            <a:r>
              <a:rPr lang="cs-CZ" altLang="cs-CZ" sz="2400" dirty="0">
                <a:solidFill>
                  <a:schemeClr val="bg1"/>
                </a:solidFill>
                <a:latin typeface="Arial"/>
                <a:cs typeface="Times New Roman"/>
              </a:rPr>
              <a:t> 10 m);</a:t>
            </a:r>
            <a:endParaRPr lang="cs-CZ" dirty="0">
              <a:solidFill>
                <a:schemeClr val="bg1"/>
              </a:solidFill>
              <a:cs typeface="Arial"/>
            </a:endParaRPr>
          </a:p>
          <a:p>
            <a:pPr marL="0" indent="0">
              <a:spcBef>
                <a:spcPct val="0"/>
              </a:spcBef>
              <a:buClrTx/>
              <a:buSzTx/>
              <a:buNone/>
              <a:tabLst>
                <a:tab pos="288925" algn="l"/>
                <a:tab pos="449263" algn="l"/>
              </a:tabLst>
            </a:pPr>
            <a:endParaRPr lang="cs-CZ" altLang="cs-CZ" sz="2400" dirty="0">
              <a:solidFill>
                <a:schemeClr val="bg1"/>
              </a:solidFill>
              <a:latin typeface="Arial"/>
              <a:cs typeface="Times New Roman"/>
            </a:endParaRPr>
          </a:p>
          <a:p>
            <a:pPr marL="0" indent="0">
              <a:spcBef>
                <a:spcPct val="0"/>
              </a:spcBef>
              <a:buClrTx/>
              <a:buSzTx/>
              <a:buFontTx/>
              <a:buChar char="•"/>
              <a:tabLst>
                <a:tab pos="288925" algn="l"/>
                <a:tab pos="449263" algn="l"/>
              </a:tabLst>
            </a:pPr>
            <a:r>
              <a:rPr lang="cs-CZ" altLang="cs-CZ" sz="2400" dirty="0">
                <a:solidFill>
                  <a:schemeClr val="bg1"/>
                </a:solidFill>
                <a:latin typeface="Arial"/>
                <a:cs typeface="Times New Roman"/>
              </a:rPr>
              <a:t>vyl</a:t>
            </a:r>
            <a:r>
              <a:rPr lang="cs-CZ" altLang="cs-CZ" sz="2400" dirty="0">
                <a:solidFill>
                  <a:schemeClr val="bg1"/>
                </a:solidFill>
                <a:cs typeface="Times New Roman"/>
              </a:rPr>
              <a:t>é</a:t>
            </a:r>
            <a:r>
              <a:rPr lang="cs-CZ" altLang="cs-CZ" sz="2400" dirty="0">
                <a:solidFill>
                  <a:schemeClr val="bg1"/>
                </a:solidFill>
                <a:latin typeface="Arial"/>
                <a:cs typeface="Times New Roman"/>
              </a:rPr>
              <a:t>zt stylem RP cestu obt</a:t>
            </a:r>
            <a:r>
              <a:rPr lang="cs-CZ" altLang="cs-CZ" sz="2400" dirty="0">
                <a:solidFill>
                  <a:schemeClr val="bg1"/>
                </a:solidFill>
                <a:cs typeface="Times New Roman"/>
              </a:rPr>
              <a:t>í</a:t>
            </a:r>
            <a:r>
              <a:rPr lang="cs-CZ" altLang="cs-CZ" sz="2400" dirty="0">
                <a:solidFill>
                  <a:schemeClr val="bg1"/>
                </a:solidFill>
                <a:latin typeface="Arial"/>
                <a:cs typeface="Times New Roman"/>
              </a:rPr>
              <a:t>žnosti 4 v</a:t>
            </a:r>
            <a:r>
              <a:rPr lang="cs-CZ" altLang="cs-CZ" sz="2400" dirty="0">
                <a:solidFill>
                  <a:schemeClr val="bg1"/>
                </a:solidFill>
                <a:cs typeface="Times New Roman"/>
              </a:rPr>
              <a:t> </a:t>
            </a:r>
            <a:r>
              <a:rPr lang="cs-CZ" altLang="cs-CZ" sz="2400" dirty="0">
                <a:solidFill>
                  <a:schemeClr val="bg1"/>
                </a:solidFill>
                <a:latin typeface="Arial"/>
                <a:cs typeface="Times New Roman"/>
              </a:rPr>
              <a:t>kolm</a:t>
            </a:r>
            <a:r>
              <a:rPr lang="cs-CZ" altLang="cs-CZ" sz="2400" dirty="0">
                <a:solidFill>
                  <a:schemeClr val="bg1"/>
                </a:solidFill>
                <a:cs typeface="Times New Roman"/>
              </a:rPr>
              <a:t>é</a:t>
            </a:r>
            <a:r>
              <a:rPr lang="cs-CZ" altLang="cs-CZ" sz="2400" dirty="0">
                <a:solidFill>
                  <a:schemeClr val="bg1"/>
                </a:solidFill>
                <a:latin typeface="Arial"/>
                <a:cs typeface="Times New Roman"/>
              </a:rPr>
              <a:t>m profilu </a:t>
            </a:r>
            <a:endParaRPr lang="cs-CZ" altLang="cs-CZ" sz="2400">
              <a:solidFill>
                <a:schemeClr val="bg1"/>
              </a:solidFill>
              <a:latin typeface="Arial"/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tabLst>
                <a:tab pos="288925" algn="l"/>
                <a:tab pos="449263" algn="l"/>
              </a:tabLst>
            </a:pPr>
            <a:r>
              <a:rPr lang="cs-CZ" altLang="cs-CZ" sz="2400" dirty="0">
                <a:solidFill>
                  <a:schemeClr val="bg1"/>
                </a:solidFill>
                <a:latin typeface="Arial"/>
                <a:cs typeface="Times New Roman"/>
              </a:rPr>
              <a:t>(d</a:t>
            </a:r>
            <a:r>
              <a:rPr lang="cs-CZ" altLang="cs-CZ" sz="2400" dirty="0">
                <a:solidFill>
                  <a:schemeClr val="bg1"/>
                </a:solidFill>
                <a:cs typeface="Times New Roman"/>
              </a:rPr>
              <a:t>é</a:t>
            </a:r>
            <a:r>
              <a:rPr lang="cs-CZ" altLang="cs-CZ" sz="2400" dirty="0">
                <a:solidFill>
                  <a:schemeClr val="bg1"/>
                </a:solidFill>
                <a:latin typeface="Arial"/>
                <a:cs typeface="Times New Roman"/>
              </a:rPr>
              <a:t>lka lezen</a:t>
            </a:r>
            <a:r>
              <a:rPr lang="cs-CZ" altLang="cs-CZ" sz="2400" dirty="0">
                <a:solidFill>
                  <a:schemeClr val="bg1"/>
                </a:solidFill>
                <a:cs typeface="Times New Roman"/>
              </a:rPr>
              <a:t>é</a:t>
            </a:r>
            <a:r>
              <a:rPr lang="cs-CZ" altLang="cs-CZ" sz="2400" dirty="0">
                <a:solidFill>
                  <a:schemeClr val="bg1"/>
                </a:solidFill>
                <a:latin typeface="Arial"/>
                <a:cs typeface="Times New Roman"/>
              </a:rPr>
              <a:t> cesty cca 10 m).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>
            <a:extLst>
              <a:ext uri="{FF2B5EF4-FFF2-40B4-BE49-F238E27FC236}">
                <a16:creationId xmlns:a16="http://schemas.microsoft.com/office/drawing/2014/main" id="{8E1165F1-C726-4062-A5CD-FCDEA9409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4" y="0"/>
            <a:ext cx="7924800" cy="1143000"/>
          </a:xfrm>
        </p:spPr>
        <p:txBody>
          <a:bodyPr/>
          <a:lstStyle/>
          <a:p>
            <a:r>
              <a:rPr lang="cs-CZ" altLang="cs-CZ" dirty="0">
                <a:solidFill>
                  <a:srgbClr val="FFFF00"/>
                </a:solidFill>
              </a:rPr>
              <a:t>Vojenské plavání</a:t>
            </a:r>
          </a:p>
        </p:txBody>
      </p:sp>
      <p:sp>
        <p:nvSpPr>
          <p:cNvPr id="29699" name="Zástupný symbol pro obsah 2">
            <a:extLst>
              <a:ext uri="{FF2B5EF4-FFF2-40B4-BE49-F238E27FC236}">
                <a16:creationId xmlns:a16="http://schemas.microsoft.com/office/drawing/2014/main" id="{829D0546-7A5C-48C9-8109-B29CDBE11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268413"/>
            <a:ext cx="7693025" cy="3724275"/>
          </a:xfrm>
        </p:spPr>
        <p:txBody>
          <a:bodyPr/>
          <a:lstStyle/>
          <a:p>
            <a:r>
              <a:rPr lang="cs-CZ" altLang="cs-CZ" sz="2400" dirty="0">
                <a:solidFill>
                  <a:schemeClr val="bg1"/>
                </a:solidFill>
              </a:rPr>
              <a:t>uplavat 50 m způsobem kraul do 45 s (test je prováděn v bazénu, ústroj: plavky);</a:t>
            </a:r>
          </a:p>
          <a:p>
            <a:r>
              <a:rPr lang="cs-CZ" altLang="cs-CZ" sz="2400" dirty="0">
                <a:solidFill>
                  <a:srgbClr val="FFFF00"/>
                </a:solidFill>
              </a:rPr>
              <a:t>uplavat pod vodou vzdálenost 25 m se startovním skokem (test je prováděn v bazénu, ústroj: plavky, dosažená vzdálenost je měřena v místě vynoření cvičence nad hladinu);</a:t>
            </a:r>
            <a:endParaRPr lang="cs-CZ" altLang="cs-CZ" sz="2400" dirty="0">
              <a:solidFill>
                <a:srgbClr val="FFFF00"/>
              </a:solidFill>
              <a:cs typeface="Arial"/>
            </a:endParaRPr>
          </a:p>
          <a:p>
            <a:r>
              <a:rPr lang="cs-CZ" altLang="cs-CZ" sz="2400" dirty="0">
                <a:solidFill>
                  <a:schemeClr val="bg1"/>
                </a:solidFill>
              </a:rPr>
              <a:t>šlapání vody na místě 3 minuty (test je prováděn v bazénu nebo na volné vodě, cvičenec je volně ve vodě, v průběhu testování je zakázáno se čehokoliv přidržovat, ústroj: oděv </a:t>
            </a:r>
            <a:r>
              <a:rPr lang="cs-CZ" altLang="cs-CZ" sz="2400" dirty="0" err="1">
                <a:solidFill>
                  <a:schemeClr val="bg1"/>
                </a:solidFill>
              </a:rPr>
              <a:t>vz</a:t>
            </a:r>
            <a:r>
              <a:rPr lang="cs-CZ" altLang="cs-CZ" sz="2400" dirty="0">
                <a:solidFill>
                  <a:schemeClr val="bg1"/>
                </a:solidFill>
              </a:rPr>
              <a:t>. 95 – triko, blůza, kalhoty, boty, ponožky);</a:t>
            </a:r>
            <a:endParaRPr lang="cs-CZ" altLang="cs-CZ" sz="2400" dirty="0">
              <a:solidFill>
                <a:schemeClr val="bg1"/>
              </a:solidFill>
              <a:cs typeface="Arial"/>
            </a:endParaRPr>
          </a:p>
          <a:p>
            <a:r>
              <a:rPr lang="cs-CZ" altLang="cs-CZ" sz="2400" dirty="0">
                <a:solidFill>
                  <a:srgbClr val="FFFF00"/>
                </a:solidFill>
              </a:rPr>
              <a:t>uplavat 300 metrů volným způsobem bez přerušení (test je prováděn v bazénu nebo na volné vodě, ústroj: plavky).</a:t>
            </a:r>
            <a:endParaRPr lang="cs-CZ" altLang="cs-CZ" sz="2400" dirty="0">
              <a:solidFill>
                <a:srgbClr val="FFFF00"/>
              </a:solidFill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>
            <a:extLst>
              <a:ext uri="{FF2B5EF4-FFF2-40B4-BE49-F238E27FC236}">
                <a16:creationId xmlns:a16="http://schemas.microsoft.com/office/drawing/2014/main" id="{C24B982C-B5C6-4350-9DCA-0FE5912DE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0"/>
            <a:ext cx="7924800" cy="1143000"/>
          </a:xfrm>
        </p:spPr>
        <p:txBody>
          <a:bodyPr/>
          <a:lstStyle/>
          <a:p>
            <a:r>
              <a:rPr lang="cs-CZ" altLang="cs-CZ" dirty="0">
                <a:solidFill>
                  <a:srgbClr val="FFFF00"/>
                </a:solidFill>
              </a:rPr>
              <a:t>Přesuny na sněhu a ledu</a:t>
            </a:r>
          </a:p>
        </p:txBody>
      </p:sp>
      <p:sp>
        <p:nvSpPr>
          <p:cNvPr id="30723" name="Zástupný symbol pro obsah 2">
            <a:extLst>
              <a:ext uri="{FF2B5EF4-FFF2-40B4-BE49-F238E27FC236}">
                <a16:creationId xmlns:a16="http://schemas.microsoft.com/office/drawing/2014/main" id="{F57C088D-6963-401C-9632-3836B602D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844675"/>
            <a:ext cx="7693025" cy="3724275"/>
          </a:xfrm>
        </p:spPr>
        <p:txBody>
          <a:bodyPr/>
          <a:lstStyle/>
          <a:p>
            <a:r>
              <a:rPr lang="cs-CZ" altLang="cs-CZ" sz="2400">
                <a:solidFill>
                  <a:schemeClr val="bg1"/>
                </a:solidFill>
              </a:rPr>
              <a:t>splnění testu z výstupu a sjíždění na lyžích – udržení se v jednotce při výstupu i sjíždění svahu o délce min. 1000 m a výškovém převýšení min. 300 m;</a:t>
            </a:r>
          </a:p>
          <a:p>
            <a:endParaRPr lang="cs-CZ" altLang="cs-CZ" sz="2400">
              <a:solidFill>
                <a:schemeClr val="bg1"/>
              </a:solidFill>
            </a:endParaRPr>
          </a:p>
          <a:p>
            <a:r>
              <a:rPr lang="cs-CZ" altLang="cs-CZ" sz="2400">
                <a:solidFill>
                  <a:schemeClr val="bg1"/>
                </a:solidFill>
              </a:rPr>
              <a:t>vyhledání zasypaného v lavinovém poli 70 x 70 m (časový limit je 5 min.);</a:t>
            </a:r>
          </a:p>
          <a:p>
            <a:endParaRPr lang="cs-CZ" altLang="cs-CZ" sz="2400">
              <a:solidFill>
                <a:schemeClr val="bg1"/>
              </a:solidFill>
            </a:endParaRPr>
          </a:p>
          <a:p>
            <a:r>
              <a:rPr lang="cs-CZ" altLang="cs-CZ" sz="2400">
                <a:solidFill>
                  <a:schemeClr val="bg1"/>
                </a:solidFill>
              </a:rPr>
              <a:t>běh 2400 m (časový limit 12 min., ústroj sportovní). Tuto disciplínu je nutné mít potvrzenou od přezkušujícího tělovýchovného pracovníka (je to součást výročního přezkoušení z tělesné výkonnosti).</a:t>
            </a:r>
          </a:p>
          <a:p>
            <a:endParaRPr lang="cs-CZ" altLang="cs-CZ" sz="24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>
            <a:extLst>
              <a:ext uri="{FF2B5EF4-FFF2-40B4-BE49-F238E27FC236}">
                <a16:creationId xmlns:a16="http://schemas.microsoft.com/office/drawing/2014/main" id="{6CFED50C-EBD6-441D-8D61-BF640AF6F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078" y="-12694"/>
            <a:ext cx="7924800" cy="1143000"/>
          </a:xfrm>
        </p:spPr>
        <p:txBody>
          <a:bodyPr/>
          <a:lstStyle/>
          <a:p>
            <a:r>
              <a:rPr lang="cs-CZ" altLang="cs-CZ" dirty="0">
                <a:solidFill>
                  <a:srgbClr val="FFFF00"/>
                </a:solidFill>
              </a:rPr>
              <a:t>Přesuny na sněhu a ledu</a:t>
            </a:r>
          </a:p>
        </p:txBody>
      </p:sp>
      <p:sp>
        <p:nvSpPr>
          <p:cNvPr id="31747" name="Zástupný symbol pro obsah 2">
            <a:extLst>
              <a:ext uri="{FF2B5EF4-FFF2-40B4-BE49-F238E27FC236}">
                <a16:creationId xmlns:a16="http://schemas.microsoft.com/office/drawing/2014/main" id="{1314AF33-7820-4DE4-A3EA-34C954CA9E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650" y="1557338"/>
            <a:ext cx="7693025" cy="3724275"/>
          </a:xfrm>
        </p:spPr>
        <p:txBody>
          <a:bodyPr/>
          <a:lstStyle/>
          <a:p>
            <a:r>
              <a:rPr lang="cs-CZ" altLang="cs-CZ" sz="2400">
                <a:solidFill>
                  <a:schemeClr val="bg1"/>
                </a:solidFill>
              </a:rPr>
              <a:t>Splnění požadavků přezkoušení vytrvalostních schopností </a:t>
            </a:r>
          </a:p>
          <a:p>
            <a:r>
              <a:rPr lang="cs-CZ" altLang="cs-CZ" sz="2400">
                <a:solidFill>
                  <a:schemeClr val="bg1"/>
                </a:solidFill>
              </a:rPr>
              <a:t>pro letní část: pěší přesun na 15 - 20 km, nesená zátěž 15 kg, časový limit dle místních podmínek a profilu terénu (rychlost 5 – 6 km/h);</a:t>
            </a:r>
          </a:p>
          <a:p>
            <a:r>
              <a:rPr lang="cs-CZ" altLang="cs-CZ" sz="2400">
                <a:solidFill>
                  <a:schemeClr val="bg1"/>
                </a:solidFill>
              </a:rPr>
              <a:t>pro zimní část: pěší přesun na sněhu po neupravených cestách 6 – 8 km, nesená zátěž 15 kg, časový limit dle místních podmínek a profilu terénu (rychlost 3 – 4 km/h).</a:t>
            </a:r>
          </a:p>
          <a:p>
            <a:r>
              <a:rPr lang="cs-CZ" altLang="cs-CZ" sz="2400">
                <a:solidFill>
                  <a:schemeClr val="bg1"/>
                </a:solidFill>
              </a:rPr>
              <a:t>Splnění teoretického a praktického testu s obsahem základů následujících témat: základy přežití, zdravotní příprava, topografie, přesuny. </a:t>
            </a:r>
          </a:p>
          <a:p>
            <a:endParaRPr lang="cs-CZ" altLang="cs-CZ" sz="18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>
            <a:extLst>
              <a:ext uri="{FF2B5EF4-FFF2-40B4-BE49-F238E27FC236}">
                <a16:creationId xmlns:a16="http://schemas.microsoft.com/office/drawing/2014/main" id="{5F9DB9CC-9AD4-438B-8DFC-8C7D4B4269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425" y="285000"/>
            <a:ext cx="846076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cs-CZ" altLang="cs-CZ" b="1" i="1">
                <a:solidFill>
                  <a:schemeClr val="bg1"/>
                </a:solidFill>
                <a:latin typeface="Arial"/>
                <a:cs typeface="Times New Roman"/>
              </a:rPr>
              <a:t>Otázky</a:t>
            </a:r>
            <a:endParaRPr lang="cs-CZ">
              <a:solidFill>
                <a:schemeClr val="bg1"/>
              </a:solidFill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570F545-6682-4AFD-A54C-6BE929AB4F1B}"/>
              </a:ext>
            </a:extLst>
          </p:cNvPr>
          <p:cNvSpPr txBox="1"/>
          <p:nvPr/>
        </p:nvSpPr>
        <p:spPr>
          <a:xfrm>
            <a:off x="399751" y="1943698"/>
            <a:ext cx="8117095" cy="267765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2800" dirty="0">
                <a:solidFill>
                  <a:schemeClr val="bg1"/>
                </a:solidFill>
                <a:latin typeface="Arial"/>
                <a:cs typeface="Arial"/>
              </a:rPr>
              <a:t>- Systém výcviku STP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sz="2800" dirty="0">
                <a:solidFill>
                  <a:schemeClr val="bg1"/>
                </a:solidFill>
                <a:latin typeface="Arial"/>
                <a:cs typeface="Arial"/>
              </a:rPr>
              <a:t>- Formy výcviku v jednotlivých tématech STP</a:t>
            </a:r>
          </a:p>
          <a:p>
            <a:r>
              <a:rPr lang="cs-CZ" sz="2800" dirty="0">
                <a:solidFill>
                  <a:schemeClr val="bg1"/>
                </a:solidFill>
                <a:latin typeface="Arial"/>
                <a:cs typeface="Arial"/>
              </a:rPr>
              <a:t>- Fyziologické a psychologické aspekty výcviku</a:t>
            </a:r>
          </a:p>
          <a:p>
            <a:pPr marL="285750" indent="-285750">
              <a:buFontTx/>
              <a:buChar char="-"/>
            </a:pPr>
            <a:r>
              <a:rPr lang="cs-CZ" sz="2800" dirty="0">
                <a:solidFill>
                  <a:schemeClr val="bg1"/>
                </a:solidFill>
                <a:latin typeface="Arial"/>
                <a:cs typeface="Arial"/>
              </a:rPr>
              <a:t>Interakční vztahy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sz="2800" dirty="0">
                <a:solidFill>
                  <a:schemeClr val="bg1"/>
                </a:solidFill>
                <a:latin typeface="Arial"/>
                <a:cs typeface="Arial"/>
              </a:rPr>
              <a:t>- Hodnocení výcviku</a:t>
            </a:r>
          </a:p>
          <a:p>
            <a:r>
              <a:rPr lang="cs-CZ" sz="2800" dirty="0">
                <a:solidFill>
                  <a:schemeClr val="bg1"/>
                </a:solidFill>
                <a:latin typeface="Arial"/>
                <a:cs typeface="Arial"/>
              </a:rPr>
              <a:t>- Sestavování výcviku STP</a:t>
            </a:r>
          </a:p>
        </p:txBody>
      </p:sp>
    </p:spTree>
    <p:extLst>
      <p:ext uri="{BB962C8B-B14F-4D97-AF65-F5344CB8AC3E}">
        <p14:creationId xmlns:p14="http://schemas.microsoft.com/office/powerpoint/2010/main" val="3703966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F8A9193F-1BB4-4D7B-BCE0-C1CAA9D1A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188640"/>
            <a:ext cx="8424862" cy="4352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i="1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Speciální tělesná příprava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4000" dirty="0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cs-CZ" altLang="cs-CZ" sz="2800" b="1" dirty="0">
              <a:solidFill>
                <a:schemeClr val="bg1"/>
              </a:solidFill>
              <a:latin typeface="Arial" panose="020B0604020202020204" pitchFamily="34" charset="0"/>
              <a:cs typeface="Calibri" panose="020F0502020204030204" pitchFamily="34" charset="0"/>
            </a:endParaRPr>
          </a:p>
          <a:p>
            <a:pPr marL="457200" indent="-457200"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800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Systémové zařazení STP v AČR</a:t>
            </a:r>
            <a:endParaRPr lang="cs-CZ" altLang="cs-CZ" sz="16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cs-CZ" altLang="cs-CZ" sz="2800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  Předpisy a rozkazy pro výcvik STP v AČR</a:t>
            </a:r>
            <a:endParaRPr lang="cs-CZ" altLang="cs-CZ" sz="16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cs-CZ" altLang="cs-CZ" sz="2800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  Témata výcviku STP v AČR.</a:t>
            </a:r>
            <a:endParaRPr lang="cs-CZ" altLang="cs-CZ" sz="16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cs-CZ" altLang="cs-CZ" sz="2800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Bezpečnostní opatření pro výcvik STP.</a:t>
            </a:r>
            <a:endParaRPr lang="cs-CZ" altLang="cs-CZ" sz="40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C04A3EE6-64C2-4878-8F2B-358344A2F3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260350"/>
            <a:ext cx="8424862" cy="494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b="1" i="1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Speciální tělesná příprava - souhrn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4000" dirty="0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800" b="1" i="1" dirty="0">
                <a:solidFill>
                  <a:schemeClr val="bg1"/>
                </a:solidFill>
              </a:rPr>
              <a:t>Základy přežití</a:t>
            </a:r>
            <a:endParaRPr lang="cs-CZ" altLang="cs-CZ" sz="2800" dirty="0">
              <a:solidFill>
                <a:schemeClr val="bg1"/>
              </a:solidFill>
            </a:endParaRPr>
          </a:p>
          <a:p>
            <a:pPr marL="457200" indent="-457200">
              <a:defRPr/>
            </a:pPr>
            <a:r>
              <a:rPr lang="cs-CZ" dirty="0">
                <a:solidFill>
                  <a:schemeClr val="bg1"/>
                </a:solidFill>
              </a:rPr>
              <a:t>Formy při nácviku činností prostředků sebezáchovy</a:t>
            </a:r>
          </a:p>
          <a:p>
            <a:pPr marL="457200" indent="-457200">
              <a:defRPr/>
            </a:pPr>
            <a:r>
              <a:rPr lang="cs-CZ" dirty="0">
                <a:solidFill>
                  <a:schemeClr val="bg1"/>
                </a:solidFill>
              </a:rPr>
              <a:t>Psychologické aspekty při výcviku v přežití</a:t>
            </a:r>
          </a:p>
          <a:p>
            <a:pPr marL="457200" indent="-457200">
              <a:defRPr/>
            </a:pPr>
            <a:r>
              <a:rPr lang="cs-CZ" dirty="0">
                <a:solidFill>
                  <a:schemeClr val="bg1"/>
                </a:solidFill>
              </a:rPr>
              <a:t>Organizace a příprava kurzu v základech přežití 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2800" dirty="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40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6504D040-3A01-43E9-A2A5-044C80E02A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79388"/>
            <a:ext cx="8424863" cy="667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b="1" i="1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Speciální tělesná příprava - souhrn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4000" dirty="0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800" b="1" i="1" dirty="0">
                <a:solidFill>
                  <a:schemeClr val="bg1"/>
                </a:solidFill>
              </a:rPr>
              <a:t>Boj zblízka</a:t>
            </a:r>
            <a:endParaRPr lang="cs-CZ" altLang="cs-CZ" sz="2800" dirty="0">
              <a:solidFill>
                <a:schemeClr val="bg1"/>
              </a:solidFill>
            </a:endParaRPr>
          </a:p>
          <a:p>
            <a:pPr marL="457200" indent="-457200">
              <a:defRPr/>
            </a:pPr>
            <a:r>
              <a:rPr lang="cs-CZ" dirty="0">
                <a:solidFill>
                  <a:schemeClr val="bg1"/>
                </a:solidFill>
              </a:rPr>
              <a:t>Formy a metody při nácviku technik boje zblízka. </a:t>
            </a:r>
          </a:p>
          <a:p>
            <a:pPr marL="457200" indent="-457200">
              <a:defRPr/>
            </a:pPr>
            <a:r>
              <a:rPr lang="cs-CZ" dirty="0">
                <a:solidFill>
                  <a:schemeClr val="bg1"/>
                </a:solidFill>
              </a:rPr>
              <a:t>Přístup k sestavování programů výcviku v boji zblízka.</a:t>
            </a:r>
          </a:p>
          <a:p>
            <a:pPr marL="457200" indent="-457200">
              <a:defRPr/>
            </a:pPr>
            <a:r>
              <a:rPr lang="cs-CZ" dirty="0">
                <a:solidFill>
                  <a:schemeClr val="bg1"/>
                </a:solidFill>
              </a:rPr>
              <a:t>Hodnocení technik boje zblízka.</a:t>
            </a:r>
          </a:p>
          <a:p>
            <a:pPr marL="457200" indent="-457200">
              <a:defRPr/>
            </a:pPr>
            <a:r>
              <a:rPr lang="cs-CZ" dirty="0">
                <a:solidFill>
                  <a:schemeClr val="bg1"/>
                </a:solidFill>
              </a:rPr>
              <a:t>Bezpečnostní opatření před a při výcviku v boji zblízka. </a:t>
            </a:r>
          </a:p>
          <a:p>
            <a:pPr marL="457200" indent="-457200">
              <a:defRPr/>
            </a:pPr>
            <a:r>
              <a:rPr lang="cs-CZ" dirty="0">
                <a:solidFill>
                  <a:schemeClr val="bg1"/>
                </a:solidFill>
              </a:rPr>
              <a:t>Organizace a příprava kurzu v boji zblízka  </a:t>
            </a:r>
            <a:endParaRPr lang="cs-CZ" altLang="cs-CZ" sz="2800" dirty="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40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72D91717-D3F6-4743-A21B-DC30B32F63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188913"/>
            <a:ext cx="8424862" cy="611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b="1" i="1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Speciální tělesná příprava - souhrn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4000" dirty="0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cs-CZ" altLang="cs-CZ" sz="2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800" b="1" dirty="0">
                <a:solidFill>
                  <a:schemeClr val="bg1"/>
                </a:solidFill>
              </a:rPr>
              <a:t>Vojenské plavání</a:t>
            </a:r>
            <a:endParaRPr lang="cs-CZ" altLang="cs-CZ" sz="2800" dirty="0">
              <a:solidFill>
                <a:schemeClr val="bg1"/>
              </a:solidFill>
            </a:endParaRPr>
          </a:p>
          <a:p>
            <a:pPr marL="457200" indent="-457200">
              <a:defRPr/>
            </a:pPr>
            <a:r>
              <a:rPr lang="cs-CZ" dirty="0">
                <a:solidFill>
                  <a:schemeClr val="bg1"/>
                </a:solidFill>
              </a:rPr>
              <a:t>Formy a metody při výcviku ve vojenském plavání. </a:t>
            </a:r>
          </a:p>
          <a:p>
            <a:pPr marL="457200" indent="-457200">
              <a:defRPr/>
            </a:pPr>
            <a:r>
              <a:rPr lang="cs-CZ" dirty="0">
                <a:solidFill>
                  <a:schemeClr val="bg1"/>
                </a:solidFill>
              </a:rPr>
              <a:t>Hodnocení technik boje zblízka.</a:t>
            </a:r>
          </a:p>
          <a:p>
            <a:pPr marL="457200" indent="-457200">
              <a:defRPr/>
            </a:pPr>
            <a:r>
              <a:rPr lang="cs-CZ" dirty="0">
                <a:solidFill>
                  <a:schemeClr val="bg1"/>
                </a:solidFill>
              </a:rPr>
              <a:t>Bezpečnostní opatření před, při a po výcviku ve vojenském plavání. </a:t>
            </a:r>
          </a:p>
          <a:p>
            <a:pPr marL="457200" indent="-457200">
              <a:defRPr/>
            </a:pPr>
            <a:r>
              <a:rPr lang="cs-CZ" dirty="0">
                <a:solidFill>
                  <a:schemeClr val="bg1"/>
                </a:solidFill>
              </a:rPr>
              <a:t>Organizace a příprava kurzu ve vojenském plavání. 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>
            <a:extLst>
              <a:ext uri="{FF2B5EF4-FFF2-40B4-BE49-F238E27FC236}">
                <a16:creationId xmlns:a16="http://schemas.microsoft.com/office/drawing/2014/main" id="{9D9AF8A7-29BA-4B39-B11B-B7E5291432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260350"/>
            <a:ext cx="8424862" cy="590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b="1" i="1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Speciální tělesná příprava - souhrn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4000" dirty="0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800" b="1" dirty="0">
                <a:solidFill>
                  <a:schemeClr val="bg1"/>
                </a:solidFill>
              </a:rPr>
              <a:t>Vojenské lezení</a:t>
            </a:r>
            <a:endParaRPr lang="cs-CZ" altLang="cs-CZ" sz="2800" dirty="0">
              <a:solidFill>
                <a:schemeClr val="bg1"/>
              </a:solidFill>
            </a:endParaRPr>
          </a:p>
          <a:p>
            <a:pPr marL="457200" indent="-457200">
              <a:defRPr/>
            </a:pPr>
            <a:r>
              <a:rPr lang="cs-CZ" dirty="0">
                <a:solidFill>
                  <a:schemeClr val="bg1"/>
                </a:solidFill>
              </a:rPr>
              <a:t>Bezpečnost při provádění vojenského lezení.</a:t>
            </a:r>
          </a:p>
          <a:p>
            <a:pPr marL="457200" indent="-457200">
              <a:defRPr/>
            </a:pPr>
            <a:r>
              <a:rPr lang="cs-CZ" dirty="0">
                <a:solidFill>
                  <a:schemeClr val="bg1"/>
                </a:solidFill>
              </a:rPr>
              <a:t>Formy a metody při nácviku technik vojenského lezení. </a:t>
            </a:r>
          </a:p>
          <a:p>
            <a:pPr marL="457200" indent="-457200">
              <a:defRPr/>
            </a:pPr>
            <a:r>
              <a:rPr lang="cs-CZ" dirty="0">
                <a:solidFill>
                  <a:schemeClr val="bg1"/>
                </a:solidFill>
              </a:rPr>
              <a:t>Hodnocení pohybového výkonu ve vojenském lezení.</a:t>
            </a:r>
          </a:p>
          <a:p>
            <a:pPr marL="457200" indent="-457200">
              <a:defRPr/>
            </a:pPr>
            <a:r>
              <a:rPr lang="cs-CZ" dirty="0">
                <a:solidFill>
                  <a:schemeClr val="bg1"/>
                </a:solidFill>
              </a:rPr>
              <a:t>Organizace a příprava kurzu ve vojenském lezení. 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134AC7AA-002B-4FAD-B306-40A8F29825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260350"/>
            <a:ext cx="8424863" cy="592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b="1" i="1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Speciální tělesná příprava - souhrn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4000" dirty="0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800" b="1" dirty="0">
                <a:solidFill>
                  <a:schemeClr val="bg1"/>
                </a:solidFill>
              </a:rPr>
              <a:t>Přesuny </a:t>
            </a:r>
            <a:endParaRPr lang="cs-CZ" altLang="cs-CZ" sz="2800" dirty="0">
              <a:solidFill>
                <a:schemeClr val="bg1"/>
              </a:solidFill>
            </a:endParaRPr>
          </a:p>
          <a:p>
            <a:pPr marL="457200" indent="-457200">
              <a:defRPr/>
            </a:pPr>
            <a:r>
              <a:rPr lang="cs-CZ" dirty="0">
                <a:solidFill>
                  <a:schemeClr val="bg1"/>
                </a:solidFill>
              </a:rPr>
              <a:t>Formy a metody při přesunu jednotlivce, skupiny nebo jednotky</a:t>
            </a:r>
          </a:p>
          <a:p>
            <a:pPr marL="457200" indent="-457200">
              <a:defRPr/>
            </a:pPr>
            <a:r>
              <a:rPr lang="cs-CZ" dirty="0">
                <a:solidFill>
                  <a:schemeClr val="bg1"/>
                </a:solidFill>
              </a:rPr>
              <a:t>Psychologické aspekty přesunu v zimních podmínkách</a:t>
            </a:r>
          </a:p>
          <a:p>
            <a:pPr marL="457200" indent="-457200">
              <a:defRPr/>
            </a:pPr>
            <a:r>
              <a:rPr lang="cs-CZ" dirty="0">
                <a:solidFill>
                  <a:schemeClr val="bg1"/>
                </a:solidFill>
              </a:rPr>
              <a:t>Organizace a příprava výcviku v přesunech v horském prostředí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2800" dirty="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40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>
            <a:extLst>
              <a:ext uri="{FF2B5EF4-FFF2-40B4-BE49-F238E27FC236}">
                <a16:creationId xmlns:a16="http://schemas.microsoft.com/office/drawing/2014/main" id="{47445764-5F08-44AF-A789-F72FC6ED8D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260350"/>
            <a:ext cx="8424862" cy="543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b="1" i="1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Speciální tělesná příprava - souhrn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4000" dirty="0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800" b="1" dirty="0">
                <a:solidFill>
                  <a:schemeClr val="bg1"/>
                </a:solidFill>
              </a:rPr>
              <a:t>Překonávání překážek a házení</a:t>
            </a:r>
            <a:endParaRPr lang="cs-CZ" altLang="cs-CZ" sz="2800" dirty="0">
              <a:solidFill>
                <a:schemeClr val="bg1"/>
              </a:solidFill>
            </a:endParaRPr>
          </a:p>
          <a:p>
            <a:pPr marL="457200" indent="-457200">
              <a:defRPr/>
            </a:pPr>
            <a:r>
              <a:rPr lang="cs-CZ" dirty="0">
                <a:solidFill>
                  <a:schemeClr val="bg1"/>
                </a:solidFill>
              </a:rPr>
              <a:t>Tréninkové metody při překonávání překážek</a:t>
            </a:r>
          </a:p>
          <a:p>
            <a:pPr marL="457200" indent="-457200">
              <a:defRPr/>
            </a:pPr>
            <a:r>
              <a:rPr lang="cs-CZ" dirty="0">
                <a:solidFill>
                  <a:schemeClr val="bg1"/>
                </a:solidFill>
              </a:rPr>
              <a:t>Rozbor pohybového výkonu při překonání překážky</a:t>
            </a:r>
          </a:p>
          <a:p>
            <a:pPr marL="457200" indent="-457200">
              <a:defRPr/>
            </a:pPr>
            <a:r>
              <a:rPr lang="cs-CZ" dirty="0">
                <a:solidFill>
                  <a:schemeClr val="bg1"/>
                </a:solidFill>
              </a:rPr>
              <a:t>Bezpečnostní opatření při výcviku na překážkové dráze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2800" dirty="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40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Motiv1" id="{1A8105E5-3A6B-43F5-804A-8886E1051206}" vid="{5E1E0585-9373-48A3-87A0-6AE360227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6C1E186-F643-4EE5-9638-D520D21DC12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5E9E717-D325-4D3D-8914-300E9C39C3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285f5f-a0f1-4742-bd8a-8c092caa1a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217</TotalTime>
  <Words>1133</Words>
  <Application>Microsoft Office PowerPoint</Application>
  <PresentationFormat>Předvádění na obrazovce (4:3)</PresentationFormat>
  <Paragraphs>177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Arial Black</vt:lpstr>
      <vt:lpstr>Calibri</vt:lpstr>
      <vt:lpstr>Times New Roman</vt:lpstr>
      <vt:lpstr>Wingdings</vt:lpstr>
      <vt:lpstr>Motiv1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Hodnocení</vt:lpstr>
      <vt:lpstr>Hodnocení</vt:lpstr>
      <vt:lpstr>Hodnocení</vt:lpstr>
      <vt:lpstr>Hodnocení</vt:lpstr>
      <vt:lpstr>Prezentace aplikace PowerPoint</vt:lpstr>
      <vt:lpstr>Prezentace aplikace PowerPoint</vt:lpstr>
      <vt:lpstr>Boj zblízka</vt:lpstr>
      <vt:lpstr>Vojenské lezení – umělé stěny</vt:lpstr>
      <vt:lpstr>Vojenské lezení</vt:lpstr>
      <vt:lpstr>Vojenské plavání</vt:lpstr>
      <vt:lpstr>Přesuny na sněhu a ledu</vt:lpstr>
      <vt:lpstr>Přesuny na sněhu a ledu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Vagner</dc:creator>
  <cp:lastModifiedBy>Michal Vágner</cp:lastModifiedBy>
  <cp:revision>67</cp:revision>
  <dcterms:created xsi:type="dcterms:W3CDTF">2011-02-22T07:28:16Z</dcterms:created>
  <dcterms:modified xsi:type="dcterms:W3CDTF">2021-12-09T13:14:26Z</dcterms:modified>
</cp:coreProperties>
</file>