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2" r:id="rId3"/>
    <p:sldId id="282" r:id="rId4"/>
    <p:sldId id="259" r:id="rId5"/>
    <p:sldId id="275" r:id="rId6"/>
    <p:sldId id="276" r:id="rId7"/>
    <p:sldId id="268" r:id="rId8"/>
    <p:sldId id="277" r:id="rId9"/>
    <p:sldId id="278" r:id="rId10"/>
    <p:sldId id="279" r:id="rId11"/>
    <p:sldId id="280" r:id="rId12"/>
    <p:sldId id="281" r:id="rId13"/>
    <p:sldId id="284" r:id="rId14"/>
    <p:sldId id="285" r:id="rId15"/>
    <p:sldId id="286" r:id="rId16"/>
    <p:sldId id="288" r:id="rId17"/>
    <p:sldId id="289" r:id="rId18"/>
    <p:sldId id="290" r:id="rId19"/>
    <p:sldId id="291" r:id="rId20"/>
    <p:sldId id="287" r:id="rId21"/>
    <p:sldId id="293" r:id="rId2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23E0A-3AC6-42CE-9A18-EF49732D152F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5C7E0-2F83-47CA-91FF-FCC1026A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72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1F0A0-5260-499D-A1B9-D5BDA5B55928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B9DD1-3E1C-4C36-8EF0-3E65DFD5A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37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1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38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766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4826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Četba - § 19</a:t>
            </a:r>
            <a:r>
              <a:rPr lang="cs-CZ" b="1" baseline="0" dirty="0" smtClean="0"/>
              <a:t> (celý), § 20 celý.</a:t>
            </a:r>
            <a:endParaRPr lang="en-US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873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853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Četba</a:t>
            </a:r>
            <a:r>
              <a:rPr lang="cs-CZ" baseline="0" dirty="0" smtClean="0"/>
              <a:t> § 18 (druhá část).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509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Četba</a:t>
            </a:r>
            <a:r>
              <a:rPr lang="cs-CZ" baseline="0" dirty="0" smtClean="0"/>
              <a:t> § 18 (první část).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5665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3289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7931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036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102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453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796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538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79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775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4040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27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4226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950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4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62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014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597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88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90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26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880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25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919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>Problém osobní identity. </a:t>
            </a:r>
            <a:br>
              <a:rPr lang="cs-CZ" dirty="0" smtClean="0"/>
            </a:br>
            <a:r>
              <a:rPr lang="cs-CZ" dirty="0" smtClean="0"/>
              <a:t>Námitky proti </a:t>
            </a:r>
            <a:r>
              <a:rPr lang="cs-CZ" dirty="0" err="1" smtClean="0"/>
              <a:t>Lockově</a:t>
            </a:r>
            <a:r>
              <a:rPr lang="cs-CZ" dirty="0" smtClean="0"/>
              <a:t> koncepci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Jakub Čapek</a:t>
            </a:r>
            <a:r>
              <a:rPr lang="en-US"/>
              <a:t/>
            </a:r>
            <a:br>
              <a:rPr lang="en-US"/>
            </a:br>
            <a:r>
              <a:rPr lang="cs-CZ" smtClean="0"/>
              <a:t>23. </a:t>
            </a:r>
            <a:r>
              <a:rPr lang="cs-CZ" dirty="0" smtClean="0"/>
              <a:t>10</a:t>
            </a:r>
            <a:r>
              <a:rPr lang="cs-CZ" smtClean="0"/>
              <a:t>. 2017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429" y="4455620"/>
            <a:ext cx="7171267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3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Čemu a jak lze připisovat identitu?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800" dirty="0" smtClean="0"/>
              <a:t>Člověk</a:t>
            </a:r>
          </a:p>
          <a:p>
            <a:r>
              <a:rPr lang="cs-CZ" sz="2400" dirty="0" smtClean="0"/>
              <a:t>„účast na témže pokračujícím životě, na základě nepřetržitě uplývajících hmotných částeček, v posloupnosti životně sjednocených týmž organizovaným tělem.“ (§6)</a:t>
            </a:r>
          </a:p>
          <a:p>
            <a:r>
              <a:rPr lang="cs-CZ" sz="2400" smtClean="0"/>
              <a:t>výhody</a:t>
            </a:r>
            <a:r>
              <a:rPr lang="cs-CZ" sz="2400" dirty="0" smtClean="0"/>
              <a:t>: tato identita (organického těla) vysvětlí, jak lze přisuzovat totožnost (člověka) embryu, dospělému člověku i člověku, který přišel o smysly (blázen); identita člověka je založena „v povaze hmoty“.</a:t>
            </a:r>
          </a:p>
          <a:p>
            <a:pPr marL="0" indent="0">
              <a:buNone/>
            </a:pPr>
            <a:r>
              <a:rPr lang="cs-CZ" sz="2400" smtClean="0"/>
              <a:t>Alternativní </a:t>
            </a:r>
            <a:r>
              <a:rPr lang="cs-CZ" sz="2400" dirty="0" smtClean="0"/>
              <a:t>návrh – identita duše – nevysvětlí ani kontinuální změny, ani vázanost identity člověka na tělo.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6197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Čemu a jak lze připisovat identitu? Osoba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09728" lvl="0" indent="0">
              <a:buNone/>
            </a:pPr>
            <a:r>
              <a:rPr lang="cs-CZ" sz="2800" dirty="0" smtClean="0"/>
              <a:t>a) „myslící inteligentní bytost, disponující rozumem a reflexí“</a:t>
            </a:r>
            <a:endParaRPr lang="en-US" sz="2800" dirty="0" smtClean="0"/>
          </a:p>
          <a:p>
            <a:pPr marL="109728" lvl="0" indent="0">
              <a:buNone/>
            </a:pPr>
            <a:r>
              <a:rPr lang="cs-CZ" sz="2800" dirty="0" smtClean="0"/>
              <a:t>b) „schopná o sobě uvažovat jako o sobě samé … v různých dobách“</a:t>
            </a:r>
            <a:endParaRPr lang="en-US" sz="2800" dirty="0" smtClean="0"/>
          </a:p>
          <a:p>
            <a:pPr marL="109728" lvl="0" indent="0">
              <a:buNone/>
            </a:pPr>
            <a:endParaRPr lang="cs-CZ" sz="2800" u="sng" dirty="0" smtClean="0"/>
          </a:p>
          <a:p>
            <a:pPr marL="109728" lvl="0" indent="0">
              <a:buNone/>
            </a:pPr>
            <a:r>
              <a:rPr lang="cs-CZ" sz="2800" u="sng" dirty="0" smtClean="0"/>
              <a:t>Vědomí (předpoklad b)</a:t>
            </a:r>
            <a:endParaRPr lang="cs-CZ" sz="2800" u="sng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800" dirty="0" smtClean="0"/>
              <a:t>„je nemožné, aby kdokoli vnímal, aniž by přitom </a:t>
            </a:r>
            <a:r>
              <a:rPr lang="cs-CZ" sz="2800" i="1" dirty="0" smtClean="0"/>
              <a:t>vnímal</a:t>
            </a:r>
            <a:r>
              <a:rPr lang="cs-CZ" sz="2800" dirty="0" smtClean="0"/>
              <a:t>, že vskutku vnímá“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800" dirty="0" smtClean="0"/>
              <a:t>jsme </a:t>
            </a:r>
            <a:r>
              <a:rPr lang="cs-CZ" sz="2800" dirty="0"/>
              <a:t>každý pro sebe „vlastním já“ (</a:t>
            </a:r>
            <a:r>
              <a:rPr lang="cs-CZ" sz="2800" dirty="0" err="1"/>
              <a:t>self</a:t>
            </a:r>
            <a:r>
              <a:rPr lang="cs-CZ" sz="2800" dirty="0" smtClean="0"/>
              <a:t>)</a:t>
            </a:r>
          </a:p>
          <a:p>
            <a:pPr lvl="1"/>
            <a:endParaRPr lang="en-US" sz="2400" dirty="0"/>
          </a:p>
          <a:p>
            <a:pPr marL="109728" lvl="0" indent="0">
              <a:buNone/>
            </a:pPr>
            <a:r>
              <a:rPr lang="cs-CZ" sz="2800" u="sng" dirty="0" smtClean="0"/>
              <a:t>Osobní identita</a:t>
            </a:r>
            <a:endParaRPr lang="cs-CZ" sz="2800" u="sng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800" dirty="0" smtClean="0"/>
              <a:t>„totožnost </a:t>
            </a:r>
            <a:r>
              <a:rPr lang="cs-CZ" sz="2800" dirty="0"/>
              <a:t>rozumové bytosti“ je umožněná vědomím (a sahá „jen tak daleko, kam až může toto vědomí sahat zpět k nějaké minulé činnosti či myšlence</a:t>
            </a:r>
            <a:r>
              <a:rPr lang="cs-CZ" sz="2800" dirty="0" smtClean="0"/>
              <a:t>“)</a:t>
            </a:r>
            <a:endParaRPr lang="cs-CZ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800" dirty="0" smtClean="0"/>
              <a:t>totiž</a:t>
            </a:r>
            <a:r>
              <a:rPr lang="cs-CZ" sz="2800" dirty="0"/>
              <a:t>: nyní má stejné „vlastní já“ (</a:t>
            </a:r>
            <a:r>
              <a:rPr lang="cs-CZ" sz="2800" dirty="0" err="1"/>
              <a:t>self</a:t>
            </a:r>
            <a:r>
              <a:rPr lang="cs-CZ" sz="2800" dirty="0"/>
              <a:t>) jako v</a:t>
            </a:r>
            <a:r>
              <a:rPr lang="cs-CZ" sz="2800"/>
              <a:t> </a:t>
            </a:r>
            <a:r>
              <a:rPr lang="cs-CZ" sz="2800" smtClean="0"/>
              <a:t>minulosti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6706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Lockova</a:t>
            </a:r>
            <a:r>
              <a:rPr lang="cs-CZ" sz="3200" dirty="0" smtClean="0"/>
              <a:t> teze o osobní identitě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800" dirty="0" smtClean="0"/>
              <a:t>Vědomí tvoří osobní identitu</a:t>
            </a:r>
          </a:p>
          <a:p>
            <a:pPr marL="0" indent="0">
              <a:buNone/>
            </a:pPr>
            <a:endParaRPr lang="cs-CZ" sz="2800" dirty="0" smtClean="0"/>
          </a:p>
          <a:p>
            <a:r>
              <a:rPr lang="cs-CZ" sz="2800" dirty="0" smtClean="0"/>
              <a:t>§10: „</a:t>
            </a:r>
            <a:r>
              <a:rPr lang="cs-CZ" sz="2800" dirty="0" err="1" smtClean="0"/>
              <a:t>Consiousness</a:t>
            </a:r>
            <a:r>
              <a:rPr lang="cs-CZ" sz="2800" dirty="0" smtClean="0"/>
              <a:t> </a:t>
            </a:r>
            <a:r>
              <a:rPr lang="cs-CZ" sz="2800" dirty="0" err="1" smtClean="0"/>
              <a:t>makes</a:t>
            </a:r>
            <a:r>
              <a:rPr lang="cs-CZ" sz="2800" dirty="0" smtClean="0"/>
              <a:t> </a:t>
            </a:r>
            <a:r>
              <a:rPr lang="cs-CZ" sz="2800" dirty="0" err="1" smtClean="0"/>
              <a:t>personal</a:t>
            </a:r>
            <a:r>
              <a:rPr lang="cs-CZ" sz="2800" dirty="0" smtClean="0"/>
              <a:t> identity“</a:t>
            </a:r>
          </a:p>
          <a:p>
            <a:r>
              <a:rPr lang="cs-CZ" sz="2800" dirty="0" smtClean="0"/>
              <a:t>§16: „</a:t>
            </a:r>
            <a:r>
              <a:rPr lang="cs-CZ" sz="2800" dirty="0" err="1" smtClean="0"/>
              <a:t>Consciousness</a:t>
            </a:r>
            <a:r>
              <a:rPr lang="cs-CZ" sz="2800" dirty="0" smtClean="0"/>
              <a:t> </a:t>
            </a:r>
            <a:r>
              <a:rPr lang="cs-CZ" sz="2800" dirty="0" err="1" smtClean="0"/>
              <a:t>makes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same</a:t>
            </a:r>
            <a:r>
              <a:rPr lang="cs-CZ" sz="2800" dirty="0" smtClean="0"/>
              <a:t> person.“</a:t>
            </a:r>
          </a:p>
          <a:p>
            <a:r>
              <a:rPr lang="cs-CZ" sz="2800" dirty="0" smtClean="0"/>
              <a:t>§23: „</a:t>
            </a:r>
            <a:r>
              <a:rPr lang="cs-CZ" sz="2800" dirty="0" err="1" smtClean="0"/>
              <a:t>Consciousness</a:t>
            </a:r>
            <a:r>
              <a:rPr lang="cs-CZ" sz="2800" dirty="0" smtClean="0"/>
              <a:t> </a:t>
            </a:r>
            <a:r>
              <a:rPr lang="cs-CZ" sz="2800" dirty="0" err="1" smtClean="0"/>
              <a:t>alone</a:t>
            </a:r>
            <a:r>
              <a:rPr lang="cs-CZ" sz="2800" dirty="0" smtClean="0"/>
              <a:t> </a:t>
            </a:r>
            <a:r>
              <a:rPr lang="cs-CZ" sz="2800" dirty="0" err="1" smtClean="0"/>
              <a:t>makes</a:t>
            </a:r>
            <a:r>
              <a:rPr lang="cs-CZ" sz="2800" dirty="0" smtClean="0"/>
              <a:t> </a:t>
            </a:r>
            <a:r>
              <a:rPr lang="cs-CZ" sz="2800" dirty="0" err="1" smtClean="0"/>
              <a:t>self</a:t>
            </a:r>
            <a:r>
              <a:rPr lang="cs-CZ" sz="2800" dirty="0" smtClean="0"/>
              <a:t>“.</a:t>
            </a:r>
          </a:p>
          <a:p>
            <a:r>
              <a:rPr lang="cs-CZ" sz="2800" dirty="0" smtClean="0"/>
              <a:t>§ 19: „</a:t>
            </a:r>
            <a:r>
              <a:rPr lang="cs-CZ" sz="2800" dirty="0" err="1" smtClean="0"/>
              <a:t>personal</a:t>
            </a:r>
            <a:r>
              <a:rPr lang="cs-CZ" sz="2800" dirty="0" smtClean="0"/>
              <a:t> identity </a:t>
            </a:r>
            <a:r>
              <a:rPr lang="cs-CZ" sz="2800" dirty="0" err="1" smtClean="0"/>
              <a:t>consists</a:t>
            </a:r>
            <a:r>
              <a:rPr lang="cs-CZ" sz="2800" dirty="0" smtClean="0"/>
              <a:t> … in </a:t>
            </a:r>
            <a:r>
              <a:rPr lang="cs-CZ" sz="2800" dirty="0" err="1" smtClean="0"/>
              <a:t>the</a:t>
            </a:r>
            <a:r>
              <a:rPr lang="cs-CZ" sz="2800" dirty="0" smtClean="0"/>
              <a:t> identity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consciousness</a:t>
            </a:r>
            <a:r>
              <a:rPr lang="cs-CZ" sz="2800" dirty="0" smtClean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671982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Námitky proti </a:t>
            </a:r>
            <a:r>
              <a:rPr lang="cs-CZ" sz="3200" dirty="0" err="1" smtClean="0"/>
              <a:t>Lockovu</a:t>
            </a:r>
            <a:r>
              <a:rPr lang="cs-CZ" sz="3200" dirty="0" smtClean="0"/>
              <a:t> pojetí osobní identity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728" indent="0">
              <a:buNone/>
            </a:pPr>
            <a:r>
              <a:rPr lang="cs-CZ" sz="2800" u="sng" dirty="0" smtClean="0"/>
              <a:t>I. Lockem zkoumané námitky</a:t>
            </a:r>
          </a:p>
          <a:p>
            <a:pPr marL="109728" indent="0">
              <a:buNone/>
            </a:pPr>
            <a:endParaRPr lang="cs-CZ" sz="2800" u="sng" dirty="0"/>
          </a:p>
          <a:p>
            <a:pPr marL="624078" indent="-514350">
              <a:buFont typeface="+mj-lt"/>
              <a:buAutoNum type="arabicPeriod"/>
            </a:pPr>
            <a:r>
              <a:rPr lang="cs-CZ" sz="2800" dirty="0" smtClean="0"/>
              <a:t>Vědomí není vždy souvislé (spánek, blouznění, opilost)</a:t>
            </a:r>
          </a:p>
          <a:p>
            <a:pPr marL="624078" indent="-514350">
              <a:buFont typeface="+mj-lt"/>
              <a:buAutoNum type="arabicPeriod"/>
            </a:pPr>
            <a:r>
              <a:rPr lang="cs-CZ" sz="2800" dirty="0" smtClean="0"/>
              <a:t>Vědomí (paměť) se může mýlit</a:t>
            </a:r>
          </a:p>
          <a:p>
            <a:pPr marL="624078" indent="-514350">
              <a:buFont typeface="+mj-lt"/>
              <a:buAutoNum type="arabicPeriod"/>
            </a:pPr>
            <a:r>
              <a:rPr lang="cs-CZ" sz="2800" dirty="0" smtClean="0"/>
              <a:t>Tělesné změny musí mít dopad na vědomí</a:t>
            </a:r>
          </a:p>
          <a:p>
            <a:pPr marL="109728" indent="0">
              <a:buNone/>
            </a:pPr>
            <a:endParaRPr lang="cs-CZ" sz="2800" u="sng" dirty="0" smtClean="0"/>
          </a:p>
          <a:p>
            <a:pPr marL="109728" indent="0">
              <a:buNone/>
            </a:pPr>
            <a:r>
              <a:rPr lang="cs-CZ" sz="2800" u="sng" dirty="0" smtClean="0"/>
              <a:t>II. Námitky oponentů</a:t>
            </a:r>
          </a:p>
          <a:p>
            <a:pPr marL="624078" indent="-514350">
              <a:buAutoNum type="arabicPeriod"/>
            </a:pPr>
            <a:r>
              <a:rPr lang="cs-CZ" sz="2800" smtClean="0"/>
              <a:t>Zodpovědnost </a:t>
            </a:r>
            <a:r>
              <a:rPr lang="cs-CZ" sz="2800" dirty="0" smtClean="0"/>
              <a:t>se nemůže vztahovat jen na to, co si osoba uvědomuje (eticko-právní námitka)</a:t>
            </a:r>
          </a:p>
          <a:p>
            <a:pPr marL="624078" indent="-514350">
              <a:buAutoNum type="arabicPeriod"/>
            </a:pPr>
            <a:r>
              <a:rPr lang="cs-CZ" sz="2800" dirty="0" smtClean="0"/>
              <a:t>Kruhovost </a:t>
            </a:r>
            <a:r>
              <a:rPr lang="cs-CZ" sz="2800" dirty="0" err="1" smtClean="0"/>
              <a:t>Lockovy</a:t>
            </a:r>
            <a:r>
              <a:rPr lang="cs-CZ" sz="2800" dirty="0" smtClean="0"/>
              <a:t> definice identity</a:t>
            </a:r>
          </a:p>
          <a:p>
            <a:pPr marL="624078" indent="-514350">
              <a:buAutoNum type="arabicPeriod"/>
            </a:pPr>
            <a:r>
              <a:rPr lang="cs-CZ" sz="2800" dirty="0" smtClean="0"/>
              <a:t>Problém transitivity</a:t>
            </a:r>
          </a:p>
        </p:txBody>
      </p:sp>
    </p:spTree>
    <p:extLst>
      <p:ext uri="{BB962C8B-B14F-4D97-AF65-F5344CB8AC3E}">
        <p14:creationId xmlns:p14="http://schemas.microsoft.com/office/powerpoint/2010/main" val="372648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I. Lockem zkoumané námitky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cs-CZ" sz="2800" u="sng" dirty="0" smtClean="0"/>
              <a:t>1. Vědomí není vždy souvislé (spánek, blouznění, opilost)</a:t>
            </a:r>
          </a:p>
          <a:p>
            <a:pPr marL="109728" indent="0">
              <a:buNone/>
            </a:pPr>
            <a:r>
              <a:rPr lang="cs-CZ" sz="2600" dirty="0" smtClean="0"/>
              <a:t>„To, co v tomto směru zdánlivě působí obtíže, je dáno tím, že vědomí bývá vždy narušováno zapomnětlivostí; že v našich životech nikdy nenastává okamžik, v němž bychom měli celý sled všech našich minulých činností před našima očima… a dokonce i nejlepší paměť ztrácí z dohledu jednu část, zatímco pohlíží na jinou.“ (§10)</a:t>
            </a:r>
          </a:p>
          <a:p>
            <a:r>
              <a:rPr lang="cs-CZ" sz="2600" u="sng" smtClean="0"/>
              <a:t>Lockova odpověď</a:t>
            </a:r>
            <a:r>
              <a:rPr lang="cs-CZ" sz="2600" smtClean="0"/>
              <a:t>: osoba je táž, nakolik svým vědomím spojuje v čase odlehlé děje. Tato identita nepředpokládá trvalou existenci nějaké na ní nezávislé substance (</a:t>
            </a:r>
            <a:r>
              <a:rPr lang="cs-CZ" sz="2600" dirty="0" smtClean="0"/>
              <a:t>člověka, </a:t>
            </a:r>
            <a:r>
              <a:rPr lang="cs-CZ" sz="2600" smtClean="0"/>
              <a:t>duše…).</a:t>
            </a:r>
          </a:p>
          <a:p>
            <a:r>
              <a:rPr lang="cs-CZ" sz="2600" smtClean="0"/>
              <a:t>analogie: „různé substance jsou týmž vědomím… sjednocovány do téže osoby, stejně jako jsou různá těla týmž životem sjednocována do téhož živočicha“</a:t>
            </a:r>
            <a:endParaRPr lang="cs-CZ" sz="2600" dirty="0" smtClean="0"/>
          </a:p>
          <a:p>
            <a:r>
              <a:rPr lang="cs-CZ" sz="2600" u="sng" smtClean="0"/>
              <a:t>Důsledek</a:t>
            </a:r>
            <a:r>
              <a:rPr lang="cs-CZ" sz="2600" dirty="0" smtClean="0"/>
              <a:t>: spící a bdící jsou dvě osoby (§19), blázen či opilý je „bez sebe“, „není ve své kůži“ (§</a:t>
            </a:r>
            <a:r>
              <a:rPr lang="cs-CZ" sz="2600" smtClean="0"/>
              <a:t>20).</a:t>
            </a:r>
            <a:endParaRPr lang="cs-CZ" sz="2600" dirty="0" smtClean="0"/>
          </a:p>
          <a:p>
            <a:pPr marL="109728" indent="0">
              <a:buNone/>
            </a:pPr>
            <a:r>
              <a:rPr lang="cs-CZ" sz="2600" smtClean="0"/>
              <a:t>Je </a:t>
            </a:r>
            <a:r>
              <a:rPr lang="cs-CZ" sz="2600" dirty="0" smtClean="0"/>
              <a:t>myslitelné, že tomtéž člověku (těle) je </a:t>
            </a:r>
            <a:r>
              <a:rPr lang="cs-CZ" sz="2600" smtClean="0"/>
              <a:t>více osob, a že táž osoba má různá těla.</a:t>
            </a:r>
            <a:endParaRPr lang="cs-CZ" sz="2600" dirty="0" smtClean="0"/>
          </a:p>
          <a:p>
            <a:pPr marL="624078" indent="-514350">
              <a:buAutoNum type="arabicPeriod"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3844023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I. Lockem zkoumané námitky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cs-CZ" sz="2800" u="sng" dirty="0" smtClean="0"/>
              <a:t>2. Vědomí </a:t>
            </a:r>
            <a:r>
              <a:rPr lang="cs-CZ" sz="2800" u="sng" dirty="0"/>
              <a:t>(paměť) se může mýlit</a:t>
            </a:r>
          </a:p>
          <a:p>
            <a:r>
              <a:rPr lang="cs-CZ" sz="2400" smtClean="0"/>
              <a:t>a) Zpravuje nás o něčem, co nikdy nebylo (fabulace):</a:t>
            </a:r>
            <a:endParaRPr lang="cs-CZ" sz="2400" dirty="0" smtClean="0"/>
          </a:p>
          <a:p>
            <a:pPr marL="365760" lvl="1" indent="0">
              <a:buNone/>
            </a:pPr>
            <a:r>
              <a:rPr lang="cs-CZ" sz="2400" dirty="0" smtClean="0"/>
              <a:t>„proč nemá být možné, že by mohlo být mysli dáno na vědomí, že něco předtím bylo, co ve skutečnosti nikdy nebylo“? (§13)</a:t>
            </a:r>
          </a:p>
          <a:p>
            <a:r>
              <a:rPr lang="cs-CZ" sz="2400" smtClean="0"/>
              <a:t>odpověď</a:t>
            </a:r>
            <a:r>
              <a:rPr lang="cs-CZ" sz="2400" dirty="0" smtClean="0"/>
              <a:t>:</a:t>
            </a:r>
          </a:p>
          <a:p>
            <a:pPr marL="603504" lvl="2" indent="0">
              <a:buNone/>
            </a:pPr>
            <a:r>
              <a:rPr lang="cs-CZ" sz="2400" dirty="0" smtClean="0"/>
              <a:t>„že tomu tak není, bude námi… nejlépe rozhodnuto odvolávkou na boží dobrotu, neboť Bůh, pokud je dotčeno štěstí či neštěstí kteréhokoli z jeho smyslově vnímajících stvoření, nebude na základě osudového omylu těchto stvoření přenášet z jednoho na druhého vědomí, které si pak vysluhuje odměnu či trest.“ </a:t>
            </a:r>
            <a:r>
              <a:rPr lang="cs-CZ" sz="2400" smtClean="0"/>
              <a:t>(§13)</a:t>
            </a:r>
          </a:p>
          <a:p>
            <a:pPr marL="128016" indent="0">
              <a:buNone/>
            </a:pPr>
            <a:r>
              <a:rPr lang="cs-CZ" sz="2400"/>
              <a:t>b</a:t>
            </a:r>
            <a:r>
              <a:rPr lang="cs-CZ" sz="2400" smtClean="0"/>
              <a:t>) O určitých fázích mého života mi naopak neříká nic (zapomínání)</a:t>
            </a:r>
          </a:p>
          <a:p>
            <a:pPr marL="128016" indent="0">
              <a:buNone/>
            </a:pPr>
            <a:r>
              <a:rPr lang="cs-CZ" sz="2400" smtClean="0"/>
              <a:t>- týž člověk, ale jiná osoba: zákony netrestají za činy způsobené ve stavu, kdy je osoba „bez sebe“ (besides himself), střízlivého za činy blázna a naopak (§20); jde o dvě osoby.</a:t>
            </a:r>
          </a:p>
          <a:p>
            <a:pPr marL="128016" indent="0">
              <a:buNone/>
            </a:pPr>
            <a:r>
              <a:rPr lang="cs-CZ" sz="2400" smtClean="0"/>
              <a:t>- „to, co si nějaká substance myslela nebo co dělala, aniž se na to mohu rozpomenout… to všechno mi už patřit nebude“ (§24)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402463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I. Lockem zkoumané námitky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cs-CZ" sz="2800" u="sng" dirty="0" smtClean="0"/>
              <a:t>3. </a:t>
            </a:r>
            <a:r>
              <a:rPr lang="cs-CZ" sz="2800" u="sng" dirty="0"/>
              <a:t>Tělesné změny musí mít dopad </a:t>
            </a:r>
            <a:r>
              <a:rPr lang="cs-CZ" sz="2800" u="sng"/>
              <a:t>na </a:t>
            </a:r>
            <a:r>
              <a:rPr lang="cs-CZ" sz="2800" u="sng" smtClean="0"/>
              <a:t>vědomí</a:t>
            </a:r>
            <a:endParaRPr lang="cs-CZ" sz="2800" u="sng" dirty="0"/>
          </a:p>
          <a:p>
            <a:pPr marL="452628" indent="-342900">
              <a:buFont typeface="Arial" panose="020B0604020202020204" pitchFamily="34" charset="0"/>
              <a:buChar char="•"/>
            </a:pPr>
            <a:r>
              <a:rPr lang="cs-CZ" sz="2400" smtClean="0"/>
              <a:t>části </a:t>
            </a:r>
            <a:r>
              <a:rPr lang="cs-CZ" sz="2400"/>
              <a:t>těla </a:t>
            </a:r>
            <a:r>
              <a:rPr lang="cs-CZ" sz="2400" smtClean="0"/>
              <a:t>opravdu jsou </a:t>
            </a:r>
            <a:r>
              <a:rPr lang="cs-CZ" sz="2400"/>
              <a:t>„složkami nás samých“, </a:t>
            </a:r>
            <a:r>
              <a:rPr lang="cs-CZ" sz="2400" smtClean="0"/>
              <a:t>ovšem pouze nakolik jsou </a:t>
            </a:r>
            <a:r>
              <a:rPr lang="cs-CZ" sz="2400"/>
              <a:t>„sjednoceny v tomtéž myslícím a vědomém já“, tj. pokud je </a:t>
            </a:r>
            <a:r>
              <a:rPr lang="cs-CZ" sz="2400" smtClean="0"/>
              <a:t>cítíme</a:t>
            </a:r>
          </a:p>
          <a:p>
            <a:pPr marL="452628" indent="-342900">
              <a:buFont typeface="Arial" panose="020B0604020202020204" pitchFamily="34" charset="0"/>
              <a:buChar char="•"/>
            </a:pPr>
            <a:r>
              <a:rPr lang="cs-CZ" sz="2400" smtClean="0"/>
              <a:t>uťatá </a:t>
            </a:r>
            <a:r>
              <a:rPr lang="cs-CZ" sz="2400"/>
              <a:t>ruka je oddělená od vědomí (o jejím templu, chladu, pocitech), a není částí vlastního já</a:t>
            </a:r>
            <a:r>
              <a:rPr lang="cs-CZ" sz="2400" smtClean="0"/>
              <a:t>.</a:t>
            </a:r>
            <a:endParaRPr lang="cs-CZ" sz="2600" smtClean="0"/>
          </a:p>
          <a:p>
            <a:pPr marL="109728" indent="0">
              <a:buNone/>
            </a:pPr>
            <a:r>
              <a:rPr lang="cs-CZ" sz="2600" smtClean="0"/>
              <a:t>Závěr: </a:t>
            </a:r>
            <a:r>
              <a:rPr lang="cs-CZ" sz="2600" dirty="0" smtClean="0"/>
              <a:t>„substance, v níž spočívalo osobní já v jedné době, může doznat proměny v jiné době, aniž dojde ke změně osobní identity“ (§</a:t>
            </a:r>
            <a:r>
              <a:rPr lang="cs-CZ" sz="2600" smtClean="0"/>
              <a:t>11)</a:t>
            </a:r>
          </a:p>
          <a:p>
            <a:pPr marL="109728" indent="0">
              <a:buNone/>
            </a:pPr>
            <a:r>
              <a:rPr lang="cs-CZ" sz="2600" smtClean="0"/>
              <a:t>Radikalizovaná námitka: nejen změna, ale vystřídání jedné substance jinou</a:t>
            </a:r>
            <a:endParaRPr lang="cs-CZ" sz="2600" dirty="0" smtClean="0"/>
          </a:p>
          <a:p>
            <a:pPr marL="109728" indent="0">
              <a:buNone/>
            </a:pPr>
            <a:r>
              <a:rPr lang="cs-CZ" sz="2600" smtClean="0"/>
              <a:t>Myšlenkové experimenty</a:t>
            </a:r>
            <a:endParaRPr lang="cs-CZ" sz="2600" dirty="0" smtClean="0"/>
          </a:p>
          <a:p>
            <a:pPr marL="603504" lvl="2" indent="0">
              <a:buNone/>
            </a:pPr>
            <a:r>
              <a:rPr lang="cs-CZ" sz="2600" dirty="0"/>
              <a:t>- </a:t>
            </a:r>
            <a:r>
              <a:rPr lang="cs-CZ" sz="2600" dirty="0" smtClean="0"/>
              <a:t>pokud by se malíček oddělil od těla a vědomí jej provázelo, byl by malíček osobou </a:t>
            </a:r>
            <a:r>
              <a:rPr lang="cs-CZ" sz="2600" smtClean="0"/>
              <a:t>(§17, a nikoli zbytek těla).</a:t>
            </a:r>
            <a:endParaRPr lang="cs-CZ" sz="2600" dirty="0" smtClean="0"/>
          </a:p>
          <a:p>
            <a:pPr marL="603504" lvl="2" indent="0">
              <a:buNone/>
            </a:pPr>
            <a:r>
              <a:rPr lang="cs-CZ" sz="2600" dirty="0" smtClean="0"/>
              <a:t>- duše knížete, která vstoupila do těla příštipkáře i s vědomím předchozího života knížete, tvoří tutéž osobu (knížete), §15.</a:t>
            </a:r>
          </a:p>
        </p:txBody>
      </p:sp>
    </p:spTree>
    <p:extLst>
      <p:ext uri="{BB962C8B-B14F-4D97-AF65-F5344CB8AC3E}">
        <p14:creationId xmlns:p14="http://schemas.microsoft.com/office/powerpoint/2010/main" val="41246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II. Námitky oponentů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cs-CZ" sz="2800" u="sng" dirty="0" smtClean="0"/>
              <a:t>1. Eticko-právní námitka</a:t>
            </a:r>
            <a:endParaRPr lang="cs-CZ" sz="2800" u="sng" dirty="0"/>
          </a:p>
          <a:p>
            <a:pPr marL="109728" indent="0">
              <a:buNone/>
            </a:pPr>
            <a:r>
              <a:rPr lang="cs-CZ" sz="2600" smtClean="0"/>
              <a:t>Lockova </a:t>
            </a:r>
            <a:r>
              <a:rPr lang="cs-CZ" sz="2600" dirty="0" smtClean="0"/>
              <a:t>teze: na identitě </a:t>
            </a:r>
            <a:r>
              <a:rPr lang="cs-CZ" sz="2600" smtClean="0"/>
              <a:t>vědomí založeno </a:t>
            </a:r>
            <a:r>
              <a:rPr lang="cs-CZ" sz="2600" dirty="0" smtClean="0"/>
              <a:t>„veškeré právo a </a:t>
            </a:r>
            <a:r>
              <a:rPr lang="cs-CZ" sz="2600" smtClean="0"/>
              <a:t>spravedlnost“ (§18)</a:t>
            </a:r>
            <a:endParaRPr lang="cs-CZ" sz="2600" dirty="0" smtClean="0"/>
          </a:p>
          <a:p>
            <a:pPr marL="109728" indent="0">
              <a:buNone/>
            </a:pPr>
            <a:r>
              <a:rPr lang="cs-CZ" sz="2600" u="sng" smtClean="0"/>
              <a:t>Námitky</a:t>
            </a:r>
            <a:endParaRPr lang="cs-CZ" sz="2600" u="sng" dirty="0" smtClean="0"/>
          </a:p>
          <a:p>
            <a:pPr marL="109728" indent="0">
              <a:buNone/>
            </a:pPr>
            <a:r>
              <a:rPr lang="cs-CZ" sz="2600" dirty="0" smtClean="0"/>
              <a:t>a) soudy nemohou brát v potaz pouze vnitřní a obtížně kontrolovatelné kritérium </a:t>
            </a:r>
            <a:r>
              <a:rPr lang="cs-CZ" sz="2600" dirty="0" err="1" smtClean="0"/>
              <a:t>itentity</a:t>
            </a:r>
            <a:r>
              <a:rPr lang="cs-CZ" sz="2600" dirty="0" smtClean="0"/>
              <a:t> (vědomí činů), a musí přihlížet k identitě lidské </a:t>
            </a:r>
            <a:r>
              <a:rPr lang="cs-CZ" sz="2600" smtClean="0"/>
              <a:t>bytosti (k identitě člověka</a:t>
            </a:r>
            <a:r>
              <a:rPr lang="cs-CZ" sz="2600" dirty="0" smtClean="0"/>
              <a:t>).</a:t>
            </a:r>
          </a:p>
          <a:p>
            <a:pPr marL="109728" indent="0">
              <a:buNone/>
            </a:pPr>
            <a:r>
              <a:rPr lang="cs-CZ" sz="2600" smtClean="0"/>
              <a:t>b</a:t>
            </a:r>
            <a:r>
              <a:rPr lang="cs-CZ" sz="2600" dirty="0" smtClean="0"/>
              <a:t>) absence vědomí nerozliší různé druhy absence vědomí.</a:t>
            </a:r>
          </a:p>
          <a:p>
            <a:pPr marL="109728" indent="0">
              <a:buNone/>
            </a:pPr>
            <a:r>
              <a:rPr lang="cs-CZ" sz="2600" dirty="0" smtClean="0"/>
              <a:t>Leibniz: </a:t>
            </a:r>
            <a:r>
              <a:rPr lang="cs-CZ" sz="2600" dirty="0"/>
              <a:t>„protože opilost je dobrovolná [</a:t>
            </a:r>
            <a:r>
              <a:rPr lang="cs-CZ" sz="2600" dirty="0" err="1"/>
              <a:t>volontaire</a:t>
            </a:r>
            <a:r>
              <a:rPr lang="cs-CZ" sz="2600" dirty="0"/>
              <a:t>], zatímco nemoc není, trestáme spíše prvního z nich</a:t>
            </a:r>
            <a:r>
              <a:rPr lang="cs-CZ" sz="2600" dirty="0" smtClean="0"/>
              <a:t>“. Funguje-li </a:t>
            </a:r>
            <a:r>
              <a:rPr lang="cs-CZ" sz="2600" dirty="0"/>
              <a:t>okamžité zbičování po činu jako náprava, nejde o trest, ale </a:t>
            </a:r>
            <a:r>
              <a:rPr lang="cs-CZ" sz="2600"/>
              <a:t>o </a:t>
            </a:r>
            <a:r>
              <a:rPr lang="cs-CZ" sz="2600" smtClean="0"/>
              <a:t>lék (</a:t>
            </a:r>
            <a:r>
              <a:rPr lang="cs-CZ" sz="2600" i="1"/>
              <a:t>Nouveaux </a:t>
            </a:r>
            <a:r>
              <a:rPr lang="cs-CZ" sz="2600" i="1" smtClean="0"/>
              <a:t>essais </a:t>
            </a:r>
            <a:r>
              <a:rPr lang="fr-FR" sz="2600" i="1" smtClean="0"/>
              <a:t>sur l’entendement humain</a:t>
            </a:r>
            <a:r>
              <a:rPr lang="cs-CZ" sz="2600" smtClean="0"/>
              <a:t>, </a:t>
            </a:r>
            <a:r>
              <a:rPr lang="fr-FR" sz="2600" smtClean="0"/>
              <a:t>1704</a:t>
            </a:r>
            <a:r>
              <a:rPr lang="cs-CZ" sz="2600" smtClean="0"/>
              <a:t>, vydáno 1765, II/XXVII).</a:t>
            </a: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467857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II. Námitky oponentů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cs-CZ" sz="2800" u="sng" dirty="0" smtClean="0"/>
              <a:t>2. </a:t>
            </a:r>
            <a:r>
              <a:rPr lang="cs-CZ" sz="2800" u="sng" dirty="0"/>
              <a:t>Kruhovost </a:t>
            </a:r>
            <a:r>
              <a:rPr lang="cs-CZ" sz="2800" u="sng" dirty="0" err="1"/>
              <a:t>Lockovy</a:t>
            </a:r>
            <a:r>
              <a:rPr lang="cs-CZ" sz="2800" u="sng" dirty="0"/>
              <a:t> definice identity</a:t>
            </a:r>
          </a:p>
          <a:p>
            <a:pPr marL="109728" indent="0">
              <a:buNone/>
            </a:pPr>
            <a:r>
              <a:rPr lang="cs-CZ" sz="2600" smtClean="0"/>
              <a:t>„</a:t>
            </a:r>
            <a:r>
              <a:rPr lang="cs-CZ" sz="2600" dirty="0" smtClean="0"/>
              <a:t>To </a:t>
            </a:r>
            <a:r>
              <a:rPr lang="cs-CZ" sz="2600" dirty="0" err="1" smtClean="0"/>
              <a:t>say</a:t>
            </a:r>
            <a:r>
              <a:rPr lang="cs-CZ" sz="2600" dirty="0" smtClean="0"/>
              <a:t> </a:t>
            </a:r>
            <a:r>
              <a:rPr lang="cs-CZ" sz="2600" dirty="0" err="1" smtClean="0"/>
              <a:t>that</a:t>
            </a:r>
            <a:r>
              <a:rPr lang="cs-CZ" sz="2600" dirty="0" smtClean="0"/>
              <a:t> my </a:t>
            </a:r>
            <a:r>
              <a:rPr lang="cs-CZ" sz="2600" dirty="0" err="1" smtClean="0"/>
              <a:t>remembrance</a:t>
            </a:r>
            <a:r>
              <a:rPr lang="cs-CZ" sz="2600" dirty="0" smtClean="0"/>
              <a:t> </a:t>
            </a:r>
            <a:r>
              <a:rPr lang="cs-CZ" sz="2600" dirty="0" err="1" smtClean="0"/>
              <a:t>that</a:t>
            </a:r>
            <a:r>
              <a:rPr lang="cs-CZ" sz="2600" dirty="0" smtClean="0"/>
              <a:t> I </a:t>
            </a:r>
            <a:r>
              <a:rPr lang="cs-CZ" sz="2600" dirty="0" err="1" smtClean="0"/>
              <a:t>did</a:t>
            </a:r>
            <a:r>
              <a:rPr lang="cs-CZ" sz="2600" dirty="0" smtClean="0"/>
              <a:t> such a </a:t>
            </a:r>
            <a:r>
              <a:rPr lang="cs-CZ" sz="2600" dirty="0" err="1" smtClean="0"/>
              <a:t>thing</a:t>
            </a:r>
            <a:r>
              <a:rPr lang="cs-CZ" sz="2600" dirty="0" smtClean="0"/>
              <a:t>, </a:t>
            </a:r>
            <a:r>
              <a:rPr lang="cs-CZ" sz="2600" dirty="0" err="1" smtClean="0"/>
              <a:t>or</a:t>
            </a:r>
            <a:r>
              <a:rPr lang="cs-CZ" sz="2600" dirty="0" smtClean="0"/>
              <a:t> my </a:t>
            </a:r>
            <a:r>
              <a:rPr lang="cs-CZ" sz="2600" dirty="0" err="1" smtClean="0"/>
              <a:t>consciousness</a:t>
            </a:r>
            <a:r>
              <a:rPr lang="cs-CZ" sz="2600" dirty="0" smtClean="0"/>
              <a:t>, </a:t>
            </a:r>
            <a:r>
              <a:rPr lang="cs-CZ" sz="2600" dirty="0" err="1" smtClean="0"/>
              <a:t>makes</a:t>
            </a:r>
            <a:r>
              <a:rPr lang="cs-CZ" sz="2600" dirty="0" smtClean="0"/>
              <a:t> </a:t>
            </a:r>
            <a:r>
              <a:rPr lang="cs-CZ" sz="2600" dirty="0" err="1" smtClean="0"/>
              <a:t>me</a:t>
            </a:r>
            <a:r>
              <a:rPr lang="cs-CZ" sz="2600" dirty="0" smtClean="0"/>
              <a:t> </a:t>
            </a:r>
            <a:r>
              <a:rPr lang="cs-CZ" sz="2600" dirty="0" err="1" smtClean="0"/>
              <a:t>the</a:t>
            </a:r>
            <a:r>
              <a:rPr lang="cs-CZ" sz="2600" dirty="0" smtClean="0"/>
              <a:t> person </a:t>
            </a:r>
            <a:r>
              <a:rPr lang="cs-CZ" sz="2600" dirty="0" err="1" smtClean="0"/>
              <a:t>who</a:t>
            </a:r>
            <a:r>
              <a:rPr lang="cs-CZ" sz="2600" dirty="0" smtClean="0"/>
              <a:t> </a:t>
            </a:r>
            <a:r>
              <a:rPr lang="cs-CZ" sz="2600" dirty="0" err="1" smtClean="0"/>
              <a:t>did</a:t>
            </a:r>
            <a:r>
              <a:rPr lang="cs-CZ" sz="2600" dirty="0" smtClean="0"/>
              <a:t> </a:t>
            </a:r>
            <a:r>
              <a:rPr lang="cs-CZ" sz="2600" dirty="0" err="1" smtClean="0"/>
              <a:t>it</a:t>
            </a:r>
            <a:r>
              <a:rPr lang="cs-CZ" sz="2600" dirty="0" smtClean="0"/>
              <a:t>, </a:t>
            </a:r>
            <a:r>
              <a:rPr lang="cs-CZ" sz="2600" dirty="0" err="1" smtClean="0"/>
              <a:t>is</a:t>
            </a:r>
            <a:r>
              <a:rPr lang="cs-CZ" sz="2600" dirty="0" smtClean="0"/>
              <a:t> in my </a:t>
            </a:r>
            <a:r>
              <a:rPr lang="cs-CZ" sz="2600" dirty="0" err="1" smtClean="0"/>
              <a:t>apprehension</a:t>
            </a:r>
            <a:r>
              <a:rPr lang="cs-CZ" sz="2600" dirty="0" smtClean="0"/>
              <a:t>, </a:t>
            </a:r>
            <a:r>
              <a:rPr lang="cs-CZ" sz="2600" dirty="0" err="1" smtClean="0"/>
              <a:t>an</a:t>
            </a:r>
            <a:r>
              <a:rPr lang="cs-CZ" sz="2600" dirty="0" smtClean="0"/>
              <a:t> absurdity </a:t>
            </a:r>
            <a:r>
              <a:rPr lang="cs-CZ" sz="2600" dirty="0" err="1" smtClean="0"/>
              <a:t>too</a:t>
            </a:r>
            <a:r>
              <a:rPr lang="cs-CZ" sz="2600" dirty="0" smtClean="0"/>
              <a:t> gross to </a:t>
            </a:r>
            <a:r>
              <a:rPr lang="cs-CZ" sz="2600" dirty="0" err="1" smtClean="0"/>
              <a:t>be</a:t>
            </a:r>
            <a:r>
              <a:rPr lang="cs-CZ" sz="2600" dirty="0" smtClean="0"/>
              <a:t> </a:t>
            </a:r>
            <a:r>
              <a:rPr lang="cs-CZ" sz="2600" dirty="0" err="1" smtClean="0"/>
              <a:t>entertained</a:t>
            </a:r>
            <a:r>
              <a:rPr lang="cs-CZ" sz="2600" dirty="0" smtClean="0"/>
              <a:t> by </a:t>
            </a:r>
            <a:r>
              <a:rPr lang="cs-CZ" sz="2600" dirty="0" err="1" smtClean="0"/>
              <a:t>any</a:t>
            </a:r>
            <a:r>
              <a:rPr lang="cs-CZ" sz="2600" dirty="0" smtClean="0"/>
              <a:t> man </a:t>
            </a:r>
            <a:r>
              <a:rPr lang="cs-CZ" sz="2600" dirty="0" err="1" smtClean="0"/>
              <a:t>who</a:t>
            </a:r>
            <a:r>
              <a:rPr lang="cs-CZ" sz="2600" dirty="0" smtClean="0"/>
              <a:t> </a:t>
            </a:r>
            <a:r>
              <a:rPr lang="cs-CZ" sz="2600" dirty="0" err="1" smtClean="0"/>
              <a:t>attends</a:t>
            </a:r>
            <a:r>
              <a:rPr lang="cs-CZ" sz="2600" dirty="0" smtClean="0"/>
              <a:t> to </a:t>
            </a:r>
            <a:r>
              <a:rPr lang="cs-CZ" sz="2600" dirty="0" err="1" smtClean="0"/>
              <a:t>the</a:t>
            </a:r>
            <a:r>
              <a:rPr lang="cs-CZ" sz="2600" dirty="0" smtClean="0"/>
              <a:t> </a:t>
            </a:r>
            <a:r>
              <a:rPr lang="cs-CZ" sz="2600" dirty="0" err="1" smtClean="0"/>
              <a:t>meaning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it</a:t>
            </a:r>
            <a:r>
              <a:rPr lang="cs-CZ" sz="2600" dirty="0" smtClean="0"/>
              <a:t>; </a:t>
            </a:r>
            <a:r>
              <a:rPr lang="cs-CZ" sz="2600" dirty="0" err="1" smtClean="0"/>
              <a:t>For</a:t>
            </a:r>
            <a:r>
              <a:rPr lang="cs-CZ" sz="2600" dirty="0" smtClean="0"/>
              <a:t> </a:t>
            </a:r>
            <a:r>
              <a:rPr lang="cs-CZ" sz="2600" dirty="0" err="1" smtClean="0"/>
              <a:t>it</a:t>
            </a:r>
            <a:r>
              <a:rPr lang="cs-CZ" sz="2600" dirty="0" smtClean="0"/>
              <a:t> </a:t>
            </a:r>
            <a:r>
              <a:rPr lang="cs-CZ" sz="2600" dirty="0" err="1" smtClean="0"/>
              <a:t>is</a:t>
            </a:r>
            <a:r>
              <a:rPr lang="cs-CZ" sz="2600" dirty="0" smtClean="0"/>
              <a:t> to </a:t>
            </a:r>
            <a:r>
              <a:rPr lang="cs-CZ" sz="2600" dirty="0" err="1" smtClean="0"/>
              <a:t>attribute</a:t>
            </a:r>
            <a:r>
              <a:rPr lang="cs-CZ" sz="2600" dirty="0" smtClean="0"/>
              <a:t> </a:t>
            </a:r>
            <a:r>
              <a:rPr lang="cs-CZ" sz="2600" smtClean="0"/>
              <a:t>to memory </a:t>
            </a:r>
            <a:r>
              <a:rPr lang="cs-CZ" sz="2600" dirty="0" err="1" smtClean="0"/>
              <a:t>or</a:t>
            </a:r>
            <a:r>
              <a:rPr lang="cs-CZ" sz="2600" dirty="0" smtClean="0"/>
              <a:t> </a:t>
            </a:r>
            <a:r>
              <a:rPr lang="cs-CZ" sz="2600" dirty="0" err="1" smtClean="0"/>
              <a:t>consciousness</a:t>
            </a:r>
            <a:r>
              <a:rPr lang="cs-CZ" sz="2600" dirty="0" smtClean="0"/>
              <a:t> a </a:t>
            </a:r>
            <a:r>
              <a:rPr lang="cs-CZ" sz="2600" dirty="0" err="1" smtClean="0"/>
              <a:t>strange</a:t>
            </a:r>
            <a:r>
              <a:rPr lang="cs-CZ" sz="2600" dirty="0" smtClean="0"/>
              <a:t> </a:t>
            </a:r>
            <a:r>
              <a:rPr lang="cs-CZ" sz="2600" dirty="0" err="1" smtClean="0"/>
              <a:t>magical</a:t>
            </a:r>
            <a:r>
              <a:rPr lang="cs-CZ" sz="2600" dirty="0" smtClean="0"/>
              <a:t> </a:t>
            </a:r>
            <a:r>
              <a:rPr lang="cs-CZ" sz="2600" dirty="0" err="1" smtClean="0"/>
              <a:t>power</a:t>
            </a:r>
            <a:r>
              <a:rPr lang="cs-CZ" sz="2600" dirty="0" smtClean="0"/>
              <a:t> </a:t>
            </a:r>
            <a:r>
              <a:rPr lang="cs-CZ" sz="2600" dirty="0" err="1" smtClean="0"/>
              <a:t>of</a:t>
            </a:r>
            <a:r>
              <a:rPr lang="cs-CZ" sz="2600" dirty="0" smtClean="0"/>
              <a:t> </a:t>
            </a:r>
            <a:r>
              <a:rPr lang="cs-CZ" sz="2600" dirty="0" err="1" smtClean="0"/>
              <a:t>producing</a:t>
            </a:r>
            <a:r>
              <a:rPr lang="cs-CZ" sz="2600" dirty="0" smtClean="0"/>
              <a:t> </a:t>
            </a:r>
            <a:r>
              <a:rPr lang="cs-CZ" sz="2600" dirty="0" err="1" smtClean="0"/>
              <a:t>its</a:t>
            </a:r>
            <a:r>
              <a:rPr lang="cs-CZ" sz="2600" dirty="0" smtClean="0"/>
              <a:t> </a:t>
            </a:r>
            <a:r>
              <a:rPr lang="cs-CZ" sz="2600" dirty="0" err="1" smtClean="0"/>
              <a:t>object</a:t>
            </a:r>
            <a:r>
              <a:rPr lang="cs-CZ" sz="2600" dirty="0" smtClean="0"/>
              <a:t>, </a:t>
            </a:r>
            <a:r>
              <a:rPr lang="cs-CZ" sz="2600" dirty="0" err="1" smtClean="0"/>
              <a:t>though</a:t>
            </a:r>
            <a:r>
              <a:rPr lang="cs-CZ" sz="2600" dirty="0" smtClean="0"/>
              <a:t> </a:t>
            </a:r>
            <a:r>
              <a:rPr lang="cs-CZ" sz="2600" dirty="0" err="1" smtClean="0"/>
              <a:t>that</a:t>
            </a:r>
            <a:r>
              <a:rPr lang="cs-CZ" sz="2600" dirty="0" smtClean="0"/>
              <a:t> </a:t>
            </a:r>
            <a:r>
              <a:rPr lang="cs-CZ" sz="2600" dirty="0" err="1" smtClean="0"/>
              <a:t>object</a:t>
            </a:r>
            <a:r>
              <a:rPr lang="cs-CZ" sz="2600" dirty="0" smtClean="0"/>
              <a:t> </a:t>
            </a:r>
            <a:r>
              <a:rPr lang="cs-CZ" sz="2600" dirty="0" err="1" smtClean="0"/>
              <a:t>must</a:t>
            </a:r>
            <a:r>
              <a:rPr lang="cs-CZ" sz="2600" dirty="0" smtClean="0"/>
              <a:t> </a:t>
            </a:r>
            <a:r>
              <a:rPr lang="cs-CZ" sz="2600" dirty="0" err="1" smtClean="0"/>
              <a:t>have</a:t>
            </a:r>
            <a:r>
              <a:rPr lang="cs-CZ" sz="2600" dirty="0" smtClean="0"/>
              <a:t> </a:t>
            </a:r>
            <a:r>
              <a:rPr lang="cs-CZ" sz="2600" dirty="0" err="1" smtClean="0"/>
              <a:t>existed</a:t>
            </a:r>
            <a:r>
              <a:rPr lang="cs-CZ" sz="2600" dirty="0" smtClean="0"/>
              <a:t> </a:t>
            </a:r>
            <a:r>
              <a:rPr lang="cs-CZ" sz="2600" dirty="0" err="1" smtClean="0"/>
              <a:t>before</a:t>
            </a:r>
            <a:r>
              <a:rPr lang="cs-CZ" sz="2600" dirty="0" smtClean="0"/>
              <a:t> </a:t>
            </a:r>
            <a:r>
              <a:rPr lang="cs-CZ" sz="2600" err="1" smtClean="0"/>
              <a:t>the</a:t>
            </a:r>
            <a:r>
              <a:rPr lang="cs-CZ" sz="2600" smtClean="0"/>
              <a:t> memory </a:t>
            </a:r>
            <a:r>
              <a:rPr lang="cs-CZ" sz="2600" dirty="0" err="1" smtClean="0"/>
              <a:t>or</a:t>
            </a:r>
            <a:r>
              <a:rPr lang="cs-CZ" sz="2600" dirty="0" smtClean="0"/>
              <a:t> </a:t>
            </a:r>
            <a:r>
              <a:rPr lang="cs-CZ" sz="2600" dirty="0" err="1" smtClean="0"/>
              <a:t>consciousness</a:t>
            </a:r>
            <a:r>
              <a:rPr lang="cs-CZ" sz="2600" dirty="0" smtClean="0"/>
              <a:t> </a:t>
            </a:r>
            <a:r>
              <a:rPr lang="cs-CZ" sz="2600" dirty="0" err="1" smtClean="0"/>
              <a:t>which</a:t>
            </a:r>
            <a:r>
              <a:rPr lang="cs-CZ" sz="2600" dirty="0" smtClean="0"/>
              <a:t> </a:t>
            </a:r>
            <a:r>
              <a:rPr lang="cs-CZ" sz="2600" dirty="0" err="1" smtClean="0"/>
              <a:t>produced</a:t>
            </a:r>
            <a:r>
              <a:rPr lang="cs-CZ" sz="2600" dirty="0" smtClean="0"/>
              <a:t> </a:t>
            </a:r>
            <a:r>
              <a:rPr lang="cs-CZ" sz="2600" dirty="0" err="1" smtClean="0"/>
              <a:t>it</a:t>
            </a:r>
            <a:r>
              <a:rPr lang="cs-CZ" sz="2600" dirty="0" smtClean="0"/>
              <a:t>.“ (</a:t>
            </a:r>
            <a:r>
              <a:rPr lang="cs-CZ" sz="2600" dirty="0" err="1" smtClean="0"/>
              <a:t>Reid</a:t>
            </a:r>
            <a:r>
              <a:rPr lang="cs-CZ" sz="2600" dirty="0" smtClean="0"/>
              <a:t>, </a:t>
            </a:r>
            <a:r>
              <a:rPr lang="cs-CZ" sz="2600" i="1" dirty="0" err="1" smtClean="0"/>
              <a:t>Essays</a:t>
            </a:r>
            <a:r>
              <a:rPr lang="cs-CZ" sz="2600" i="1" dirty="0" smtClean="0"/>
              <a:t> on </a:t>
            </a:r>
            <a:r>
              <a:rPr lang="cs-CZ" sz="2600" i="1" dirty="0" err="1" smtClean="0"/>
              <a:t>the</a:t>
            </a:r>
            <a:r>
              <a:rPr lang="cs-CZ" sz="2600" i="1" dirty="0" smtClean="0"/>
              <a:t> </a:t>
            </a:r>
            <a:r>
              <a:rPr lang="cs-CZ" sz="2600" i="1" dirty="0" err="1" smtClean="0"/>
              <a:t>Intellectual</a:t>
            </a:r>
            <a:r>
              <a:rPr lang="cs-CZ" sz="2600" i="1" dirty="0" smtClean="0"/>
              <a:t> </a:t>
            </a:r>
            <a:r>
              <a:rPr lang="cs-CZ" sz="2600" i="1" dirty="0" err="1" smtClean="0"/>
              <a:t>Power</a:t>
            </a:r>
            <a:r>
              <a:rPr lang="cs-CZ" sz="2600" i="1" dirty="0" smtClean="0"/>
              <a:t> </a:t>
            </a:r>
            <a:r>
              <a:rPr lang="cs-CZ" sz="2600" i="1" dirty="0" err="1" smtClean="0"/>
              <a:t>of</a:t>
            </a:r>
            <a:r>
              <a:rPr lang="cs-CZ" sz="2600" i="1" dirty="0" smtClean="0"/>
              <a:t> Man</a:t>
            </a:r>
            <a:r>
              <a:rPr lang="cs-CZ" sz="2600" smtClean="0"/>
              <a:t>, 1785; cit U. Thiel, </a:t>
            </a:r>
            <a:r>
              <a:rPr lang="cs-CZ" sz="2600" i="1" smtClean="0"/>
              <a:t>The Early Modern Subject. Self-Consciousness and Personal Identity from Descartes to Hume</a:t>
            </a:r>
            <a:r>
              <a:rPr lang="cs-CZ" sz="2600" smtClean="0"/>
              <a:t>, OUP 2011).</a:t>
            </a:r>
            <a:endParaRPr lang="cs-CZ" sz="2600" dirty="0" smtClean="0"/>
          </a:p>
          <a:p>
            <a:r>
              <a:rPr lang="cs-CZ" sz="2600" smtClean="0"/>
              <a:t>Tedy paměť </a:t>
            </a:r>
            <a:r>
              <a:rPr lang="cs-CZ" sz="2600" dirty="0" smtClean="0"/>
              <a:t>(vědomí minulosti) již předpokládá identitu osoby, která si vzpomíná, s osobu, na niž vzpomíná. Paměť (vědomí) tedy nemůže vysvětlit, v čem tkví osobní </a:t>
            </a:r>
            <a:r>
              <a:rPr lang="cs-CZ" sz="2600" smtClean="0"/>
              <a:t>identita. Může ji nanejvýš odhalit.</a:t>
            </a:r>
            <a:endParaRPr lang="cs-CZ" sz="2600" dirty="0"/>
          </a:p>
          <a:p>
            <a:pPr marL="109728" indent="0"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43131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II. Námitky oponentů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cs-CZ" sz="2800" u="sng" dirty="0" smtClean="0"/>
              <a:t>3. Transitivita</a:t>
            </a:r>
            <a:endParaRPr lang="cs-CZ" sz="2800" u="sng" dirty="0"/>
          </a:p>
          <a:p>
            <a:pPr marL="109728" indent="0">
              <a:buNone/>
            </a:pPr>
            <a:r>
              <a:rPr lang="cs-CZ" sz="2600" dirty="0" smtClean="0"/>
              <a:t>„Uvažme statečného vojáka, který byl seřezán jako chlapec, když ukradl ovoce ze sadu, který později sebral nepříteli standartu během svého prvního tažení, a který byl na sklonku života jmenován generálem. Předpokládejme také…, že když sebral standartu, pamatoval si svůj trest za krádež ovoce, a když byl jmenován generálem, pamatoval si, jak sebral nepříteli standartu, ale úplně zapomněl na svůj trest. Za těchto předpokladů plyne z doktríny pana Locka, že ten, kdo byl potrestán ve škole, je tatáž osoba jako ten, kdo sebral standartu, a ten, kdo sebral standartu, je tatáž osoba jako ten, koho jmenovali generálem. Tudíž platí…, že generál je táž osoba jako potrestaný hoch. Ale generálovo vědomí nesahá až k trestu, tedy podle doktríny pana Locka není toutéž osobou jako potrestaný hoch. Tedy generál je a zároveň není stejnou osobou jako ten, kdo byl potrestán ve škole.“ (</a:t>
            </a:r>
            <a:r>
              <a:rPr lang="cs-CZ" sz="2600" dirty="0" err="1" smtClean="0"/>
              <a:t>Reid</a:t>
            </a:r>
            <a:r>
              <a:rPr lang="cs-CZ" sz="2600" dirty="0" smtClean="0"/>
              <a:t>, </a:t>
            </a:r>
            <a:r>
              <a:rPr lang="cs-CZ" sz="2600" dirty="0" err="1" smtClean="0"/>
              <a:t>tamt</a:t>
            </a:r>
            <a:r>
              <a:rPr lang="cs-CZ" sz="2600" dirty="0" smtClean="0"/>
              <a:t>., př. R. Bělohrad, </a:t>
            </a:r>
            <a:r>
              <a:rPr lang="cs-CZ" sz="2600" i="1" smtClean="0"/>
              <a:t>Osobní identita a její praktická hodnota</a:t>
            </a:r>
            <a:r>
              <a:rPr lang="cs-CZ" sz="2600" smtClean="0"/>
              <a:t>, Brno 2011, str</a:t>
            </a:r>
            <a:r>
              <a:rPr lang="cs-CZ" sz="2600" dirty="0" smtClean="0"/>
              <a:t>. 33).</a:t>
            </a:r>
            <a:endParaRPr lang="cs-CZ" sz="2600" dirty="0"/>
          </a:p>
          <a:p>
            <a:pPr marL="109728" indent="0">
              <a:buNone/>
            </a:pPr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144120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mtClean="0">
                <a:effectLst/>
              </a:rPr>
              <a:t>První informace k prvnímu testu (6. 11.)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400" smtClean="0"/>
              <a:t>- délka nesmí </a:t>
            </a:r>
            <a:r>
              <a:rPr lang="cs-CZ" sz="2400"/>
              <a:t>přesáhnout 2ns </a:t>
            </a:r>
            <a:r>
              <a:rPr lang="cs-CZ" sz="2400" smtClean="0"/>
              <a:t>(3600 </a:t>
            </a:r>
            <a:r>
              <a:rPr lang="cs-CZ" sz="2400"/>
              <a:t>znaků s </a:t>
            </a:r>
            <a:r>
              <a:rPr lang="cs-CZ" sz="2400" smtClean="0"/>
              <a:t>mezerami)</a:t>
            </a:r>
            <a:endParaRPr lang="en-US" sz="2800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400" smtClean="0"/>
              <a:t>- každá </a:t>
            </a:r>
            <a:r>
              <a:rPr lang="cs-CZ" sz="2400"/>
              <a:t>ze tří odpovědí musí obsahovat</a:t>
            </a:r>
            <a:endParaRPr lang="en-US" sz="2800"/>
          </a:p>
          <a:p>
            <a:pPr marL="544068" lvl="1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000"/>
              <a:t>úvodní výklad pojmu či pojmového rozlišení (charakteristika </a:t>
            </a:r>
            <a:r>
              <a:rPr lang="cs-CZ" sz="2000" smtClean="0"/>
              <a:t>tématu)</a:t>
            </a:r>
            <a:endParaRPr lang="cs-CZ" sz="2400"/>
          </a:p>
          <a:p>
            <a:pPr marL="544068" lvl="1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000" smtClean="0"/>
              <a:t>citace </a:t>
            </a:r>
            <a:r>
              <a:rPr lang="cs-CZ" sz="2000"/>
              <a:t>klíčových pasáží (ne dlouhé, max. 3-5 vět, radši méně) s uvedením </a:t>
            </a:r>
            <a:r>
              <a:rPr lang="cs-CZ" sz="2000" smtClean="0"/>
              <a:t>zdroje</a:t>
            </a:r>
            <a:endParaRPr lang="cs-CZ" sz="2400"/>
          </a:p>
          <a:p>
            <a:pPr marL="544068" lvl="1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000" smtClean="0"/>
              <a:t>vysvětlení </a:t>
            </a:r>
            <a:r>
              <a:rPr lang="cs-CZ" sz="2000"/>
              <a:t>citovaných pasáží (komentář vlastními slovy), které ústí do podrobnějšího výkladu pojmu (či rozlišení) než v bodě </a:t>
            </a:r>
            <a:r>
              <a:rPr lang="cs-CZ" sz="2000" smtClean="0"/>
              <a:t>1.</a:t>
            </a:r>
            <a:endParaRPr lang="cs-CZ" sz="2400"/>
          </a:p>
          <a:p>
            <a:pPr marL="544068" lvl="1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000" smtClean="0"/>
              <a:t>příklady</a:t>
            </a:r>
            <a:r>
              <a:rPr lang="cs-CZ" sz="2000"/>
              <a:t>, na nichž lze uvedené pojmy či myšlenky </a:t>
            </a:r>
            <a:r>
              <a:rPr lang="cs-CZ" sz="2000" smtClean="0"/>
              <a:t>vyložit</a:t>
            </a:r>
            <a:endParaRPr lang="cs-CZ" sz="2400"/>
          </a:p>
          <a:p>
            <a:pPr marL="544068" lvl="1" indent="-3429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2000" smtClean="0"/>
              <a:t>co </a:t>
            </a:r>
            <a:r>
              <a:rPr lang="cs-CZ" sz="2000"/>
              <a:t>by bylo možné uvést jako námitku?</a:t>
            </a:r>
            <a:endParaRPr lang="en-US" sz="240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400" u="sng" smtClean="0"/>
              <a:t>Příklad otázky (k výběru budou nejméně tři):</a:t>
            </a:r>
            <a:endParaRPr lang="en-US" sz="2800" u="sng"/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cs-CZ" sz="2400" smtClean="0"/>
              <a:t>Vysvětlete </a:t>
            </a:r>
            <a:r>
              <a:rPr lang="cs-CZ" sz="2400"/>
              <a:t>pojmy numerická a kvalitativní identita; uveďte příklady pro oba typy identity </a:t>
            </a:r>
            <a:r>
              <a:rPr lang="cs-CZ" sz="2400" u="sng"/>
              <a:t>čerpané z Lockova Eseje</a:t>
            </a:r>
            <a:r>
              <a:rPr lang="cs-CZ" sz="2400"/>
              <a:t> (kniha II, kap. XXVII – O identitě a různosti). Čemu lze podle Locka připisovat identitu (a na základě jakých kritérií</a:t>
            </a:r>
            <a:r>
              <a:rPr lang="cs-CZ" sz="2400" smtClean="0"/>
              <a:t>)?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52696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Závěr: nejasnosti </a:t>
            </a:r>
            <a:r>
              <a:rPr lang="cs-CZ" sz="3200" dirty="0" err="1" smtClean="0"/>
              <a:t>Lockovy</a:t>
            </a:r>
            <a:r>
              <a:rPr lang="cs-CZ" sz="3200" dirty="0" smtClean="0"/>
              <a:t> nauky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cs-CZ" sz="2600" u="sng" dirty="0" smtClean="0"/>
              <a:t>Jaký je smysl oddělování „osoby“ a „člověka“?</a:t>
            </a:r>
          </a:p>
          <a:p>
            <a:pPr lvl="1"/>
            <a:r>
              <a:rPr lang="cs-CZ" sz="2600" dirty="0" smtClean="0"/>
              <a:t>více osob může sídlit v tomtéž těle</a:t>
            </a:r>
          </a:p>
          <a:p>
            <a:pPr lvl="1"/>
            <a:r>
              <a:rPr lang="cs-CZ" sz="2600" dirty="0" smtClean="0"/>
              <a:t>táž osoba si může osvojit </a:t>
            </a:r>
            <a:r>
              <a:rPr lang="cs-CZ" sz="2600" smtClean="0"/>
              <a:t>různá těla (teleport)</a:t>
            </a:r>
            <a:endParaRPr lang="cs-CZ" sz="2600" dirty="0" smtClean="0"/>
          </a:p>
          <a:p>
            <a:pPr lvl="1"/>
            <a:r>
              <a:rPr lang="cs-CZ" sz="2600" dirty="0" smtClean="0"/>
              <a:t>Leibniz: existují „nevnímatelné percepce“, vědomí </a:t>
            </a:r>
            <a:r>
              <a:rPr lang="cs-CZ" sz="2600" smtClean="0"/>
              <a:t>připouští stupně. Lockovo odlišení člověk – osoba naopak nepřipouští stupně.</a:t>
            </a:r>
            <a:endParaRPr lang="cs-CZ" sz="2600" dirty="0" smtClean="0"/>
          </a:p>
          <a:p>
            <a:pPr marL="109728" indent="0">
              <a:buNone/>
            </a:pPr>
            <a:r>
              <a:rPr lang="cs-CZ" sz="2600" u="sng" smtClean="0"/>
              <a:t>Vysvětlí Locke, že osoba je právní pojem?</a:t>
            </a:r>
            <a:endParaRPr lang="cs-CZ" sz="2600" u="sng" dirty="0"/>
          </a:p>
          <a:p>
            <a:pPr lvl="1"/>
            <a:r>
              <a:rPr lang="cs-CZ" sz="2600" dirty="0" smtClean="0"/>
              <a:t>je vlastní vědomí nejvyšší </a:t>
            </a:r>
            <a:r>
              <a:rPr lang="cs-CZ" sz="2600" i="1" dirty="0" smtClean="0"/>
              <a:t>právní </a:t>
            </a:r>
            <a:r>
              <a:rPr lang="cs-CZ" sz="2600" dirty="0" smtClean="0"/>
              <a:t>autoritou?</a:t>
            </a:r>
          </a:p>
          <a:p>
            <a:pPr lvl="1"/>
            <a:r>
              <a:rPr lang="cs-CZ" sz="2600" dirty="0" smtClean="0"/>
              <a:t>Leibniz: při ztrátě paměti „jsem povinen nechat se znovu druhými poučit“ (</a:t>
            </a:r>
            <a:r>
              <a:rPr lang="cs-CZ" sz="2600" i="1" dirty="0" err="1" smtClean="0"/>
              <a:t>Nouveaux</a:t>
            </a:r>
            <a:r>
              <a:rPr lang="cs-CZ" sz="2600" i="1" dirty="0" smtClean="0"/>
              <a:t> </a:t>
            </a:r>
            <a:r>
              <a:rPr lang="cs-CZ" sz="2600" i="1" dirty="0" err="1" smtClean="0"/>
              <a:t>essais</a:t>
            </a:r>
            <a:r>
              <a:rPr lang="cs-CZ" sz="2600" dirty="0" smtClean="0"/>
              <a:t>, II/XXVII, § 9)</a:t>
            </a:r>
            <a:endParaRPr lang="cs-CZ" sz="2600" dirty="0"/>
          </a:p>
          <a:p>
            <a:pPr marL="109728" indent="0">
              <a:buNone/>
            </a:pPr>
            <a:r>
              <a:rPr lang="cs-CZ" sz="2600" u="sng" smtClean="0"/>
              <a:t>Význam </a:t>
            </a:r>
            <a:r>
              <a:rPr lang="cs-CZ" sz="2600" u="sng" dirty="0" smtClean="0"/>
              <a:t>pojmu „identita“</a:t>
            </a:r>
          </a:p>
          <a:p>
            <a:pPr lvl="1"/>
            <a:r>
              <a:rPr lang="cs-CZ" sz="2600" dirty="0" smtClean="0"/>
              <a:t>kontinuální existence (§ 25: „totéž přetrvávající vědomí“)</a:t>
            </a:r>
          </a:p>
          <a:p>
            <a:pPr lvl="1"/>
            <a:r>
              <a:rPr lang="cs-CZ" sz="2600" dirty="0" smtClean="0"/>
              <a:t>sjednocení bez kontinuity (§ 16: sjednocuje „projevy a činy, i velmi časově vzdálené, do téže </a:t>
            </a:r>
            <a:r>
              <a:rPr lang="cs-CZ" sz="2600" i="1" dirty="0" smtClean="0"/>
              <a:t>osoby</a:t>
            </a:r>
            <a:r>
              <a:rPr lang="cs-CZ" sz="2600" dirty="0" smtClean="0"/>
              <a:t>“).</a:t>
            </a:r>
          </a:p>
          <a:p>
            <a:pPr lvl="1"/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337737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Lockův význam: trvání na kritériu vědomí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smtClean="0"/>
              <a:t>Pokud bychom chtěli ustoupit námitkám (např. I/1 a I/2), museli bychom připustit, že identitu netvoří vědomí.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smtClean="0"/>
              <a:t>Tedy bychom museli připustit, že identita tkví v něčem </a:t>
            </a:r>
            <a:r>
              <a:rPr lang="cs-CZ" sz="2400" i="1" smtClean="0"/>
              <a:t>jiném</a:t>
            </a:r>
            <a:r>
              <a:rPr lang="cs-CZ" sz="2400" smtClean="0"/>
              <a:t>, než ve vědomí, a říci, co to je (tělo?, duševní substance?)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smtClean="0"/>
              <a:t>Locke nevylučuje, že takové substance existují, ovšem pojetí osobní identity – pokud je založené na vědomí – nemusí k takovým hypotézám přihlížet.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smtClean="0"/>
              <a:t>„</a:t>
            </a:r>
            <a:r>
              <a:rPr lang="cs-CZ" sz="2400" i="1" smtClean="0"/>
              <a:t>Já</a:t>
            </a:r>
            <a:r>
              <a:rPr lang="cs-CZ" sz="2400" smtClean="0"/>
              <a:t> je onou vědomou myslící věcí, ať už z jakékoli substance utvořenou (ať duchové, či hmotné, jednoduché či složené) -, která je smyslově citlivá čili uvědomuje si slast a strast, a je způsobilá ke štěstí či neštěst, takže má o sebe starost“ (§17)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276719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K čemu je dobrá osobní identita?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200" dirty="0" smtClean="0"/>
              <a:t>Locke: je třeba</a:t>
            </a:r>
          </a:p>
          <a:p>
            <a:pPr marL="109728" indent="0">
              <a:buNone/>
            </a:pPr>
            <a:r>
              <a:rPr lang="cs-CZ" sz="2200" dirty="0" smtClean="0"/>
              <a:t>- jak připisujeme někomu zodpovědnost za činy, a to jak během života (lidská spravedlnost), tak po něm (poslední soud).</a:t>
            </a:r>
          </a:p>
          <a:p>
            <a:pPr marL="109728" indent="0">
              <a:buNone/>
            </a:pPr>
            <a:r>
              <a:rPr lang="cs-CZ" sz="2200" dirty="0" smtClean="0"/>
              <a:t>- jak můžeme usilovat o vlastní štěstí.</a:t>
            </a:r>
          </a:p>
          <a:p>
            <a:pPr marL="109728" indent="0">
              <a:buNone/>
            </a:pPr>
            <a:r>
              <a:rPr lang="cs-CZ" sz="2200" smtClean="0"/>
              <a:t>Předpokladem </a:t>
            </a:r>
            <a:r>
              <a:rPr lang="cs-CZ" sz="2200" dirty="0" smtClean="0"/>
              <a:t>je (1.) totožnost osoby v čase, (2.) chápaná jako jednota téhož vědomí.</a:t>
            </a:r>
          </a:p>
          <a:p>
            <a:pPr marL="109728" indent="0">
              <a:buNone/>
            </a:pPr>
            <a:endParaRPr lang="cs-CZ" sz="2200" smtClean="0"/>
          </a:p>
          <a:p>
            <a:pPr marL="109728" indent="0">
              <a:buNone/>
            </a:pPr>
            <a:r>
              <a:rPr lang="cs-CZ" sz="2200" smtClean="0"/>
              <a:t>Možné </a:t>
            </a:r>
            <a:r>
              <a:rPr lang="cs-CZ" sz="2200" dirty="0" smtClean="0"/>
              <a:t>problémy (související s </a:t>
            </a:r>
            <a:r>
              <a:rPr lang="cs-CZ" sz="2200" dirty="0" err="1" smtClean="0"/>
              <a:t>Lockovým</a:t>
            </a:r>
            <a:r>
              <a:rPr lang="cs-CZ" sz="2200" dirty="0" smtClean="0"/>
              <a:t> „obratem k subjektu“)</a:t>
            </a:r>
          </a:p>
          <a:p>
            <a:pPr marL="109728" indent="0">
              <a:buNone/>
            </a:pPr>
            <a:r>
              <a:rPr lang="cs-CZ" sz="2200" dirty="0" smtClean="0"/>
              <a:t>- nepřiměřené zdůraznění vlastní perspektivy osoby</a:t>
            </a:r>
          </a:p>
          <a:p>
            <a:pPr marL="109728" indent="0">
              <a:buNone/>
            </a:pPr>
            <a:r>
              <a:rPr lang="cs-CZ" sz="2200" dirty="0" smtClean="0"/>
              <a:t>- vědomí u Locka nepřipouští stupně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1683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/>
              <a:t>Lockův</a:t>
            </a:r>
            <a:r>
              <a:rPr lang="cs-CZ" sz="3200" dirty="0"/>
              <a:t> záměr v </a:t>
            </a:r>
            <a:r>
              <a:rPr lang="cs-CZ" sz="3200" i="1" dirty="0"/>
              <a:t>Eseji </a:t>
            </a:r>
            <a:r>
              <a:rPr lang="cs-CZ" sz="3200" dirty="0"/>
              <a:t>(a obrat k subjektu</a:t>
            </a:r>
            <a:r>
              <a:rPr lang="cs-CZ" sz="3200" dirty="0" smtClean="0"/>
              <a:t>)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cs-CZ" sz="2800" i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/>
              <a:t>„je třeba prozkoumat naše vlastní schopnosti a vidět, s jakými </a:t>
            </a:r>
            <a:r>
              <a:rPr lang="cs-CZ" sz="2400" i="1" dirty="0"/>
              <a:t>předměty</a:t>
            </a:r>
            <a:r>
              <a:rPr lang="cs-CZ" sz="2400" dirty="0"/>
              <a:t> je nebo není naše chápavost způsobilá se potýkat.“ (</a:t>
            </a:r>
            <a:r>
              <a:rPr lang="cs-CZ" sz="2400" dirty="0" smtClean="0"/>
              <a:t>16)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můžeme </a:t>
            </a:r>
            <a:r>
              <a:rPr lang="cs-CZ" sz="2400" dirty="0"/>
              <a:t>„proniknout do našich vlastních myslí“, a sice tak, že budeme „zkoumat původ, jistotu a rozsah </a:t>
            </a:r>
            <a:r>
              <a:rPr lang="cs-CZ" sz="2400" i="1" dirty="0"/>
              <a:t>lidského vědění</a:t>
            </a:r>
            <a:r>
              <a:rPr lang="cs-CZ" sz="2400" dirty="0"/>
              <a:t>“ (27</a:t>
            </a:r>
            <a:r>
              <a:rPr lang="cs-CZ" sz="2400" dirty="0" smtClean="0"/>
              <a:t>)</a:t>
            </a:r>
            <a:endParaRPr lang="en-US" sz="2400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10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err="1" smtClean="0"/>
              <a:t>Lockův</a:t>
            </a:r>
            <a:r>
              <a:rPr lang="cs-CZ" sz="3200" dirty="0" smtClean="0"/>
              <a:t> empirismus a filosofie mysli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sz="2400" dirty="0" smtClean="0"/>
              <a:t>Teze:</a:t>
            </a:r>
          </a:p>
          <a:p>
            <a:pPr marL="624078" indent="-514350">
              <a:buFont typeface="+mj-lt"/>
              <a:buAutoNum type="arabicPeriod"/>
            </a:pPr>
            <a:r>
              <a:rPr lang="cs-CZ" sz="2200" dirty="0" smtClean="0"/>
              <a:t>neexistují žádné vrozené ideje v mysli (I. kniha </a:t>
            </a:r>
            <a:r>
              <a:rPr lang="cs-CZ" sz="2200" i="1" dirty="0" smtClean="0"/>
              <a:t>Eseje</a:t>
            </a:r>
            <a:r>
              <a:rPr lang="cs-CZ" sz="2200" dirty="0" smtClean="0"/>
              <a:t>)</a:t>
            </a:r>
          </a:p>
          <a:p>
            <a:pPr marL="624078" indent="-514350">
              <a:buFont typeface="+mj-lt"/>
              <a:buAutoNum type="arabicPeriod"/>
            </a:pPr>
            <a:r>
              <a:rPr lang="cs-CZ" sz="2200" dirty="0" smtClean="0"/>
              <a:t>veškeré poznání je získané a pramení ze smyslů</a:t>
            </a:r>
          </a:p>
          <a:p>
            <a:pPr marL="624078" indent="-514350">
              <a:buFont typeface="+mj-lt"/>
              <a:buAutoNum type="arabicPeriod"/>
            </a:pPr>
            <a:r>
              <a:rPr lang="cs-CZ" sz="2200" dirty="0"/>
              <a:t>f</a:t>
            </a:r>
            <a:r>
              <a:rPr lang="cs-CZ" sz="2200" dirty="0" smtClean="0"/>
              <a:t>ilosofie zkoumá, co je v mysli </a:t>
            </a:r>
            <a:r>
              <a:rPr lang="cs-CZ" sz="2200" dirty="0"/>
              <a:t>(„ideje“), jak se to </a:t>
            </a:r>
            <a:r>
              <a:rPr lang="cs-CZ" sz="2200" dirty="0" smtClean="0"/>
              <a:t>tam </a:t>
            </a:r>
            <a:r>
              <a:rPr lang="cs-CZ" sz="2200" dirty="0"/>
              <a:t>dostává a jak </a:t>
            </a:r>
            <a:r>
              <a:rPr lang="cs-CZ" sz="2200" dirty="0" smtClean="0"/>
              <a:t>se utváří </a:t>
            </a:r>
            <a:r>
              <a:rPr lang="cs-CZ" sz="2200" dirty="0"/>
              <a:t>celek </a:t>
            </a:r>
            <a:r>
              <a:rPr lang="cs-CZ" sz="2200" dirty="0" smtClean="0"/>
              <a:t>poznání</a:t>
            </a:r>
          </a:p>
          <a:p>
            <a:pPr marL="109728" indent="0">
              <a:buNone/>
            </a:pPr>
            <a:endParaRPr lang="cs-CZ" dirty="0"/>
          </a:p>
          <a:p>
            <a:pPr marL="109728" lvl="0" indent="0">
              <a:buNone/>
            </a:pPr>
            <a:r>
              <a:rPr lang="cs-CZ" sz="2400" dirty="0"/>
              <a:t>Existují „dva prameny poznání“</a:t>
            </a:r>
            <a:endParaRPr lang="en-US" sz="2400" dirty="0"/>
          </a:p>
          <a:p>
            <a:pPr marL="850392" lvl="1" indent="-457200">
              <a:buFont typeface="+mj-lt"/>
              <a:buAutoNum type="arabicPeriod"/>
            </a:pPr>
            <a:r>
              <a:rPr lang="cs-CZ" sz="2400" dirty="0"/>
              <a:t>smyslové poznání (</a:t>
            </a:r>
            <a:r>
              <a:rPr lang="cs-CZ" sz="2400" dirty="0" err="1"/>
              <a:t>sensation</a:t>
            </a:r>
            <a:r>
              <a:rPr lang="cs-CZ" sz="2400" dirty="0"/>
              <a:t>): od objektů smyslového vnímání (§3)</a:t>
            </a:r>
            <a:endParaRPr lang="en-US" sz="2400" dirty="0"/>
          </a:p>
          <a:p>
            <a:pPr marL="850392" lvl="1" indent="-457200">
              <a:buFont typeface="+mj-lt"/>
              <a:buAutoNum type="arabicPeriod"/>
            </a:pPr>
            <a:r>
              <a:rPr lang="cs-CZ" sz="2400" dirty="0"/>
              <a:t>reflexe (</a:t>
            </a:r>
            <a:r>
              <a:rPr lang="cs-CZ" sz="2400" dirty="0" err="1"/>
              <a:t>reflection</a:t>
            </a:r>
            <a:r>
              <a:rPr lang="cs-CZ" sz="2400" dirty="0"/>
              <a:t>): vnitřní činnosti naší mysli (§4), „vnímání činností naší vlastní mysli v nás samých“ (§4, 96</a:t>
            </a:r>
            <a:r>
              <a:rPr lang="cs-CZ" sz="2400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94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O povaze idejí: základní teze filosofie mysli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sz="2400" dirty="0" smtClean="0"/>
              <a:t>„Jakmile </a:t>
            </a:r>
            <a:r>
              <a:rPr lang="cs-CZ" sz="2400" dirty="0"/>
              <a:t>vidíme, slyšíme, čicháme, chutnáme, cítíme, hloubáme nebo něco chceme, víme, že tak činíme.“ (J. Locke, </a:t>
            </a:r>
            <a:r>
              <a:rPr lang="cs-CZ" sz="2400" i="1" dirty="0"/>
              <a:t>Esej, </a:t>
            </a:r>
            <a:r>
              <a:rPr lang="cs-CZ" sz="2400" dirty="0"/>
              <a:t>II/XXVII, §9</a:t>
            </a:r>
            <a:r>
              <a:rPr lang="cs-CZ" sz="2400" dirty="0" smtClean="0"/>
              <a:t>).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Podobně:</a:t>
            </a:r>
          </a:p>
          <a:p>
            <a:r>
              <a:rPr lang="cs-CZ" sz="2400" dirty="0" smtClean="0"/>
              <a:t>„</a:t>
            </a:r>
            <a:r>
              <a:rPr lang="cs-CZ" sz="2400" i="1" dirty="0"/>
              <a:t>mít ideje</a:t>
            </a:r>
            <a:r>
              <a:rPr lang="cs-CZ" sz="2400" dirty="0"/>
              <a:t> a vnímání je totiž totéž</a:t>
            </a:r>
            <a:r>
              <a:rPr lang="cs-CZ" sz="2400" dirty="0" smtClean="0"/>
              <a:t>“ (II/I/§9)</a:t>
            </a:r>
          </a:p>
          <a:p>
            <a:r>
              <a:rPr lang="cs-CZ" sz="2400" dirty="0" smtClean="0"/>
              <a:t>„pokud nedojde k jejich uvědomění [počitků], vnímání nenastane“ (II/IX).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800" dirty="0" smtClean="0"/>
              <a:t>Základní teze </a:t>
            </a:r>
            <a:r>
              <a:rPr lang="cs-CZ" sz="2800" dirty="0" err="1" smtClean="0"/>
              <a:t>Lockovy</a:t>
            </a:r>
            <a:r>
              <a:rPr lang="cs-CZ" sz="2800" dirty="0" smtClean="0"/>
              <a:t> filosofie mysli: máme-li ideje, nemůžeme si toho nebýt vědomi.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71536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Ideje – základní klasifikace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indent="-514350">
              <a:buFont typeface="+mj-lt"/>
              <a:buAutoNum type="romanUcPeriod"/>
            </a:pPr>
            <a:r>
              <a:rPr lang="cs-CZ" sz="2800" dirty="0" smtClean="0"/>
              <a:t>Jednoduché</a:t>
            </a:r>
          </a:p>
          <a:p>
            <a:pPr marL="880110" lvl="1" indent="-514350">
              <a:buFont typeface="+mj-lt"/>
              <a:buAutoNum type="arabicParenR"/>
            </a:pPr>
            <a:r>
              <a:rPr lang="cs-CZ" sz="2600" dirty="0" smtClean="0"/>
              <a:t>jednoho smyslu (např. hmat – teplo, chlad a tuhost)</a:t>
            </a:r>
          </a:p>
          <a:p>
            <a:pPr marL="880110" lvl="1" indent="-514350">
              <a:buFont typeface="+mj-lt"/>
              <a:buAutoNum type="arabicParenR"/>
            </a:pPr>
            <a:r>
              <a:rPr lang="cs-CZ" sz="2600" dirty="0" smtClean="0"/>
              <a:t>z více smyslů (idea prostoru a rozlehlosti, tvaru, klidu a pohybu – oči a hmat)</a:t>
            </a:r>
          </a:p>
          <a:p>
            <a:pPr marL="880110" lvl="1" indent="-514350">
              <a:buFont typeface="+mj-lt"/>
              <a:buAutoNum type="arabicParenR"/>
            </a:pPr>
            <a:r>
              <a:rPr lang="cs-CZ" sz="2600" dirty="0" smtClean="0"/>
              <a:t>z reflexe: (1.) Vnímání (</a:t>
            </a:r>
            <a:r>
              <a:rPr lang="cs-CZ" sz="2600" dirty="0" err="1" smtClean="0"/>
              <a:t>Perception</a:t>
            </a:r>
            <a:r>
              <a:rPr lang="cs-CZ" sz="2600" dirty="0" smtClean="0"/>
              <a:t> </a:t>
            </a:r>
            <a:r>
              <a:rPr lang="cs-CZ" sz="2600" dirty="0" err="1" smtClean="0"/>
              <a:t>or</a:t>
            </a:r>
            <a:r>
              <a:rPr lang="cs-CZ" sz="2600" dirty="0" smtClean="0"/>
              <a:t> </a:t>
            </a:r>
            <a:r>
              <a:rPr lang="cs-CZ" sz="2600" dirty="0" err="1" smtClean="0"/>
              <a:t>Thinking</a:t>
            </a:r>
            <a:r>
              <a:rPr lang="cs-CZ" sz="2600" dirty="0" smtClean="0"/>
              <a:t>), (2.) Chtění (</a:t>
            </a:r>
            <a:r>
              <a:rPr lang="cs-CZ" sz="2600" dirty="0" err="1" smtClean="0"/>
              <a:t>Volition</a:t>
            </a:r>
            <a:r>
              <a:rPr lang="cs-CZ" sz="2600" dirty="0" smtClean="0"/>
              <a:t> </a:t>
            </a:r>
            <a:r>
              <a:rPr lang="cs-CZ" sz="2600" dirty="0" err="1" smtClean="0"/>
              <a:t>or</a:t>
            </a:r>
            <a:r>
              <a:rPr lang="cs-CZ" sz="2600" dirty="0" smtClean="0"/>
              <a:t> </a:t>
            </a:r>
            <a:r>
              <a:rPr lang="cs-CZ" sz="2600" dirty="0" err="1" smtClean="0"/>
              <a:t>Willing</a:t>
            </a:r>
            <a:r>
              <a:rPr lang="cs-CZ" sz="2600" dirty="0" smtClean="0"/>
              <a:t>)</a:t>
            </a:r>
          </a:p>
          <a:p>
            <a:pPr marL="880110" lvl="1" indent="-514350">
              <a:buFont typeface="+mj-lt"/>
              <a:buAutoNum type="arabicParenR"/>
            </a:pPr>
            <a:r>
              <a:rPr lang="cs-CZ" sz="2600" dirty="0" smtClean="0"/>
              <a:t>z reflexe a smyslů (slast/strast, následnost)</a:t>
            </a:r>
          </a:p>
          <a:p>
            <a:pPr marL="880110" lvl="1" indent="-514350">
              <a:buFont typeface="+mj-lt"/>
              <a:buAutoNum type="arabicParenR"/>
            </a:pPr>
            <a:endParaRPr lang="cs-CZ" sz="2600" dirty="0" smtClean="0"/>
          </a:p>
          <a:p>
            <a:pPr marL="624078" indent="-514350">
              <a:buFont typeface="+mj-lt"/>
              <a:buAutoNum type="romanUcPeriod"/>
            </a:pPr>
            <a:r>
              <a:rPr lang="cs-CZ" sz="2800" dirty="0" smtClean="0"/>
              <a:t>Složené</a:t>
            </a:r>
            <a:endParaRPr lang="cs-CZ" sz="3200" dirty="0" smtClean="0"/>
          </a:p>
          <a:p>
            <a:pPr marL="822960" lvl="1" indent="-457200">
              <a:buFont typeface="+mj-lt"/>
              <a:buAutoNum type="arabicParenR"/>
            </a:pPr>
            <a:r>
              <a:rPr lang="cs-CZ" sz="2600" dirty="0" smtClean="0"/>
              <a:t>Mody</a:t>
            </a:r>
          </a:p>
          <a:p>
            <a:pPr marL="822960" lvl="1" indent="-457200">
              <a:buFont typeface="+mj-lt"/>
              <a:buAutoNum type="arabicParenR"/>
            </a:pPr>
            <a:r>
              <a:rPr lang="cs-CZ" sz="2600" dirty="0" smtClean="0"/>
              <a:t>Substance</a:t>
            </a:r>
          </a:p>
          <a:p>
            <a:pPr marL="822960" lvl="1" indent="-457200">
              <a:buFont typeface="+mj-lt"/>
              <a:buAutoNum type="arabicParenR"/>
            </a:pPr>
            <a:r>
              <a:rPr lang="cs-CZ" sz="2600" dirty="0" smtClean="0"/>
              <a:t>Vztahy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8977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Identita a různost (II/XXVII, §1)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800" dirty="0" smtClean="0"/>
              <a:t>Dvě definice diachronní identity (§1)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absence změny</a:t>
            </a:r>
          </a:p>
          <a:p>
            <a:pPr marL="603504" lvl="2" indent="0">
              <a:buNone/>
            </a:pPr>
            <a:r>
              <a:rPr lang="cs-CZ" sz="2400" dirty="0" smtClean="0"/>
              <a:t>„</a:t>
            </a:r>
            <a:r>
              <a:rPr lang="cs-CZ" sz="2400" dirty="0"/>
              <a:t>v tom právě spočívá </a:t>
            </a:r>
            <a:r>
              <a:rPr lang="cs-CZ" sz="2400" i="1" dirty="0"/>
              <a:t>identita</a:t>
            </a:r>
            <a:r>
              <a:rPr lang="cs-CZ" sz="2400" dirty="0"/>
              <a:t>, když se ideje, jimž je připisována, vůbec nemění vůči tomu, čím byly v onom okamžiku, v němž uvažujeme jejich předchozí existenci, s níž srovnáváme přítomnost</a:t>
            </a:r>
            <a:r>
              <a:rPr lang="cs-CZ" sz="2400" dirty="0" smtClean="0"/>
              <a:t>“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/>
              <a:t>kontinuita existence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2400" dirty="0" smtClean="0"/>
              <a:t>dvě věci nemohou být ve stejném čase na stejném místě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2400" dirty="0" smtClean="0"/>
              <a:t>jedna </a:t>
            </a:r>
            <a:r>
              <a:rPr lang="cs-CZ" sz="2400" dirty="0"/>
              <a:t>věc nemůže mít dva počátky v čase, ani dvě věci </a:t>
            </a:r>
            <a:r>
              <a:rPr lang="cs-CZ" sz="2400" dirty="0" smtClean="0"/>
              <a:t>jeden počátek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cs-CZ" sz="2400" dirty="0" smtClean="0"/>
              <a:t>§29 [nadpis]: „</a:t>
            </a:r>
            <a:r>
              <a:rPr lang="cs-CZ" sz="2400" dirty="0" err="1" smtClean="0"/>
              <a:t>Continued</a:t>
            </a:r>
            <a:r>
              <a:rPr lang="cs-CZ" sz="2400" dirty="0" smtClean="0"/>
              <a:t> existence </a:t>
            </a:r>
            <a:r>
              <a:rPr lang="cs-CZ" sz="2400" dirty="0" err="1" smtClean="0"/>
              <a:t>makes</a:t>
            </a:r>
            <a:r>
              <a:rPr lang="cs-CZ" sz="2400" dirty="0" smtClean="0"/>
              <a:t> identity.“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8912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Čemu a jak lze připisovat identitu?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cs-CZ" sz="2800" dirty="0" smtClean="0"/>
              <a:t>Tělesa</a:t>
            </a:r>
          </a:p>
          <a:p>
            <a:r>
              <a:rPr lang="cs-CZ" sz="2400" dirty="0" smtClean="0"/>
              <a:t>jednoduchá (atomy) – neměnná, nakolik trvá jejich existence</a:t>
            </a:r>
          </a:p>
          <a:p>
            <a:r>
              <a:rPr lang="cs-CZ" sz="2400" dirty="0" smtClean="0"/>
              <a:t>složená (shluky atomů) – nakolik trvá seskupení týchž částic (bez ohledu na uspořádání, §3)</a:t>
            </a:r>
          </a:p>
          <a:p>
            <a:pPr marL="109728" indent="0">
              <a:buNone/>
            </a:pPr>
            <a:r>
              <a:rPr lang="cs-CZ" sz="2800" dirty="0" smtClean="0"/>
              <a:t>Živé bytosti</a:t>
            </a:r>
          </a:p>
          <a:p>
            <a:r>
              <a:rPr lang="cs-CZ" sz="2400" dirty="0" smtClean="0"/>
              <a:t>rostliny a zvířata: obměna látky při zachování identity</a:t>
            </a:r>
          </a:p>
          <a:p>
            <a:r>
              <a:rPr lang="cs-CZ" sz="2400" dirty="0" smtClean="0"/>
              <a:t>organické uspořádání částí (identita formy)</a:t>
            </a:r>
          </a:p>
          <a:p>
            <a:r>
              <a:rPr lang="cs-CZ" sz="2400" dirty="0" smtClean="0"/>
              <a:t>účast „na jednom </a:t>
            </a:r>
            <a:r>
              <a:rPr lang="cs-CZ" sz="2400" dirty="0"/>
              <a:t>společném </a:t>
            </a:r>
            <a:r>
              <a:rPr lang="cs-CZ" sz="2400" dirty="0" smtClean="0"/>
              <a:t>životě“; totožnost v „kontinuitě částí“ §4</a:t>
            </a:r>
            <a:endParaRPr lang="en-US" sz="2400" dirty="0"/>
          </a:p>
          <a:p>
            <a:pPr marL="109728" indent="0">
              <a:buNone/>
            </a:pPr>
            <a:r>
              <a:rPr lang="cs-CZ" sz="2800" dirty="0" smtClean="0"/>
              <a:t>Stroje</a:t>
            </a:r>
          </a:p>
          <a:p>
            <a:r>
              <a:rPr lang="cs-CZ" sz="2400" dirty="0" smtClean="0"/>
              <a:t>hodinky: uspořádání za určitým účelem, ovšem pohyb přichází zvnějšku (u živých bytostí uspořádání a pohyb „začínají pospolu“, §5)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69235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906</TotalTime>
  <Words>2046</Words>
  <Application>Microsoft Office PowerPoint</Application>
  <PresentationFormat>Širokoúhlá obrazovka</PresentationFormat>
  <Paragraphs>182</Paragraphs>
  <Slides>21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Retrospektiva</vt:lpstr>
      <vt:lpstr> Problém osobní identity.  Námitky proti Lockově koncepci</vt:lpstr>
      <vt:lpstr>První informace k prvnímu testu (6. 11.)</vt:lpstr>
      <vt:lpstr>K čemu je dobrá osobní identita?</vt:lpstr>
      <vt:lpstr>Lockův záměr v Eseji (a obrat k subjektu)</vt:lpstr>
      <vt:lpstr>Lockův empirismus a filosofie mysli</vt:lpstr>
      <vt:lpstr>O povaze idejí: základní teze filosofie mysli</vt:lpstr>
      <vt:lpstr>Ideje – základní klasifikace</vt:lpstr>
      <vt:lpstr>Identita a různost (II/XXVII, §1)</vt:lpstr>
      <vt:lpstr>Čemu a jak lze připisovat identitu?</vt:lpstr>
      <vt:lpstr>Čemu a jak lze připisovat identitu?</vt:lpstr>
      <vt:lpstr>Čemu a jak lze připisovat identitu? Osoba</vt:lpstr>
      <vt:lpstr>Lockova teze o osobní identitě</vt:lpstr>
      <vt:lpstr>Námitky proti Lockovu pojetí osobní identity</vt:lpstr>
      <vt:lpstr>I. Lockem zkoumané námitky</vt:lpstr>
      <vt:lpstr>I. Lockem zkoumané námitky</vt:lpstr>
      <vt:lpstr>I. Lockem zkoumané námitky</vt:lpstr>
      <vt:lpstr>II. Námitky oponentů</vt:lpstr>
      <vt:lpstr>II. Námitky oponentů</vt:lpstr>
      <vt:lpstr>II. Námitky oponentů</vt:lpstr>
      <vt:lpstr>Závěr: nejasnosti Lockovy nauky</vt:lpstr>
      <vt:lpstr>Lockův význam: trvání na kritériu vědomí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Filosofický problém osobní identity Kurz spol. základu 2016/2017</dc:title>
  <dc:creator>pc</dc:creator>
  <cp:lastModifiedBy>Jakub Čapek</cp:lastModifiedBy>
  <cp:revision>70</cp:revision>
  <cp:lastPrinted>2016-10-17T09:52:48Z</cp:lastPrinted>
  <dcterms:created xsi:type="dcterms:W3CDTF">2016-10-03T08:26:47Z</dcterms:created>
  <dcterms:modified xsi:type="dcterms:W3CDTF">2018-02-08T10:19:38Z</dcterms:modified>
</cp:coreProperties>
</file>