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30" r:id="rId1"/>
  </p:sldMasterIdLst>
  <p:handoutMasterIdLst>
    <p:handoutMasterId r:id="rId30"/>
  </p:handoutMasterIdLst>
  <p:sldIdLst>
    <p:sldId id="256" r:id="rId2"/>
    <p:sldId id="284" r:id="rId3"/>
    <p:sldId id="309" r:id="rId4"/>
    <p:sldId id="310" r:id="rId5"/>
    <p:sldId id="266" r:id="rId6"/>
    <p:sldId id="311" r:id="rId7"/>
    <p:sldId id="275" r:id="rId8"/>
    <p:sldId id="282"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12" r:id="rId27"/>
    <p:sldId id="313" r:id="rId28"/>
    <p:sldId id="314" r:id="rId2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19359753-DAA9-4477-9FA7-D9FA5DDAA51F}">
          <p14:sldIdLst>
            <p14:sldId id="256"/>
            <p14:sldId id="284"/>
            <p14:sldId id="309"/>
            <p14:sldId id="310"/>
            <p14:sldId id="266"/>
            <p14:sldId id="311"/>
            <p14:sldId id="275"/>
            <p14:sldId id="282"/>
            <p14:sldId id="292"/>
            <p14:sldId id="293"/>
            <p14:sldId id="294"/>
            <p14:sldId id="295"/>
            <p14:sldId id="296"/>
            <p14:sldId id="297"/>
            <p14:sldId id="298"/>
            <p14:sldId id="299"/>
            <p14:sldId id="300"/>
            <p14:sldId id="301"/>
            <p14:sldId id="302"/>
            <p14:sldId id="303"/>
            <p14:sldId id="304"/>
            <p14:sldId id="305"/>
            <p14:sldId id="306"/>
            <p14:sldId id="307"/>
            <p14:sldId id="308"/>
            <p14:sldId id="312"/>
            <p14:sldId id="313"/>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5659" cy="498056"/>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sz="quarter" idx="1"/>
          </p:nvPr>
        </p:nvSpPr>
        <p:spPr>
          <a:xfrm>
            <a:off x="3850443" y="1"/>
            <a:ext cx="2945659" cy="498056"/>
          </a:xfrm>
          <a:prstGeom prst="rect">
            <a:avLst/>
          </a:prstGeom>
        </p:spPr>
        <p:txBody>
          <a:bodyPr vert="horz" lIns="91440" tIns="45720" rIns="91440" bIns="45720" rtlCol="0"/>
          <a:lstStyle>
            <a:lvl1pPr algn="r">
              <a:defRPr sz="1200"/>
            </a:lvl1pPr>
          </a:lstStyle>
          <a:p>
            <a:fld id="{80823E0A-3AC6-42CE-9A18-EF49732D152F}" type="datetimeFigureOut">
              <a:rPr lang="en-US" smtClean="0"/>
              <a:t>3/5/2018</a:t>
            </a:fld>
            <a:endParaRPr lang="en-US"/>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95C7E0-2F83-47CA-91FF-FCC1026A9A17}" type="slidenum">
              <a:rPr lang="en-US" smtClean="0"/>
              <a:t>‹#›</a:t>
            </a:fld>
            <a:endParaRPr lang="en-US"/>
          </a:p>
        </p:txBody>
      </p:sp>
    </p:spTree>
    <p:extLst>
      <p:ext uri="{BB962C8B-B14F-4D97-AF65-F5344CB8AC3E}">
        <p14:creationId xmlns:p14="http://schemas.microsoft.com/office/powerpoint/2010/main" val="25227720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3615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816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8778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001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387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782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046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282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836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3/5/2018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225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7014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3/5/2018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9793406"/>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hoefert.blogspot.cz/2015/03/heideggers-gotterdammerun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1447800"/>
            <a:ext cx="8825658" cy="2720439"/>
          </a:xfrm>
        </p:spPr>
        <p:txBody>
          <a:bodyPr>
            <a:normAutofit/>
          </a:bodyPr>
          <a:lstStyle/>
          <a:p>
            <a:r>
              <a:rPr lang="cs-CZ" dirty="0" err="1" smtClean="0"/>
              <a:t>Heidegger</a:t>
            </a:r>
            <a:r>
              <a:rPr lang="cs-CZ" dirty="0" smtClean="0"/>
              <a:t> o (ne)bytí sebou</a:t>
            </a:r>
            <a:endParaRPr lang="en-US" sz="4800" dirty="0"/>
          </a:p>
        </p:txBody>
      </p:sp>
      <p:sp>
        <p:nvSpPr>
          <p:cNvPr id="3" name="Podnadpis 2"/>
          <p:cNvSpPr>
            <a:spLocks noGrp="1"/>
          </p:cNvSpPr>
          <p:nvPr>
            <p:ph type="subTitle" idx="1"/>
          </p:nvPr>
        </p:nvSpPr>
        <p:spPr/>
        <p:txBody>
          <a:bodyPr>
            <a:normAutofit/>
          </a:bodyPr>
          <a:lstStyle/>
          <a:p>
            <a:r>
              <a:rPr lang="cs-CZ" dirty="0"/>
              <a:t>Jakub Čapek</a:t>
            </a:r>
            <a:r>
              <a:rPr lang="en-US" dirty="0"/>
              <a:t/>
            </a:r>
            <a:br>
              <a:rPr lang="en-US" dirty="0"/>
            </a:br>
            <a:r>
              <a:rPr lang="cs-CZ" dirty="0"/>
              <a:t>5</a:t>
            </a:r>
            <a:r>
              <a:rPr lang="cs-CZ" dirty="0" smtClean="0"/>
              <a:t>. 3. 2018</a:t>
            </a:r>
            <a:endParaRPr lang="en-US" i="1"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9277" y="4455620"/>
            <a:ext cx="8135202" cy="1815293"/>
          </a:xfrm>
          <a:prstGeom prst="rect">
            <a:avLst/>
          </a:prstGeom>
        </p:spPr>
      </p:pic>
    </p:spTree>
    <p:extLst>
      <p:ext uri="{BB962C8B-B14F-4D97-AF65-F5344CB8AC3E}">
        <p14:creationId xmlns:p14="http://schemas.microsoft.com/office/powerpoint/2010/main" val="2017235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Heideggerova</a:t>
            </a:r>
            <a:r>
              <a:rPr lang="cs-CZ" dirty="0" smtClean="0"/>
              <a:t> analýza bytí s druhými </a:t>
            </a:r>
            <a:r>
              <a:rPr lang="cs-CZ" i="1" dirty="0" smtClean="0"/>
              <a:t>(Bytí a čas, §§</a:t>
            </a:r>
            <a:r>
              <a:rPr lang="cs-CZ" dirty="0" smtClean="0"/>
              <a:t> 25-27)</a:t>
            </a:r>
            <a:endParaRPr lang="cs-CZ" dirty="0"/>
          </a:p>
        </p:txBody>
      </p:sp>
      <p:sp>
        <p:nvSpPr>
          <p:cNvPr id="3" name="Zástupný symbol pro obsah 2"/>
          <p:cNvSpPr>
            <a:spLocks noGrp="1"/>
          </p:cNvSpPr>
          <p:nvPr>
            <p:ph idx="1"/>
          </p:nvPr>
        </p:nvSpPr>
        <p:spPr/>
        <p:txBody>
          <a:bodyPr>
            <a:normAutofit/>
          </a:bodyPr>
          <a:lstStyle/>
          <a:p>
            <a:pPr marL="457200" indent="-457200">
              <a:buFont typeface="+mj-lt"/>
              <a:buAutoNum type="arabicPeriod"/>
            </a:pPr>
            <a:r>
              <a:rPr lang="cs-CZ" sz="3200" dirty="0" smtClean="0"/>
              <a:t>Otázka: „kdo“ je pobyt (</a:t>
            </a:r>
            <a:r>
              <a:rPr lang="cs-CZ" sz="3200" dirty="0" err="1" smtClean="0"/>
              <a:t>Dasein</a:t>
            </a:r>
            <a:r>
              <a:rPr lang="cs-CZ" sz="3200" dirty="0" smtClean="0"/>
              <a:t>)?</a:t>
            </a:r>
          </a:p>
          <a:p>
            <a:pPr marL="457200" indent="-457200">
              <a:buFont typeface="+mj-lt"/>
              <a:buAutoNum type="arabicPeriod"/>
            </a:pPr>
            <a:r>
              <a:rPr lang="cs-CZ" sz="3200" dirty="0" smtClean="0"/>
              <a:t>Bytí s druhými jako výchozí situace.</a:t>
            </a:r>
          </a:p>
          <a:p>
            <a:pPr marL="457200" indent="-457200">
              <a:buFont typeface="+mj-lt"/>
              <a:buAutoNum type="arabicPeriod"/>
            </a:pPr>
            <a:r>
              <a:rPr lang="cs-CZ" sz="3200" dirty="0" smtClean="0"/>
              <a:t>„Vláda druhých“ a autenticita</a:t>
            </a:r>
          </a:p>
        </p:txBody>
      </p:sp>
    </p:spTree>
    <p:extLst>
      <p:ext uri="{BB962C8B-B14F-4D97-AF65-F5344CB8AC3E}">
        <p14:creationId xmlns:p14="http://schemas.microsoft.com/office/powerpoint/2010/main" val="1596255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dirty="0" smtClean="0"/>
              <a:t>1. Otázka: „Kdo“ je pobyt?</a:t>
            </a:r>
            <a:endParaRPr lang="cs-CZ" dirty="0"/>
          </a:p>
        </p:txBody>
      </p:sp>
      <p:sp>
        <p:nvSpPr>
          <p:cNvPr id="3" name="Zástupný symbol pro obsah 2"/>
          <p:cNvSpPr>
            <a:spLocks noGrp="1"/>
          </p:cNvSpPr>
          <p:nvPr>
            <p:ph idx="1"/>
          </p:nvPr>
        </p:nvSpPr>
        <p:spPr>
          <a:xfrm>
            <a:off x="1029421" y="1692502"/>
            <a:ext cx="8946541" cy="4971534"/>
          </a:xfrm>
        </p:spPr>
        <p:txBody>
          <a:bodyPr>
            <a:normAutofit/>
          </a:bodyPr>
          <a:lstStyle/>
          <a:p>
            <a:pPr>
              <a:buFont typeface="Courier New" panose="02070309020205020404" pitchFamily="49" charset="0"/>
              <a:buChar char="o"/>
            </a:pPr>
            <a:r>
              <a:rPr lang="cs-CZ" sz="2400" dirty="0" smtClean="0"/>
              <a:t>otázka bude řešena pro jeden a sice nejčastější způsob existence („převládající způsob bytí“): každodennost</a:t>
            </a:r>
          </a:p>
          <a:p>
            <a:pPr>
              <a:buFont typeface="Courier New" panose="02070309020205020404" pitchFamily="49" charset="0"/>
              <a:buChar char="o"/>
            </a:pPr>
            <a:r>
              <a:rPr lang="cs-CZ" sz="2400" dirty="0" smtClean="0"/>
              <a:t>každodennost</a:t>
            </a:r>
          </a:p>
          <a:p>
            <a:pPr lvl="1">
              <a:buFont typeface="Courier New" panose="02070309020205020404" pitchFamily="49" charset="0"/>
              <a:buChar char="o"/>
            </a:pPr>
            <a:r>
              <a:rPr lang="cs-CZ" sz="2200" dirty="0" smtClean="0"/>
              <a:t>pohlcení světem („von </a:t>
            </a:r>
            <a:r>
              <a:rPr lang="cs-CZ" sz="2200" dirty="0" err="1" smtClean="0"/>
              <a:t>seiner</a:t>
            </a:r>
            <a:r>
              <a:rPr lang="cs-CZ" sz="2200" dirty="0" smtClean="0"/>
              <a:t> </a:t>
            </a:r>
            <a:r>
              <a:rPr lang="cs-CZ" sz="2200" dirty="0" err="1" smtClean="0"/>
              <a:t>Welt</a:t>
            </a:r>
            <a:r>
              <a:rPr lang="cs-CZ" sz="2200" dirty="0" smtClean="0"/>
              <a:t> </a:t>
            </a:r>
            <a:r>
              <a:rPr lang="cs-CZ" sz="2200" dirty="0" err="1" smtClean="0"/>
              <a:t>benommen</a:t>
            </a:r>
            <a:r>
              <a:rPr lang="cs-CZ" sz="2200" dirty="0" smtClean="0"/>
              <a:t>“, 113)</a:t>
            </a:r>
          </a:p>
          <a:p>
            <a:pPr lvl="1">
              <a:buFont typeface="Courier New" panose="02070309020205020404" pitchFamily="49" charset="0"/>
              <a:buChar char="o"/>
            </a:pPr>
            <a:r>
              <a:rPr lang="cs-CZ" sz="2200" dirty="0" smtClean="0"/>
              <a:t>rozptýlenost ve světě („</a:t>
            </a:r>
            <a:r>
              <a:rPr lang="cs-CZ" sz="2200" dirty="0" err="1" smtClean="0"/>
              <a:t>Aufgehen</a:t>
            </a:r>
            <a:r>
              <a:rPr lang="cs-CZ" sz="2200" dirty="0" smtClean="0"/>
              <a:t> in der </a:t>
            </a:r>
            <a:r>
              <a:rPr lang="cs-CZ" sz="2200" dirty="0" err="1" smtClean="0"/>
              <a:t>Welt</a:t>
            </a:r>
            <a:r>
              <a:rPr lang="cs-CZ" sz="2200" dirty="0" smtClean="0"/>
              <a:t>“, 113)</a:t>
            </a:r>
          </a:p>
          <a:p>
            <a:pPr>
              <a:buFont typeface="Courier New" panose="02070309020205020404" pitchFamily="49" charset="0"/>
              <a:buChar char="o"/>
            </a:pPr>
            <a:r>
              <a:rPr lang="cs-CZ" sz="2400" dirty="0" smtClean="0"/>
              <a:t>otázka tedy zní</a:t>
            </a:r>
          </a:p>
          <a:p>
            <a:pPr lvl="1">
              <a:buFont typeface="Courier New" panose="02070309020205020404" pitchFamily="49" charset="0"/>
              <a:buChar char="o"/>
            </a:pPr>
            <a:r>
              <a:rPr lang="cs-CZ" sz="2200" dirty="0" smtClean="0"/>
              <a:t>„kdo“ je „pobyt ve své každodennosti?</a:t>
            </a:r>
          </a:p>
          <a:p>
            <a:pPr lvl="1">
              <a:buFont typeface="Courier New" panose="02070309020205020404" pitchFamily="49" charset="0"/>
              <a:buChar char="o"/>
            </a:pPr>
            <a:r>
              <a:rPr lang="cs-CZ" sz="2200" dirty="0" smtClean="0"/>
              <a:t>„kdo“ je subjektem nejčastějšího a převládajícího způsobu bytí?</a:t>
            </a:r>
            <a:endParaRPr lang="cs-CZ" sz="2200" dirty="0"/>
          </a:p>
          <a:p>
            <a:pPr lvl="1">
              <a:buFont typeface="Courier New" panose="02070309020205020404" pitchFamily="49" charset="0"/>
              <a:buChar char="o"/>
            </a:pPr>
            <a:r>
              <a:rPr lang="cs-CZ" sz="2200" dirty="0" smtClean="0"/>
              <a:t>„</a:t>
            </a:r>
            <a:r>
              <a:rPr lang="cs-CZ" sz="2200" dirty="0" err="1" smtClean="0">
                <a:latin typeface="Calibri" panose="020F0502020204030204" pitchFamily="34" charset="0"/>
                <a:cs typeface="Calibri" panose="020F0502020204030204" pitchFamily="34" charset="0"/>
              </a:rPr>
              <a:t>ʾKdoʾ</a:t>
            </a:r>
            <a:r>
              <a:rPr lang="cs-CZ" sz="2200" dirty="0" smtClean="0">
                <a:latin typeface="Calibri" panose="020F0502020204030204" pitchFamily="34" charset="0"/>
                <a:cs typeface="Calibri" panose="020F0502020204030204" pitchFamily="34" charset="0"/>
              </a:rPr>
              <a:t> je průměrný pobyt“? (114); „Možná, že onen </a:t>
            </a:r>
            <a:r>
              <a:rPr lang="cs-CZ" sz="2200" dirty="0" err="1" smtClean="0">
                <a:latin typeface="Calibri" panose="020F0502020204030204" pitchFamily="34" charset="0"/>
                <a:cs typeface="Calibri" panose="020F0502020204030204" pitchFamily="34" charset="0"/>
              </a:rPr>
              <a:t>ʾkdoʾ</a:t>
            </a:r>
            <a:r>
              <a:rPr lang="cs-CZ" sz="2200" dirty="0" smtClean="0">
                <a:latin typeface="Calibri" panose="020F0502020204030204" pitchFamily="34" charset="0"/>
                <a:cs typeface="Calibri" panose="020F0502020204030204" pitchFamily="34" charset="0"/>
              </a:rPr>
              <a:t> každodenního pobytu právě </a:t>
            </a:r>
            <a:r>
              <a:rPr lang="cs-CZ" sz="2200" i="1" dirty="0" smtClean="0">
                <a:latin typeface="Calibri" panose="020F0502020204030204" pitchFamily="34" charset="0"/>
                <a:cs typeface="Calibri" panose="020F0502020204030204" pitchFamily="34" charset="0"/>
              </a:rPr>
              <a:t>nejsem </a:t>
            </a:r>
            <a:r>
              <a:rPr lang="cs-CZ" sz="2200" dirty="0" smtClean="0">
                <a:latin typeface="Calibri" panose="020F0502020204030204" pitchFamily="34" charset="0"/>
                <a:cs typeface="Calibri" panose="020F0502020204030204" pitchFamily="34" charset="0"/>
              </a:rPr>
              <a:t>já sám.“ (115)</a:t>
            </a:r>
            <a:endParaRPr lang="cs-CZ" sz="2200" dirty="0" smtClean="0"/>
          </a:p>
        </p:txBody>
      </p:sp>
    </p:spTree>
    <p:extLst>
      <p:ext uri="{BB962C8B-B14F-4D97-AF65-F5344CB8AC3E}">
        <p14:creationId xmlns:p14="http://schemas.microsoft.com/office/powerpoint/2010/main" val="33624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normAutofit fontScale="90000"/>
          </a:bodyPr>
          <a:lstStyle/>
          <a:p>
            <a:r>
              <a:rPr lang="cs-CZ" sz="4400" dirty="0"/>
              <a:t>Možné </a:t>
            </a:r>
            <a:r>
              <a:rPr lang="cs-CZ" sz="4400" dirty="0" smtClean="0"/>
              <a:t>odpovědi (Kdo je pobyt?)</a:t>
            </a:r>
            <a:r>
              <a:rPr lang="cs-CZ" sz="4400" dirty="0"/>
              <a:t/>
            </a:r>
            <a:br>
              <a:rPr lang="cs-CZ" sz="4400" dirty="0"/>
            </a:br>
            <a:endParaRPr lang="cs-CZ" dirty="0"/>
          </a:p>
        </p:txBody>
      </p:sp>
      <p:sp>
        <p:nvSpPr>
          <p:cNvPr id="3" name="Zástupný symbol pro obsah 2"/>
          <p:cNvSpPr>
            <a:spLocks noGrp="1"/>
          </p:cNvSpPr>
          <p:nvPr>
            <p:ph idx="1"/>
          </p:nvPr>
        </p:nvSpPr>
        <p:spPr>
          <a:xfrm>
            <a:off x="1103312" y="1736436"/>
            <a:ext cx="8946541" cy="4511964"/>
          </a:xfrm>
        </p:spPr>
        <p:txBody>
          <a:bodyPr>
            <a:normAutofit fontScale="92500" lnSpcReduction="10000"/>
          </a:bodyPr>
          <a:lstStyle/>
          <a:p>
            <a:pPr marL="0" indent="0">
              <a:buNone/>
            </a:pPr>
            <a:r>
              <a:rPr lang="cs-CZ" sz="2400" u="sng" dirty="0" smtClean="0"/>
              <a:t>1. jsem to „vždy já sám“</a:t>
            </a:r>
            <a:r>
              <a:rPr lang="cs-CZ" sz="2400" dirty="0" smtClean="0"/>
              <a:t> (§ 9: bytí určeno jako „vždy mé“)</a:t>
            </a:r>
          </a:p>
          <a:p>
            <a:pPr>
              <a:buFont typeface="Courier New" panose="02070309020205020404" pitchFamily="49" charset="0"/>
              <a:buChar char="o"/>
            </a:pPr>
            <a:r>
              <a:rPr lang="cs-CZ" sz="2200" dirty="0" smtClean="0"/>
              <a:t>ale to je jen velmi obecná „ontologická struktura“</a:t>
            </a:r>
          </a:p>
          <a:p>
            <a:pPr marL="0" indent="0">
              <a:buNone/>
            </a:pPr>
            <a:r>
              <a:rPr lang="cs-CZ" sz="2400" u="sng" dirty="0" smtClean="0"/>
              <a:t>2. „subjekt“, „já“</a:t>
            </a:r>
            <a:endParaRPr lang="cs-CZ" sz="2400" dirty="0" smtClean="0"/>
          </a:p>
          <a:p>
            <a:pPr>
              <a:buFont typeface="Courier New" panose="02070309020205020404" pitchFamily="49" charset="0"/>
              <a:buChar char="o"/>
            </a:pPr>
            <a:r>
              <a:rPr lang="cs-CZ" sz="2200" dirty="0" smtClean="0"/>
              <a:t>„to, co se ve střídě postojů a prožitků udržuje jako něco identického a co se přitom k této rozmanitosti vztahuje“ (§25, 114)</a:t>
            </a:r>
          </a:p>
          <a:p>
            <a:pPr>
              <a:buFont typeface="Courier New" panose="02070309020205020404" pitchFamily="49" charset="0"/>
              <a:buChar char="o"/>
            </a:pPr>
            <a:r>
              <a:rPr lang="cs-CZ" sz="2200" dirty="0" smtClean="0"/>
              <a:t>zde přepokládáme, že toto „já“ se nějak stále vyskytuje</a:t>
            </a:r>
          </a:p>
          <a:p>
            <a:pPr>
              <a:buFont typeface="Courier New" panose="02070309020205020404" pitchFamily="49" charset="0"/>
              <a:buChar char="o"/>
            </a:pPr>
            <a:r>
              <a:rPr lang="cs-CZ" sz="2200" dirty="0" smtClean="0"/>
              <a:t>a je „totožné se sebou v mnohotvárné různosti“ („</a:t>
            </a:r>
            <a:r>
              <a:rPr lang="cs-CZ" sz="2200" dirty="0" err="1" smtClean="0"/>
              <a:t>Selbiges</a:t>
            </a:r>
            <a:r>
              <a:rPr lang="cs-CZ" sz="2200" dirty="0" smtClean="0"/>
              <a:t> in der </a:t>
            </a:r>
            <a:r>
              <a:rPr lang="cs-CZ" sz="2200" dirty="0" err="1" smtClean="0"/>
              <a:t>vielf</a:t>
            </a:r>
            <a:r>
              <a:rPr lang="de-DE" sz="2200" dirty="0" err="1" smtClean="0"/>
              <a:t>ältigen</a:t>
            </a:r>
            <a:r>
              <a:rPr lang="de-DE" sz="2200" dirty="0" smtClean="0"/>
              <a:t> Andersheit</a:t>
            </a:r>
            <a:r>
              <a:rPr lang="cs-CZ" sz="2200" dirty="0" smtClean="0"/>
              <a:t>“)</a:t>
            </a:r>
          </a:p>
          <a:p>
            <a:pPr>
              <a:buFont typeface="Courier New" panose="02070309020205020404" pitchFamily="49" charset="0"/>
              <a:buChar char="o"/>
            </a:pPr>
            <a:r>
              <a:rPr lang="cs-CZ" sz="2200" dirty="0" smtClean="0"/>
              <a:t>i když odmítáme, že by toto „já“ mohlo být duševní substance (Locke), předmět či věc, stále je považujeme, za </a:t>
            </a:r>
            <a:r>
              <a:rPr lang="cs-CZ" sz="2200" i="1" dirty="0" smtClean="0"/>
              <a:t>něco, </a:t>
            </a:r>
            <a:r>
              <a:rPr lang="cs-CZ" sz="2200" dirty="0" smtClean="0"/>
              <a:t>co se </a:t>
            </a:r>
            <a:r>
              <a:rPr lang="cs-CZ" sz="2200" i="1" dirty="0" smtClean="0"/>
              <a:t>vyskytuje. </a:t>
            </a:r>
            <a:r>
              <a:rPr lang="cs-CZ" sz="2200" dirty="0" smtClean="0"/>
              <a:t>Chybný ontologický model (substance)</a:t>
            </a:r>
          </a:p>
          <a:p>
            <a:pPr>
              <a:buFont typeface="Courier New" panose="02070309020205020404" pitchFamily="49" charset="0"/>
              <a:buChar char="o"/>
            </a:pPr>
            <a:r>
              <a:rPr lang="cs-CZ" sz="2200" dirty="0" smtClean="0"/>
              <a:t>Námitka: „pobyt“ není „co“ (výskyt), nýbrž „kdo“.</a:t>
            </a:r>
          </a:p>
        </p:txBody>
      </p:sp>
    </p:spTree>
    <p:extLst>
      <p:ext uri="{BB962C8B-B14F-4D97-AF65-F5344CB8AC3E}">
        <p14:creationId xmlns:p14="http://schemas.microsoft.com/office/powerpoint/2010/main" val="4071889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normAutofit fontScale="90000"/>
          </a:bodyPr>
          <a:lstStyle/>
          <a:p>
            <a:r>
              <a:rPr lang="cs-CZ" sz="4400" dirty="0"/>
              <a:t>Možné odpovědi</a:t>
            </a:r>
            <a:br>
              <a:rPr lang="cs-CZ" sz="4400" dirty="0"/>
            </a:br>
            <a:endParaRPr lang="cs-CZ" dirty="0"/>
          </a:p>
        </p:txBody>
      </p:sp>
      <p:sp>
        <p:nvSpPr>
          <p:cNvPr id="3" name="Zástupný symbol pro obsah 2"/>
          <p:cNvSpPr>
            <a:spLocks noGrp="1"/>
          </p:cNvSpPr>
          <p:nvPr>
            <p:ph idx="1"/>
          </p:nvPr>
        </p:nvSpPr>
        <p:spPr>
          <a:xfrm>
            <a:off x="1103312" y="1727200"/>
            <a:ext cx="8946541" cy="4521200"/>
          </a:xfrm>
        </p:spPr>
        <p:txBody>
          <a:bodyPr>
            <a:normAutofit/>
          </a:bodyPr>
          <a:lstStyle/>
          <a:p>
            <a:pPr marL="0" indent="0">
              <a:buNone/>
            </a:pPr>
            <a:r>
              <a:rPr lang="cs-CZ" sz="2400" u="sng" dirty="0" smtClean="0"/>
              <a:t>3. V reflexi postřehované vlastní „já“</a:t>
            </a:r>
          </a:p>
          <a:p>
            <a:pPr>
              <a:buFont typeface="Courier New" panose="02070309020205020404" pitchFamily="49" charset="0"/>
              <a:buChar char="o"/>
            </a:pPr>
            <a:r>
              <a:rPr lang="cs-CZ" sz="2200" dirty="0" smtClean="0"/>
              <a:t>návrh vyjít „z reflexivního postřehování našeho já“</a:t>
            </a:r>
          </a:p>
          <a:p>
            <a:pPr>
              <a:buFont typeface="Courier New" panose="02070309020205020404" pitchFamily="49" charset="0"/>
              <a:buChar char="o"/>
            </a:pPr>
            <a:r>
              <a:rPr lang="cs-CZ" sz="2200" dirty="0" smtClean="0"/>
              <a:t>námitka 1: snad, ale ukazuje to, co je pobyt v „každodennosti“?</a:t>
            </a:r>
          </a:p>
          <a:p>
            <a:pPr>
              <a:buFont typeface="Courier New" panose="02070309020205020404" pitchFamily="49" charset="0"/>
              <a:buChar char="o"/>
            </a:pPr>
            <a:r>
              <a:rPr lang="cs-CZ" sz="2200" dirty="0" smtClean="0"/>
              <a:t>námitka 2: vždyť „já“ nikdy není dáno bez světa a bez druhých; nelze vycházet z danosti já pro sebe.</a:t>
            </a:r>
          </a:p>
          <a:p>
            <a:pPr marL="0" indent="0">
              <a:buNone/>
            </a:pPr>
            <a:r>
              <a:rPr lang="cs-CZ" sz="2400" u="sng" dirty="0" smtClean="0"/>
              <a:t>4. </a:t>
            </a:r>
            <a:r>
              <a:rPr lang="cs-CZ" sz="2400" u="sng" dirty="0" err="1" smtClean="0"/>
              <a:t>Heidegger</a:t>
            </a:r>
            <a:r>
              <a:rPr lang="cs-CZ" sz="2400" u="sng" dirty="0" smtClean="0"/>
              <a:t>: „Já“ musí být interpretováno existenciálně</a:t>
            </a:r>
            <a:endParaRPr lang="cs-CZ" sz="2200" dirty="0" smtClean="0"/>
          </a:p>
          <a:p>
            <a:pPr>
              <a:buFont typeface="Courier New" panose="02070309020205020404" pitchFamily="49" charset="0"/>
              <a:buChar char="o"/>
            </a:pPr>
            <a:r>
              <a:rPr lang="cs-CZ" sz="2200" dirty="0" smtClean="0"/>
              <a:t>výkladem o určitém způsobu bytí (zde „každodennost“)</a:t>
            </a:r>
          </a:p>
          <a:p>
            <a:pPr>
              <a:buFont typeface="Courier New" panose="02070309020205020404" pitchFamily="49" charset="0"/>
              <a:buChar char="o"/>
            </a:pPr>
            <a:r>
              <a:rPr lang="cs-CZ" sz="2200" dirty="0" smtClean="0"/>
              <a:t>„já“ je existující: odtud je třeba přistoupit k otázce „stálosti“ (</a:t>
            </a:r>
            <a:r>
              <a:rPr lang="de-DE" sz="2200" dirty="0" err="1" smtClean="0"/>
              <a:t>Ständigkeit</a:t>
            </a:r>
            <a:r>
              <a:rPr lang="de-DE" sz="2200" dirty="0" smtClean="0"/>
              <a:t> des Selbst</a:t>
            </a:r>
            <a:r>
              <a:rPr lang="cs-CZ" sz="2200" dirty="0" smtClean="0"/>
              <a:t>) i možné „nesamostatnosti“ (</a:t>
            </a:r>
            <a:r>
              <a:rPr lang="de-DE" sz="2200" dirty="0" smtClean="0"/>
              <a:t>Unselbständigkeit</a:t>
            </a:r>
            <a:r>
              <a:rPr lang="cs-CZ" sz="2200" dirty="0"/>
              <a:t>)</a:t>
            </a:r>
            <a:endParaRPr lang="cs-CZ" sz="2200" dirty="0" smtClean="0"/>
          </a:p>
        </p:txBody>
      </p:sp>
    </p:spTree>
    <p:extLst>
      <p:ext uri="{BB962C8B-B14F-4D97-AF65-F5344CB8AC3E}">
        <p14:creationId xmlns:p14="http://schemas.microsoft.com/office/powerpoint/2010/main" val="4129436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dirty="0" smtClean="0"/>
              <a:t>2. Bytí s druhými</a:t>
            </a:r>
            <a:endParaRPr lang="cs-CZ" dirty="0"/>
          </a:p>
        </p:txBody>
      </p:sp>
      <p:sp>
        <p:nvSpPr>
          <p:cNvPr id="3" name="Zástupný symbol pro obsah 2"/>
          <p:cNvSpPr>
            <a:spLocks noGrp="1"/>
          </p:cNvSpPr>
          <p:nvPr>
            <p:ph idx="1"/>
          </p:nvPr>
        </p:nvSpPr>
        <p:spPr>
          <a:xfrm>
            <a:off x="1103312" y="1727200"/>
            <a:ext cx="8946541" cy="4521200"/>
          </a:xfrm>
        </p:spPr>
        <p:txBody>
          <a:bodyPr>
            <a:normAutofit/>
          </a:bodyPr>
          <a:lstStyle/>
          <a:p>
            <a:pPr marL="0" indent="0">
              <a:buNone/>
            </a:pPr>
            <a:r>
              <a:rPr lang="cs-CZ" sz="2200" u="sng" dirty="0" smtClean="0"/>
              <a:t>Druzí </a:t>
            </a:r>
            <a:r>
              <a:rPr lang="cs-CZ" sz="2400" u="sng" dirty="0" smtClean="0"/>
              <a:t>jsou</a:t>
            </a:r>
            <a:r>
              <a:rPr lang="cs-CZ" sz="2200" u="sng" dirty="0" smtClean="0"/>
              <a:t> neustále přítomni v našem okolí</a:t>
            </a:r>
            <a:endParaRPr lang="cs-CZ" sz="2200" dirty="0" smtClean="0"/>
          </a:p>
          <a:p>
            <a:pPr>
              <a:buFont typeface="Courier New" panose="02070309020205020404" pitchFamily="49" charset="0"/>
              <a:buChar char="o"/>
            </a:pPr>
            <a:r>
              <a:rPr lang="cs-CZ" sz="2200" dirty="0" smtClean="0"/>
              <a:t>věci poukazují ke druhým (nástroj, pole, dopravní prostředek)</a:t>
            </a:r>
          </a:p>
          <a:p>
            <a:pPr>
              <a:buFont typeface="Courier New" panose="02070309020205020404" pitchFamily="49" charset="0"/>
              <a:buChar char="o"/>
            </a:pPr>
            <a:r>
              <a:rPr lang="cs-CZ" sz="2200" dirty="0" smtClean="0"/>
              <a:t>vyjděme z tohoto jevu (a ne z přenášení se do jiného nitra)</a:t>
            </a:r>
          </a:p>
          <a:p>
            <a:pPr>
              <a:buFont typeface="Courier New" panose="02070309020205020404" pitchFamily="49" charset="0"/>
              <a:buChar char="o"/>
            </a:pPr>
            <a:r>
              <a:rPr lang="cs-CZ" sz="2200" dirty="0"/>
              <a:t>věci </a:t>
            </a:r>
            <a:r>
              <a:rPr lang="cs-CZ" sz="2200" dirty="0" smtClean="0"/>
              <a:t>„</a:t>
            </a:r>
            <a:r>
              <a:rPr lang="cs-CZ" sz="2200" dirty="0"/>
              <a:t>vystupují ze světa, v němž jsou po ruce pro druhé a který je již předem vždy také můj“ (118</a:t>
            </a:r>
            <a:r>
              <a:rPr lang="cs-CZ" sz="2200" dirty="0" smtClean="0"/>
              <a:t>)</a:t>
            </a:r>
          </a:p>
          <a:p>
            <a:pPr>
              <a:buFont typeface="Courier New" panose="02070309020205020404" pitchFamily="49" charset="0"/>
              <a:buChar char="o"/>
            </a:pPr>
            <a:r>
              <a:rPr lang="cs-CZ" sz="2200" dirty="0" smtClean="0"/>
              <a:t>druzí nejsou ode mne oddělená nitra, k nimž bych musel teprve pronikat</a:t>
            </a:r>
          </a:p>
          <a:p>
            <a:pPr>
              <a:buFont typeface="Courier New" panose="02070309020205020404" pitchFamily="49" charset="0"/>
              <a:buChar char="o"/>
            </a:pPr>
            <a:r>
              <a:rPr lang="cs-CZ" sz="2400" dirty="0" smtClean="0"/>
              <a:t>„“</a:t>
            </a:r>
            <a:r>
              <a:rPr lang="cs-CZ" sz="2400" dirty="0"/>
              <a:t>Druzí“ zde neznamená tolik co: celý zbytek ostatních kromě mne, z něhož se pozvedá moje já; druzí jsou spíše ti, mezi nimiž také jsme a od nichž se sami většinou </a:t>
            </a:r>
            <a:r>
              <a:rPr lang="cs-CZ" sz="2400" i="1" dirty="0"/>
              <a:t>ne</a:t>
            </a:r>
            <a:r>
              <a:rPr lang="cs-CZ" sz="2400" dirty="0"/>
              <a:t>odlišujeme.“ (118</a:t>
            </a:r>
            <a:r>
              <a:rPr lang="cs-CZ" sz="2400" dirty="0" smtClean="0"/>
              <a:t>)</a:t>
            </a:r>
            <a:endParaRPr lang="cs-CZ" sz="2200" dirty="0" smtClean="0"/>
          </a:p>
        </p:txBody>
      </p:sp>
    </p:spTree>
    <p:extLst>
      <p:ext uri="{BB962C8B-B14F-4D97-AF65-F5344CB8AC3E}">
        <p14:creationId xmlns:p14="http://schemas.microsoft.com/office/powerpoint/2010/main" val="291578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endParaRPr lang="cs-CZ" dirty="0"/>
          </a:p>
        </p:txBody>
      </p:sp>
      <p:sp>
        <p:nvSpPr>
          <p:cNvPr id="3" name="Zástupný symbol pro obsah 2"/>
          <p:cNvSpPr>
            <a:spLocks noGrp="1"/>
          </p:cNvSpPr>
          <p:nvPr>
            <p:ph idx="1"/>
          </p:nvPr>
        </p:nvSpPr>
        <p:spPr>
          <a:xfrm>
            <a:off x="1103312" y="1276866"/>
            <a:ext cx="8946541" cy="4971534"/>
          </a:xfrm>
        </p:spPr>
        <p:txBody>
          <a:bodyPr>
            <a:normAutofit/>
          </a:bodyPr>
          <a:lstStyle/>
          <a:p>
            <a:pPr marL="0" indent="0">
              <a:buNone/>
            </a:pPr>
            <a:r>
              <a:rPr lang="cs-CZ" sz="2400" u="sng" dirty="0" smtClean="0"/>
              <a:t>Spolubytí </a:t>
            </a:r>
            <a:r>
              <a:rPr lang="cs-CZ" sz="2400" u="sng" dirty="0"/>
              <a:t>(„</a:t>
            </a:r>
            <a:r>
              <a:rPr lang="cs-CZ" sz="2400" u="sng" dirty="0" err="1"/>
              <a:t>Mitsein</a:t>
            </a:r>
            <a:r>
              <a:rPr lang="cs-CZ" sz="2400" u="sng" dirty="0"/>
              <a:t>“)</a:t>
            </a:r>
            <a:endParaRPr lang="cs-CZ" sz="2400" u="sng" dirty="0" smtClean="0"/>
          </a:p>
          <a:p>
            <a:pPr>
              <a:buFont typeface="Courier New" panose="02070309020205020404" pitchFamily="49" charset="0"/>
              <a:buChar char="o"/>
            </a:pPr>
            <a:r>
              <a:rPr lang="cs-CZ" sz="2400" dirty="0"/>
              <a:t>„bytí ve světě“ je „</a:t>
            </a:r>
            <a:r>
              <a:rPr lang="cs-CZ" sz="2400" i="1" dirty="0"/>
              <a:t>spolubytí</a:t>
            </a:r>
            <a:r>
              <a:rPr lang="cs-CZ" sz="2400" dirty="0"/>
              <a:t> s druhými</a:t>
            </a:r>
            <a:r>
              <a:rPr lang="cs-CZ" sz="2400" dirty="0" smtClean="0"/>
              <a:t>“</a:t>
            </a:r>
            <a:endParaRPr lang="en-US" sz="2400" dirty="0"/>
          </a:p>
          <a:p>
            <a:pPr>
              <a:buFont typeface="Courier New" panose="02070309020205020404" pitchFamily="49" charset="0"/>
              <a:buChar char="o"/>
            </a:pPr>
            <a:r>
              <a:rPr lang="cs-CZ" sz="2400" dirty="0" smtClean="0"/>
              <a:t>„setkáváme </a:t>
            </a:r>
            <a:r>
              <a:rPr lang="cs-CZ" sz="2400" dirty="0"/>
              <a:t>se s nimi </a:t>
            </a:r>
            <a:r>
              <a:rPr lang="cs-CZ" sz="2400" dirty="0" smtClean="0"/>
              <a:t>ve </a:t>
            </a:r>
            <a:r>
              <a:rPr lang="cs-CZ" sz="2400" i="1" dirty="0"/>
              <a:t>světě našeho okolí</a:t>
            </a:r>
            <a:r>
              <a:rPr lang="cs-CZ" sz="2400" dirty="0"/>
              <a:t>. Tento prvotní a elementární světský způsob vystupování pobytu jde tak daleko, že dokonce i </a:t>
            </a:r>
            <a:r>
              <a:rPr lang="cs-CZ" sz="2400" i="1" dirty="0"/>
              <a:t>vlastní </a:t>
            </a:r>
            <a:r>
              <a:rPr lang="cs-CZ" sz="2400" dirty="0"/>
              <a:t>pobyt sám sebe zprvu „nachází“ tehdy, když </a:t>
            </a:r>
            <a:r>
              <a:rPr lang="cs-CZ" sz="2400" i="1" dirty="0"/>
              <a:t>odhlíží </a:t>
            </a:r>
            <a:r>
              <a:rPr lang="cs-CZ" sz="2400" dirty="0"/>
              <a:t>od „prožitků“ a „centra aktů“, případně ještě je „nevidí“. Pobyt nachází „sebe sama“ prvotně v tom, </a:t>
            </a:r>
            <a:r>
              <a:rPr lang="cs-CZ" sz="2400" i="1" dirty="0"/>
              <a:t>co </a:t>
            </a:r>
            <a:r>
              <a:rPr lang="cs-CZ" sz="2400" dirty="0"/>
              <a:t>dělá, potřebuje, očekává, </a:t>
            </a:r>
            <a:r>
              <a:rPr lang="cs-CZ" sz="2400" i="1" dirty="0"/>
              <a:t>čemu </a:t>
            </a:r>
            <a:r>
              <a:rPr lang="cs-CZ" sz="2400" dirty="0"/>
              <a:t>brání – v prvotně </a:t>
            </a:r>
            <a:r>
              <a:rPr lang="cs-CZ" sz="2400" i="1" dirty="0"/>
              <a:t>obstarávaném </a:t>
            </a:r>
            <a:r>
              <a:rPr lang="cs-CZ" sz="2400" dirty="0"/>
              <a:t> příručním jsoucnu světa našeho okolí</a:t>
            </a:r>
            <a:r>
              <a:rPr lang="cs-CZ" sz="2400" dirty="0" smtClean="0"/>
              <a:t>.“ </a:t>
            </a:r>
            <a:r>
              <a:rPr lang="cs-CZ" sz="2400" dirty="0"/>
              <a:t>§26, 119.</a:t>
            </a:r>
            <a:endParaRPr lang="cs-CZ" sz="2200" u="sng" dirty="0" smtClean="0"/>
          </a:p>
        </p:txBody>
      </p:sp>
    </p:spTree>
    <p:extLst>
      <p:ext uri="{BB962C8B-B14F-4D97-AF65-F5344CB8AC3E}">
        <p14:creationId xmlns:p14="http://schemas.microsoft.com/office/powerpoint/2010/main" val="1361090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endParaRPr lang="cs-CZ" dirty="0"/>
          </a:p>
        </p:txBody>
      </p:sp>
      <p:sp>
        <p:nvSpPr>
          <p:cNvPr id="3" name="Zástupný symbol pro obsah 2"/>
          <p:cNvSpPr>
            <a:spLocks noGrp="1"/>
          </p:cNvSpPr>
          <p:nvPr>
            <p:ph idx="1"/>
          </p:nvPr>
        </p:nvSpPr>
        <p:spPr>
          <a:xfrm>
            <a:off x="1103312" y="1276866"/>
            <a:ext cx="8946541" cy="4971534"/>
          </a:xfrm>
        </p:spPr>
        <p:txBody>
          <a:bodyPr>
            <a:normAutofit/>
          </a:bodyPr>
          <a:lstStyle/>
          <a:p>
            <a:pPr marL="0" indent="0">
              <a:buNone/>
            </a:pPr>
            <a:r>
              <a:rPr lang="cs-CZ" sz="2400" u="sng" dirty="0" smtClean="0"/>
              <a:t>Námitka</a:t>
            </a:r>
            <a:endParaRPr lang="cs-CZ" sz="2400" dirty="0" smtClean="0"/>
          </a:p>
          <a:p>
            <a:pPr>
              <a:buFont typeface="Courier New" panose="02070309020205020404" pitchFamily="49" charset="0"/>
              <a:buChar char="o"/>
            </a:pPr>
            <a:r>
              <a:rPr lang="cs-CZ" sz="2400" i="1" dirty="0" smtClean="0"/>
              <a:t>Bytí a čas </a:t>
            </a:r>
            <a:r>
              <a:rPr lang="cs-CZ" sz="2400" dirty="0" smtClean="0"/>
              <a:t>ovšem definovalo pobyt jako „vždy můj“, tedy zásadně určený především vztahem k sobě („vlastní“).</a:t>
            </a:r>
          </a:p>
          <a:p>
            <a:pPr>
              <a:buFont typeface="Courier New" panose="02070309020205020404" pitchFamily="49" charset="0"/>
              <a:buChar char="o"/>
            </a:pPr>
            <a:r>
              <a:rPr lang="cs-CZ" sz="2400" dirty="0" smtClean="0"/>
              <a:t>zde: „</a:t>
            </a:r>
            <a:r>
              <a:rPr lang="cs-CZ" sz="2400" dirty="0"/>
              <a:t>pobyt je bytostně </a:t>
            </a:r>
            <a:r>
              <a:rPr lang="cs-CZ" sz="2400" dirty="0" smtClean="0"/>
              <a:t>spolubytí“</a:t>
            </a:r>
            <a:endParaRPr lang="cs-CZ" sz="2400" dirty="0"/>
          </a:p>
          <a:p>
            <a:pPr lvl="1">
              <a:buFont typeface="Courier New" panose="02070309020205020404" pitchFamily="49" charset="0"/>
              <a:buChar char="o"/>
            </a:pPr>
            <a:r>
              <a:rPr lang="cs-CZ" sz="2200" dirty="0" smtClean="0"/>
              <a:t>spolubytí </a:t>
            </a:r>
            <a:r>
              <a:rPr lang="cs-CZ" sz="2200" dirty="0"/>
              <a:t>není </a:t>
            </a:r>
            <a:r>
              <a:rPr lang="cs-CZ" sz="2200" dirty="0" smtClean="0"/>
              <a:t>vlastnost </a:t>
            </a:r>
            <a:r>
              <a:rPr lang="cs-CZ" sz="2200" dirty="0"/>
              <a:t>pobytu, kterou by získal až dodatečně, díky tomu, že se vyskytli </a:t>
            </a:r>
            <a:r>
              <a:rPr lang="cs-CZ" sz="2200" dirty="0" smtClean="0"/>
              <a:t>druzí</a:t>
            </a:r>
            <a:endParaRPr lang="cs-CZ" sz="2200" dirty="0"/>
          </a:p>
          <a:p>
            <a:pPr lvl="1">
              <a:buFont typeface="Courier New" panose="02070309020205020404" pitchFamily="49" charset="0"/>
              <a:buChar char="o"/>
            </a:pPr>
            <a:r>
              <a:rPr lang="cs-CZ" sz="2200" dirty="0" smtClean="0"/>
              <a:t>spolubytí určuje pobyt i tehdy, když je sám (to, že pobyt může být osamocen, dokazuje, že je primárně spolubytím)</a:t>
            </a:r>
            <a:endParaRPr lang="cs-CZ" sz="2200" dirty="0"/>
          </a:p>
          <a:p>
            <a:pPr lvl="1">
              <a:buFont typeface="Courier New" panose="02070309020205020404" pitchFamily="49" charset="0"/>
              <a:buChar char="o"/>
            </a:pPr>
            <a:r>
              <a:rPr lang="cs-CZ" sz="2200" dirty="0" smtClean="0"/>
              <a:t>osamocení </a:t>
            </a:r>
            <a:r>
              <a:rPr lang="cs-CZ" sz="2200" dirty="0"/>
              <a:t>je myslitelné i mezi druhými (kteří nám jsou lhostejní či cizí</a:t>
            </a:r>
            <a:r>
              <a:rPr lang="cs-CZ" sz="2200" dirty="0" smtClean="0"/>
              <a:t>)</a:t>
            </a:r>
            <a:endParaRPr lang="cs-CZ" sz="2200" dirty="0"/>
          </a:p>
          <a:p>
            <a:pPr lvl="1">
              <a:buFont typeface="Courier New" panose="02070309020205020404" pitchFamily="49" charset="0"/>
              <a:buChar char="o"/>
            </a:pPr>
            <a:r>
              <a:rPr lang="cs-CZ" sz="2200" dirty="0" smtClean="0"/>
              <a:t>„</a:t>
            </a:r>
            <a:r>
              <a:rPr lang="cs-CZ" sz="2200" dirty="0"/>
              <a:t>spolubytí je určení našeho vlastního pobytu“ (121</a:t>
            </a:r>
            <a:r>
              <a:rPr lang="cs-CZ" sz="2200" dirty="0" smtClean="0"/>
              <a:t>)</a:t>
            </a:r>
            <a:endParaRPr lang="cs-CZ" sz="2200" u="sng" dirty="0" smtClean="0"/>
          </a:p>
        </p:txBody>
      </p:sp>
    </p:spTree>
    <p:extLst>
      <p:ext uri="{BB962C8B-B14F-4D97-AF65-F5344CB8AC3E}">
        <p14:creationId xmlns:p14="http://schemas.microsoft.com/office/powerpoint/2010/main" val="4218057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endParaRPr lang="cs-CZ" dirty="0"/>
          </a:p>
        </p:txBody>
      </p:sp>
      <p:sp>
        <p:nvSpPr>
          <p:cNvPr id="3" name="Zástupný symbol pro obsah 2"/>
          <p:cNvSpPr>
            <a:spLocks noGrp="1"/>
          </p:cNvSpPr>
          <p:nvPr>
            <p:ph idx="1"/>
          </p:nvPr>
        </p:nvSpPr>
        <p:spPr>
          <a:xfrm>
            <a:off x="1103312" y="1736436"/>
            <a:ext cx="8946541" cy="4511964"/>
          </a:xfrm>
        </p:spPr>
        <p:txBody>
          <a:bodyPr>
            <a:normAutofit/>
          </a:bodyPr>
          <a:lstStyle/>
          <a:p>
            <a:pPr marL="0" indent="0">
              <a:buNone/>
            </a:pPr>
            <a:r>
              <a:rPr lang="cs-CZ" sz="2400" u="sng" dirty="0" smtClean="0"/>
              <a:t>Starost a bytí s druhými</a:t>
            </a:r>
            <a:endParaRPr lang="cs-CZ" sz="2400" dirty="0" smtClean="0"/>
          </a:p>
          <a:p>
            <a:pPr>
              <a:buFont typeface="Courier New" panose="02070309020205020404" pitchFamily="49" charset="0"/>
              <a:buChar char="o"/>
            </a:pPr>
            <a:r>
              <a:rPr lang="cs-CZ" sz="2200" i="1" dirty="0" smtClean="0"/>
              <a:t>Bytí a čas </a:t>
            </a:r>
            <a:r>
              <a:rPr lang="cs-CZ" sz="2200" dirty="0" smtClean="0"/>
              <a:t>definovalo pobyt jako starost</a:t>
            </a:r>
          </a:p>
          <a:p>
            <a:pPr>
              <a:buFont typeface="Courier New" panose="02070309020205020404" pitchFamily="49" charset="0"/>
              <a:buChar char="o"/>
            </a:pPr>
            <a:r>
              <a:rPr lang="cs-CZ" sz="2200" dirty="0" smtClean="0"/>
              <a:t>ve vztahu ke druhým: starání, péče</a:t>
            </a:r>
          </a:p>
          <a:p>
            <a:pPr>
              <a:buFont typeface="Courier New" panose="02070309020205020404" pitchFamily="49" charset="0"/>
              <a:buChar char="o"/>
            </a:pPr>
            <a:r>
              <a:rPr lang="cs-CZ" sz="2200" dirty="0" smtClean="0"/>
              <a:t>každodenní </a:t>
            </a:r>
            <a:r>
              <a:rPr lang="cs-CZ" sz="2200" dirty="0"/>
              <a:t>a průměrné bytí </a:t>
            </a:r>
            <a:r>
              <a:rPr lang="cs-CZ" sz="2200" dirty="0" smtClean="0"/>
              <a:t>spolu</a:t>
            </a:r>
          </a:p>
          <a:p>
            <a:pPr lvl="1">
              <a:buFont typeface="Courier New" panose="02070309020205020404" pitchFamily="49" charset="0"/>
              <a:buChar char="o"/>
            </a:pPr>
            <a:r>
              <a:rPr lang="cs-CZ" sz="2200" dirty="0" smtClean="0"/>
              <a:t>lidé </a:t>
            </a:r>
            <a:r>
              <a:rPr lang="cs-CZ" sz="2200" dirty="0"/>
              <a:t>se míjejí, jsou proti sobě </a:t>
            </a:r>
            <a:r>
              <a:rPr lang="cs-CZ" sz="2200" dirty="0" smtClean="0"/>
              <a:t>atd.</a:t>
            </a:r>
            <a:r>
              <a:rPr lang="cs-CZ" sz="2200" dirty="0"/>
              <a:t> </a:t>
            </a:r>
            <a:r>
              <a:rPr lang="cs-CZ" sz="2200" dirty="0" smtClean="0"/>
              <a:t>(pobyt se nikdy </a:t>
            </a:r>
            <a:r>
              <a:rPr lang="cs-CZ" sz="2200" dirty="0"/>
              <a:t>nenachází v situaci, v níž by „starání o druhé“ bylo </a:t>
            </a:r>
            <a:r>
              <a:rPr lang="cs-CZ" sz="2200" dirty="0" smtClean="0"/>
              <a:t>nepřítomné)</a:t>
            </a:r>
          </a:p>
          <a:p>
            <a:pPr>
              <a:buFont typeface="Courier New" panose="02070309020205020404" pitchFamily="49" charset="0"/>
              <a:buChar char="o"/>
            </a:pPr>
            <a:r>
              <a:rPr lang="cs-CZ" sz="2200" dirty="0" smtClean="0"/>
              <a:t>pozitivní </a:t>
            </a:r>
            <a:r>
              <a:rPr lang="cs-CZ" sz="2200" dirty="0"/>
              <a:t>mody starání – dvě extrémní </a:t>
            </a:r>
            <a:r>
              <a:rPr lang="cs-CZ" sz="2200" dirty="0" smtClean="0"/>
              <a:t>možnosti</a:t>
            </a:r>
            <a:endParaRPr lang="cs-CZ" sz="2200" dirty="0"/>
          </a:p>
          <a:p>
            <a:pPr lvl="1">
              <a:buFont typeface="Courier New" panose="02070309020205020404" pitchFamily="49" charset="0"/>
              <a:buChar char="o"/>
            </a:pPr>
            <a:r>
              <a:rPr lang="cs-CZ" sz="2200" dirty="0" smtClean="0"/>
              <a:t>zaskakování </a:t>
            </a:r>
            <a:r>
              <a:rPr lang="cs-CZ" sz="2200" dirty="0"/>
              <a:t>(</a:t>
            </a:r>
            <a:r>
              <a:rPr lang="cs-CZ" sz="2200" dirty="0" err="1"/>
              <a:t>einspringende</a:t>
            </a:r>
            <a:r>
              <a:rPr lang="cs-CZ" sz="2200" dirty="0"/>
              <a:t> </a:t>
            </a:r>
            <a:r>
              <a:rPr lang="cs-CZ" sz="2200" dirty="0" err="1"/>
              <a:t>Fürsorge</a:t>
            </a:r>
            <a:r>
              <a:rPr lang="cs-CZ" sz="2200" dirty="0"/>
              <a:t>) – odnímání starání, „přebírá to, co je třeba obstarat, za druhého</a:t>
            </a:r>
            <a:r>
              <a:rPr lang="cs-CZ" sz="2200" dirty="0" smtClean="0"/>
              <a:t>“, může druhého zastupovat, i ovládat.</a:t>
            </a:r>
            <a:endParaRPr lang="cs-CZ" sz="2200" dirty="0"/>
          </a:p>
          <a:p>
            <a:pPr lvl="1">
              <a:buFont typeface="Courier New" panose="02070309020205020404" pitchFamily="49" charset="0"/>
              <a:buChar char="o"/>
            </a:pPr>
            <a:r>
              <a:rPr lang="cs-CZ" sz="2200" dirty="0" smtClean="0"/>
              <a:t>předbíhání </a:t>
            </a:r>
            <a:r>
              <a:rPr lang="cs-CZ" sz="2200" dirty="0"/>
              <a:t>(</a:t>
            </a:r>
            <a:r>
              <a:rPr lang="cs-CZ" sz="2200" dirty="0" err="1"/>
              <a:t>Vorauslaufen</a:t>
            </a:r>
            <a:r>
              <a:rPr lang="cs-CZ" sz="2200" dirty="0"/>
              <a:t>) – druhému přenechává jeho </a:t>
            </a:r>
            <a:r>
              <a:rPr lang="cs-CZ" sz="2200" dirty="0" smtClean="0"/>
              <a:t>starost; </a:t>
            </a:r>
            <a:r>
              <a:rPr lang="cs-CZ" sz="2200" dirty="0"/>
              <a:t>takové starání druhého „osvobozuje</a:t>
            </a:r>
            <a:r>
              <a:rPr lang="cs-CZ" sz="2200" dirty="0" smtClean="0"/>
              <a:t>“</a:t>
            </a:r>
            <a:endParaRPr lang="cs-CZ" sz="2200" u="sng" dirty="0" smtClean="0"/>
          </a:p>
        </p:txBody>
      </p:sp>
    </p:spTree>
    <p:extLst>
      <p:ext uri="{BB962C8B-B14F-4D97-AF65-F5344CB8AC3E}">
        <p14:creationId xmlns:p14="http://schemas.microsoft.com/office/powerpoint/2010/main" val="428328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normAutofit fontScale="90000"/>
          </a:bodyPr>
          <a:lstStyle/>
          <a:p>
            <a:r>
              <a:rPr lang="cs-CZ" dirty="0" smtClean="0"/>
              <a:t>3. </a:t>
            </a:r>
            <a:r>
              <a:rPr lang="cs-CZ" sz="4400" dirty="0"/>
              <a:t>„Vláda druhých“ a </a:t>
            </a:r>
            <a:r>
              <a:rPr lang="cs-CZ" sz="4400" dirty="0" err="1"/>
              <a:t>autenticia</a:t>
            </a:r>
            <a:r>
              <a:rPr lang="cs-CZ" sz="4400" dirty="0"/>
              <a:t/>
            </a:r>
            <a:br>
              <a:rPr lang="cs-CZ" sz="4400" dirty="0"/>
            </a:br>
            <a:endParaRPr lang="cs-CZ" dirty="0"/>
          </a:p>
        </p:txBody>
      </p:sp>
      <p:sp>
        <p:nvSpPr>
          <p:cNvPr id="3" name="Zástupný symbol pro obsah 2"/>
          <p:cNvSpPr>
            <a:spLocks noGrp="1"/>
          </p:cNvSpPr>
          <p:nvPr>
            <p:ph idx="1"/>
          </p:nvPr>
        </p:nvSpPr>
        <p:spPr>
          <a:xfrm>
            <a:off x="1103312" y="1276866"/>
            <a:ext cx="8946541" cy="4971534"/>
          </a:xfrm>
        </p:spPr>
        <p:txBody>
          <a:bodyPr>
            <a:normAutofit/>
          </a:bodyPr>
          <a:lstStyle/>
          <a:p>
            <a:pPr marL="0" indent="0">
              <a:buNone/>
            </a:pPr>
            <a:r>
              <a:rPr lang="cs-CZ" sz="2400" dirty="0" smtClean="0"/>
              <a:t>Zatím bylo vyloženo</a:t>
            </a:r>
          </a:p>
          <a:p>
            <a:pPr>
              <a:buFont typeface="Courier New" panose="02070309020205020404" pitchFamily="49" charset="0"/>
              <a:buChar char="o"/>
            </a:pPr>
            <a:r>
              <a:rPr lang="cs-CZ" sz="2400" dirty="0" smtClean="0"/>
              <a:t>vždy když pobyt je, je již s druhými</a:t>
            </a:r>
          </a:p>
          <a:p>
            <a:pPr>
              <a:buFont typeface="Courier New" panose="02070309020205020404" pitchFamily="49" charset="0"/>
              <a:buChar char="o"/>
            </a:pPr>
            <a:r>
              <a:rPr lang="cs-CZ" sz="2400" dirty="0" smtClean="0"/>
              <a:t>každodenní bytí s druhými: rozptýlení ve světě</a:t>
            </a:r>
          </a:p>
          <a:p>
            <a:pPr>
              <a:buFont typeface="Courier New" panose="02070309020205020404" pitchFamily="49" charset="0"/>
              <a:buChar char="o"/>
            </a:pPr>
            <a:r>
              <a:rPr lang="cs-CZ" sz="2400" dirty="0" smtClean="0"/>
              <a:t>tedy: bytí (jež „vždy mé“) převzal někdo jiný. Kdo?</a:t>
            </a:r>
          </a:p>
          <a:p>
            <a:pPr marL="0" indent="0">
              <a:buNone/>
            </a:pPr>
            <a:r>
              <a:rPr lang="cs-CZ" sz="2400" u="sng" dirty="0" smtClean="0"/>
              <a:t>Otázka:</a:t>
            </a:r>
          </a:p>
          <a:p>
            <a:pPr marL="0" indent="0">
              <a:buNone/>
            </a:pPr>
            <a:r>
              <a:rPr lang="cs-CZ" sz="2400" dirty="0" smtClean="0"/>
              <a:t>„Vlastní pobyt právě tak jako </a:t>
            </a:r>
            <a:r>
              <a:rPr lang="cs-CZ" sz="2400" dirty="0" err="1" smtClean="0"/>
              <a:t>spolupobyt</a:t>
            </a:r>
            <a:r>
              <a:rPr lang="cs-CZ" sz="2400" dirty="0" smtClean="0"/>
              <a:t> druhých vystupuje prvotně a většinou z obstarávaného </a:t>
            </a:r>
            <a:r>
              <a:rPr lang="cs-CZ" sz="2400" dirty="0" err="1" smtClean="0"/>
              <a:t>spolusvěta</a:t>
            </a:r>
            <a:r>
              <a:rPr lang="cs-CZ" sz="2400" dirty="0" smtClean="0"/>
              <a:t> našeho okolí. Pobyt </a:t>
            </a:r>
            <a:r>
              <a:rPr lang="cs-CZ" sz="2400" dirty="0"/>
              <a:t>jsa rozptýlen v obstarávaném světě, to znamená zároveň ve spolubytí k druhým, není sebou samým. </a:t>
            </a:r>
            <a:r>
              <a:rPr lang="cs-CZ" sz="2400" i="1" dirty="0"/>
              <a:t>Kdo </a:t>
            </a:r>
            <a:r>
              <a:rPr lang="cs-CZ" sz="2400" dirty="0"/>
              <a:t>to tedy je, kdo převzal bytí každodenního „bytí spolu</a:t>
            </a:r>
            <a:r>
              <a:rPr lang="cs-CZ" sz="2400" dirty="0" smtClean="0"/>
              <a:t>“?“ (§ 26, 125)</a:t>
            </a:r>
            <a:endParaRPr lang="cs-CZ" sz="2200" dirty="0" smtClean="0"/>
          </a:p>
        </p:txBody>
      </p:sp>
    </p:spTree>
    <p:extLst>
      <p:ext uri="{BB962C8B-B14F-4D97-AF65-F5344CB8AC3E}">
        <p14:creationId xmlns:p14="http://schemas.microsoft.com/office/powerpoint/2010/main" val="376068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endParaRPr lang="cs-CZ" dirty="0"/>
          </a:p>
        </p:txBody>
      </p:sp>
      <p:sp>
        <p:nvSpPr>
          <p:cNvPr id="3" name="Zástupný symbol pro obsah 2"/>
          <p:cNvSpPr>
            <a:spLocks noGrp="1"/>
          </p:cNvSpPr>
          <p:nvPr>
            <p:ph idx="1"/>
          </p:nvPr>
        </p:nvSpPr>
        <p:spPr>
          <a:xfrm>
            <a:off x="1103312" y="1276866"/>
            <a:ext cx="8946541" cy="4971534"/>
          </a:xfrm>
        </p:spPr>
        <p:txBody>
          <a:bodyPr>
            <a:normAutofit/>
          </a:bodyPr>
          <a:lstStyle/>
          <a:p>
            <a:pPr marL="0" indent="0">
              <a:buNone/>
            </a:pPr>
            <a:r>
              <a:rPr lang="cs-CZ" sz="2200" u="sng" dirty="0" smtClean="0"/>
              <a:t>Starost o rozdíl (odstup) vůči druhým</a:t>
            </a:r>
            <a:endParaRPr lang="cs-CZ" sz="2200" dirty="0" smtClean="0"/>
          </a:p>
          <a:p>
            <a:pPr lvl="0">
              <a:buFont typeface="Courier New" panose="02070309020205020404" pitchFamily="49" charset="0"/>
              <a:buChar char="o"/>
            </a:pPr>
            <a:r>
              <a:rPr lang="cs-CZ" sz="2200" dirty="0" smtClean="0"/>
              <a:t>ve spolubytí</a:t>
            </a:r>
            <a:r>
              <a:rPr lang="cs-CZ" sz="2200" dirty="0"/>
              <a:t> vždy přítomná</a:t>
            </a:r>
            <a:r>
              <a:rPr lang="cs-CZ" sz="2200" dirty="0" smtClean="0"/>
              <a:t>, </a:t>
            </a:r>
            <a:r>
              <a:rPr lang="cs-CZ" sz="2200" dirty="0"/>
              <a:t>„ať už náš vlastní </a:t>
            </a:r>
            <a:r>
              <a:rPr lang="cs-CZ" sz="2200" dirty="0" smtClean="0"/>
              <a:t>pobyt, </a:t>
            </a:r>
            <a:r>
              <a:rPr lang="cs-CZ" sz="2200" dirty="0"/>
              <a:t>který vůči druhým zaostává, chce druhé dohonit, či ať se pobyt, který druhé převyšuje, snaží udržet je pod sebou.“ </a:t>
            </a:r>
            <a:r>
              <a:rPr lang="cs-CZ" sz="2200" dirty="0" smtClean="0"/>
              <a:t>(§27, 126)</a:t>
            </a:r>
            <a:endParaRPr lang="cs-CZ" sz="2200" dirty="0"/>
          </a:p>
          <a:p>
            <a:pPr lvl="0">
              <a:buFont typeface="Courier New" panose="02070309020205020404" pitchFamily="49" charset="0"/>
              <a:buChar char="o"/>
            </a:pPr>
            <a:r>
              <a:rPr lang="cs-CZ" sz="2200" dirty="0" smtClean="0"/>
              <a:t>ve spolubytí je trvale přítomen </a:t>
            </a:r>
            <a:r>
              <a:rPr lang="cs-CZ" sz="2200" dirty="0"/>
              <a:t>(byť skrytě) určitý odstup</a:t>
            </a:r>
            <a:endParaRPr lang="en-US" sz="2200" dirty="0"/>
          </a:p>
          <a:p>
            <a:pPr marL="0" indent="0">
              <a:buNone/>
            </a:pPr>
            <a:r>
              <a:rPr lang="cs-CZ" sz="2200" u="sng" dirty="0" smtClean="0"/>
              <a:t>Tento odstup je formou podřízenosti druhým</a:t>
            </a:r>
            <a:endParaRPr lang="cs-CZ" sz="2200" dirty="0" smtClean="0"/>
          </a:p>
          <a:p>
            <a:pPr marL="0" indent="0">
              <a:buNone/>
            </a:pPr>
            <a:r>
              <a:rPr lang="cs-CZ" sz="2200" dirty="0" smtClean="0"/>
              <a:t>„V</a:t>
            </a:r>
            <a:r>
              <a:rPr lang="cs-CZ" sz="2200" dirty="0"/>
              <a:t> tomto odstupu, jenž patří ke spolubytí, je však obsaženo: pobyt jakožto každodenní „bytí spolu“ je v </a:t>
            </a:r>
            <a:r>
              <a:rPr lang="cs-CZ" sz="2200" i="1" dirty="0"/>
              <a:t>podřízenosti</a:t>
            </a:r>
            <a:r>
              <a:rPr lang="cs-CZ" sz="2200" dirty="0"/>
              <a:t> druhým. </a:t>
            </a:r>
            <a:r>
              <a:rPr lang="cs-CZ" sz="2200" i="1" dirty="0"/>
              <a:t>Jest </a:t>
            </a:r>
            <a:r>
              <a:rPr lang="cs-CZ" sz="2200" dirty="0"/>
              <a:t>nikoli on sám, druzí mu bytí odňali. S každodenními bytostnými možnostmi pobytu nakládají po libosti druzí. Tito druzí přitom nejsou </a:t>
            </a:r>
            <a:r>
              <a:rPr lang="cs-CZ" sz="2200" i="1" dirty="0"/>
              <a:t>určití </a:t>
            </a:r>
            <a:r>
              <a:rPr lang="cs-CZ" sz="2200" dirty="0" smtClean="0"/>
              <a:t>druzí.“ (§ </a:t>
            </a:r>
            <a:r>
              <a:rPr lang="cs-CZ" sz="2200" dirty="0"/>
              <a:t>27, </a:t>
            </a:r>
            <a:r>
              <a:rPr lang="cs-CZ" sz="2200" dirty="0" smtClean="0"/>
              <a:t>126)</a:t>
            </a:r>
          </a:p>
          <a:p>
            <a:pPr>
              <a:buFont typeface="Courier New" panose="02070309020205020404" pitchFamily="49" charset="0"/>
              <a:buChar char="o"/>
            </a:pPr>
            <a:r>
              <a:rPr lang="cs-CZ" sz="2200" dirty="0" smtClean="0"/>
              <a:t>„nadvládá druhých“, k nimž patříme i my sami</a:t>
            </a:r>
          </a:p>
        </p:txBody>
      </p:sp>
    </p:spTree>
    <p:extLst>
      <p:ext uri="{BB962C8B-B14F-4D97-AF65-F5344CB8AC3E}">
        <p14:creationId xmlns:p14="http://schemas.microsoft.com/office/powerpoint/2010/main" val="3353934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699188"/>
          </a:xfrm>
        </p:spPr>
        <p:txBody>
          <a:bodyPr>
            <a:normAutofit fontScale="90000"/>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pPr marL="514350" indent="-514350">
              <a:buAutoNum type="arabicPeriod"/>
            </a:pPr>
            <a:r>
              <a:rPr lang="cs-CZ" sz="2800" dirty="0" smtClean="0"/>
              <a:t>Co míníme obratem „být (sám) sebou“?</a:t>
            </a:r>
          </a:p>
          <a:p>
            <a:pPr marL="514350" indent="-514350">
              <a:buAutoNum type="arabicPeriod"/>
            </a:pPr>
            <a:r>
              <a:rPr lang="cs-CZ" sz="2800" dirty="0" smtClean="0"/>
              <a:t>Je to v nějakém vztahu k otázce po identitě osoby?</a:t>
            </a:r>
          </a:p>
          <a:p>
            <a:pPr marL="806958" lvl="1" indent="-514350">
              <a:buFont typeface="Courier New" panose="02070309020205020404" pitchFamily="49" charset="0"/>
              <a:buChar char="o"/>
            </a:pPr>
            <a:r>
              <a:rPr lang="cs-CZ" sz="2400" dirty="0" smtClean="0"/>
              <a:t>Filosofie existence (Kierkegaard, </a:t>
            </a:r>
            <a:r>
              <a:rPr lang="cs-CZ" sz="2400" dirty="0" err="1" smtClean="0"/>
              <a:t>Heidegger</a:t>
            </a:r>
            <a:r>
              <a:rPr lang="cs-CZ" sz="2400" dirty="0" smtClean="0"/>
              <a:t>, Sartre): pojem identity </a:t>
            </a:r>
            <a:r>
              <a:rPr lang="cs-CZ" sz="2400" u="sng" dirty="0" smtClean="0"/>
              <a:t>nelze </a:t>
            </a:r>
            <a:r>
              <a:rPr lang="cs-CZ" sz="2400" dirty="0" smtClean="0"/>
              <a:t>aplikovat na lidskou existenci, nemá-li dojít k jejímu nepochopení.</a:t>
            </a:r>
          </a:p>
          <a:p>
            <a:pPr marL="806958" lvl="1" indent="-514350">
              <a:buFont typeface="Courier New" panose="02070309020205020404" pitchFamily="49" charset="0"/>
              <a:buChar char="o"/>
            </a:pPr>
            <a:r>
              <a:rPr lang="cs-CZ" sz="2400" dirty="0" smtClean="0"/>
              <a:t>Sartre</a:t>
            </a:r>
            <a:r>
              <a:rPr lang="cs-CZ" sz="2400" dirty="0"/>
              <a:t>: „je třeba, aby princip identity nepředstavoval konstitutivní princip lidské reality a aby lidská realita nemusela být nutně tím, čím je, nýbrž mohla být tím, čím není.“ (</a:t>
            </a:r>
            <a:r>
              <a:rPr lang="cs-CZ" sz="2400" i="1" dirty="0"/>
              <a:t>Bytí a nicota</a:t>
            </a:r>
            <a:r>
              <a:rPr lang="cs-CZ" sz="2400" dirty="0"/>
              <a:t>, str. 100</a:t>
            </a:r>
            <a:r>
              <a:rPr lang="cs-CZ" sz="2400" dirty="0" smtClean="0"/>
              <a:t>).</a:t>
            </a:r>
          </a:p>
          <a:p>
            <a:pPr marL="806958" lvl="1" indent="-514350">
              <a:buFont typeface="Courier New" panose="02070309020205020404" pitchFamily="49" charset="0"/>
              <a:buChar char="o"/>
            </a:pPr>
            <a:r>
              <a:rPr lang="cs-CZ" sz="2400" dirty="0" err="1" smtClean="0"/>
              <a:t>Heidegger</a:t>
            </a:r>
            <a:r>
              <a:rPr lang="cs-CZ" sz="2400" dirty="0" smtClean="0"/>
              <a:t>: identita – jako formální rys všech jsoucen – nevystihuje specifický způsob, jak existuje „pobyt“ (lidský typ jsoucna</a:t>
            </a:r>
            <a:r>
              <a:rPr lang="cs-CZ" sz="2400" dirty="0" smtClean="0"/>
              <a:t>)</a:t>
            </a:r>
            <a:endParaRPr lang="cs-CZ" sz="2600" dirty="0" smtClean="0"/>
          </a:p>
        </p:txBody>
      </p:sp>
    </p:spTree>
    <p:extLst>
      <p:ext uri="{BB962C8B-B14F-4D97-AF65-F5344CB8AC3E}">
        <p14:creationId xmlns:p14="http://schemas.microsoft.com/office/powerpoint/2010/main" val="13357460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lnSpcReduction="10000"/>
          </a:bodyPr>
          <a:lstStyle/>
          <a:p>
            <a:pPr marL="0" indent="0">
              <a:buNone/>
            </a:pPr>
            <a:r>
              <a:rPr lang="cs-CZ" sz="2400" u="sng" dirty="0" smtClean="0"/>
              <a:t>Odpověď na otázku (kdo určuje každodenní spolubytí)</a:t>
            </a:r>
            <a:endParaRPr lang="cs-CZ" sz="2400" dirty="0" smtClean="0"/>
          </a:p>
          <a:p>
            <a:pPr>
              <a:buFont typeface="Courier New" panose="02070309020205020404" pitchFamily="49" charset="0"/>
              <a:buChar char="o"/>
            </a:pPr>
            <a:r>
              <a:rPr lang="cs-CZ" sz="2400" dirty="0" smtClean="0"/>
              <a:t>„neutrum“, „neurčité </a:t>
            </a:r>
            <a:r>
              <a:rPr lang="cs-CZ" sz="2400" i="1" dirty="0" err="1" smtClean="0"/>
              <a:t>das</a:t>
            </a:r>
            <a:r>
              <a:rPr lang="cs-CZ" sz="2400" i="1" dirty="0" smtClean="0"/>
              <a:t> Man“ </a:t>
            </a:r>
            <a:r>
              <a:rPr lang="cs-CZ" sz="2400" dirty="0" smtClean="0"/>
              <a:t>(„ono se“)</a:t>
            </a:r>
          </a:p>
          <a:p>
            <a:pPr>
              <a:buFont typeface="Courier New" panose="02070309020205020404" pitchFamily="49" charset="0"/>
              <a:buChar char="o"/>
            </a:pPr>
            <a:r>
              <a:rPr lang="cs-CZ" sz="2400" dirty="0" smtClean="0"/>
              <a:t>v </a:t>
            </a:r>
            <a:r>
              <a:rPr lang="cs-CZ" sz="2400" dirty="0"/>
              <a:t>užívání veřejného dopravního prostředku či zpravodajství jsme „jeden jako </a:t>
            </a:r>
            <a:r>
              <a:rPr lang="cs-CZ" sz="2400" dirty="0" smtClean="0"/>
              <a:t>druhý“</a:t>
            </a:r>
            <a:endParaRPr lang="cs-CZ" sz="2400" dirty="0"/>
          </a:p>
          <a:p>
            <a:pPr>
              <a:buFont typeface="Courier New" panose="02070309020205020404" pitchFamily="49" charset="0"/>
              <a:buChar char="o"/>
            </a:pPr>
            <a:r>
              <a:rPr lang="cs-CZ" sz="2400" dirty="0" smtClean="0"/>
              <a:t>toto </a:t>
            </a:r>
            <a:r>
              <a:rPr lang="cs-CZ" sz="2400" dirty="0"/>
              <a:t>„bytí spolu“ „rozpouští vlastní pobyt“, přičemž druzí ve své určitosti </a:t>
            </a:r>
            <a:r>
              <a:rPr lang="cs-CZ" sz="2400" dirty="0" smtClean="0"/>
              <a:t>mizí</a:t>
            </a:r>
            <a:endParaRPr lang="cs-CZ" sz="2400" dirty="0"/>
          </a:p>
          <a:p>
            <a:pPr>
              <a:buFont typeface="Courier New" panose="02070309020205020404" pitchFamily="49" charset="0"/>
              <a:buChar char="o"/>
            </a:pPr>
            <a:r>
              <a:rPr lang="cs-CZ" sz="2400" u="sng" dirty="0" smtClean="0"/>
              <a:t>problém: </a:t>
            </a:r>
            <a:r>
              <a:rPr lang="cs-CZ" sz="2400" dirty="0" smtClean="0"/>
              <a:t>to</a:t>
            </a:r>
            <a:r>
              <a:rPr lang="cs-CZ" sz="2400" dirty="0"/>
              <a:t>, že jsme v praktickém zacházení „jeden jako druhý“, neznamená nutně, že se prosadila diktatura konformismu </a:t>
            </a:r>
          </a:p>
          <a:p>
            <a:pPr>
              <a:buFont typeface="Courier New" panose="02070309020205020404" pitchFamily="49" charset="0"/>
              <a:buChar char="o"/>
            </a:pPr>
            <a:r>
              <a:rPr lang="cs-CZ" sz="2400" dirty="0" smtClean="0"/>
              <a:t>děláme </a:t>
            </a:r>
            <a:r>
              <a:rPr lang="cs-CZ" sz="2400" dirty="0"/>
              <a:t>(čteme, sledujeme…), co </a:t>
            </a:r>
            <a:r>
              <a:rPr lang="cs-CZ" sz="2400" i="1" dirty="0"/>
              <a:t>se </a:t>
            </a:r>
            <a:r>
              <a:rPr lang="cs-CZ" sz="2400" dirty="0"/>
              <a:t>dělá (ale: jezdíme tramvají, jak </a:t>
            </a:r>
            <a:r>
              <a:rPr lang="cs-CZ" sz="2400" i="1" dirty="0"/>
              <a:t>se</a:t>
            </a:r>
            <a:r>
              <a:rPr lang="cs-CZ" sz="2400" dirty="0"/>
              <a:t> </a:t>
            </a:r>
            <a:r>
              <a:rPr lang="cs-CZ" sz="2400" dirty="0" smtClean="0"/>
              <a:t>jezdí?).</a:t>
            </a:r>
            <a:endParaRPr lang="cs-CZ" sz="2400" dirty="0"/>
          </a:p>
          <a:p>
            <a:pPr>
              <a:buFont typeface="Courier New" panose="02070309020205020404" pitchFamily="49" charset="0"/>
              <a:buChar char="o"/>
            </a:pPr>
            <a:r>
              <a:rPr lang="cs-CZ" sz="2400" dirty="0" smtClean="0"/>
              <a:t>ono </a:t>
            </a:r>
            <a:r>
              <a:rPr lang="cs-CZ" sz="2400" dirty="0"/>
              <a:t>se „předepisuje způsob bytí každodennosti“ (127</a:t>
            </a:r>
            <a:r>
              <a:rPr lang="cs-CZ" sz="2400" dirty="0" smtClean="0"/>
              <a:t>)</a:t>
            </a:r>
            <a:endParaRPr lang="en-US" sz="2400" b="1" dirty="0"/>
          </a:p>
        </p:txBody>
      </p:sp>
    </p:spTree>
    <p:extLst>
      <p:ext uri="{BB962C8B-B14F-4D97-AF65-F5344CB8AC3E}">
        <p14:creationId xmlns:p14="http://schemas.microsoft.com/office/powerpoint/2010/main" val="79934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a:bodyPr>
          <a:lstStyle/>
          <a:p>
            <a:pPr marL="0" indent="0">
              <a:buNone/>
            </a:pPr>
            <a:r>
              <a:rPr lang="cs-CZ" sz="2400" u="sng" dirty="0" smtClean="0"/>
              <a:t>Průměrnost vs. originalita</a:t>
            </a:r>
            <a:endParaRPr lang="cs-CZ" sz="2400" dirty="0" smtClean="0"/>
          </a:p>
          <a:p>
            <a:pPr>
              <a:buFont typeface="Courier New" panose="02070309020205020404" pitchFamily="49" charset="0"/>
              <a:buChar char="o"/>
            </a:pPr>
            <a:r>
              <a:rPr lang="cs-CZ" sz="2400" dirty="0" smtClean="0"/>
              <a:t>průměrnost „toho, co se sluší, co platí a co ne, co se považuje za úspěšné a čemu se úspěch odpírá“</a:t>
            </a:r>
          </a:p>
          <a:p>
            <a:pPr>
              <a:buFont typeface="Courier New" panose="02070309020205020404" pitchFamily="49" charset="0"/>
              <a:buChar char="o"/>
            </a:pPr>
            <a:r>
              <a:rPr lang="cs-CZ" sz="2400" dirty="0" smtClean="0"/>
              <a:t>„</a:t>
            </a:r>
            <a:r>
              <a:rPr lang="cs-CZ" sz="2400" i="1" dirty="0" smtClean="0"/>
              <a:t>vyrovnávání</a:t>
            </a:r>
            <a:r>
              <a:rPr lang="cs-CZ" sz="2400" dirty="0" smtClean="0"/>
              <a:t> veškerých bytostných možností“ (127)</a:t>
            </a:r>
          </a:p>
          <a:p>
            <a:pPr marL="0" indent="0">
              <a:buNone/>
            </a:pPr>
            <a:r>
              <a:rPr lang="cs-CZ" sz="2400" u="sng" dirty="0" smtClean="0"/>
              <a:t>„</a:t>
            </a:r>
            <a:r>
              <a:rPr lang="cs-CZ" sz="2400" u="sng" dirty="0" err="1" smtClean="0"/>
              <a:t>Das</a:t>
            </a:r>
            <a:r>
              <a:rPr lang="cs-CZ" sz="2400" u="sng" dirty="0" smtClean="0"/>
              <a:t> Man“ a rozhodnutí</a:t>
            </a:r>
            <a:endParaRPr lang="cs-CZ" sz="2400" dirty="0" smtClean="0"/>
          </a:p>
          <a:p>
            <a:pPr lvl="0">
              <a:buFont typeface="Courier New" panose="02070309020205020404" pitchFamily="49" charset="0"/>
              <a:buChar char="o"/>
            </a:pPr>
            <a:r>
              <a:rPr lang="cs-CZ" sz="2400" dirty="0"/>
              <a:t>„když si pobyt razí cestu k nějakému rozhodnutí“, ustoupí do </a:t>
            </a:r>
            <a:r>
              <a:rPr lang="cs-CZ" sz="2400" dirty="0" smtClean="0"/>
              <a:t>pozadí</a:t>
            </a:r>
            <a:endParaRPr lang="cs-CZ" sz="2400" dirty="0"/>
          </a:p>
          <a:p>
            <a:pPr lvl="0">
              <a:buFont typeface="Courier New" panose="02070309020205020404" pitchFamily="49" charset="0"/>
              <a:buChar char="o"/>
            </a:pPr>
            <a:r>
              <a:rPr lang="cs-CZ" sz="2400" dirty="0" smtClean="0"/>
              <a:t>odnímá </a:t>
            </a:r>
            <a:r>
              <a:rPr lang="cs-CZ" sz="2400" dirty="0"/>
              <a:t>pobytu odpovědnost: vždy se na ně může </a:t>
            </a:r>
            <a:r>
              <a:rPr lang="cs-CZ" sz="2400" dirty="0" smtClean="0"/>
              <a:t>odvolat</a:t>
            </a:r>
            <a:endParaRPr lang="cs-CZ" sz="2400" dirty="0"/>
          </a:p>
          <a:p>
            <a:pPr lvl="0">
              <a:buFont typeface="Courier New" panose="02070309020205020404" pitchFamily="49" charset="0"/>
              <a:buChar char="o"/>
            </a:pPr>
            <a:r>
              <a:rPr lang="cs-CZ" sz="2400" dirty="0" smtClean="0"/>
              <a:t>„ono </a:t>
            </a:r>
            <a:r>
              <a:rPr lang="cs-CZ" sz="2400" dirty="0"/>
              <a:t>se“ pobytu „odlehčuje“</a:t>
            </a:r>
            <a:endParaRPr lang="en-US" sz="2400" dirty="0"/>
          </a:p>
          <a:p>
            <a:pPr marL="0" indent="0">
              <a:buNone/>
            </a:pPr>
            <a:endParaRPr lang="en-US" sz="2400" u="sng" dirty="0"/>
          </a:p>
        </p:txBody>
      </p:sp>
    </p:spTree>
    <p:extLst>
      <p:ext uri="{BB962C8B-B14F-4D97-AF65-F5344CB8AC3E}">
        <p14:creationId xmlns:p14="http://schemas.microsoft.com/office/powerpoint/2010/main" val="3408448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pPr marL="0" indent="0">
              <a:buNone/>
            </a:pPr>
            <a:r>
              <a:rPr lang="cs-CZ" sz="2400" u="sng" dirty="0"/>
              <a:t>Odpověď na otázku, kdo je každodenní pobyt</a:t>
            </a:r>
            <a:endParaRPr lang="en-US" sz="2400" dirty="0"/>
          </a:p>
          <a:p>
            <a:pPr lvl="0">
              <a:buFont typeface="Courier New" panose="02070309020205020404" pitchFamily="49" charset="0"/>
              <a:buChar char="o"/>
            </a:pPr>
            <a:r>
              <a:rPr lang="cs-CZ" sz="2200" dirty="0"/>
              <a:t>právě „</a:t>
            </a:r>
            <a:r>
              <a:rPr lang="cs-CZ" sz="2200" i="1" dirty="0"/>
              <a:t>nikdo</a:t>
            </a:r>
            <a:r>
              <a:rPr lang="cs-CZ" sz="2200" dirty="0"/>
              <a:t>, kterému se pobyt ve svém bytí mezi druhými vždy již odevzdal“ (</a:t>
            </a:r>
            <a:r>
              <a:rPr lang="cs-CZ" sz="2200" dirty="0" smtClean="0"/>
              <a:t>128)</a:t>
            </a:r>
            <a:endParaRPr lang="cs-CZ" sz="2200" dirty="0"/>
          </a:p>
          <a:p>
            <a:pPr lvl="0">
              <a:buFont typeface="Courier New" panose="02070309020205020404" pitchFamily="49" charset="0"/>
              <a:buChar char="o"/>
            </a:pPr>
            <a:r>
              <a:rPr lang="cs-CZ" sz="2200" dirty="0" smtClean="0"/>
              <a:t>stálost </a:t>
            </a:r>
            <a:r>
              <a:rPr lang="cs-CZ" sz="2200" dirty="0"/>
              <a:t>tohoto způsobu bytí: nesamostatný, nevlastní způsob </a:t>
            </a:r>
            <a:r>
              <a:rPr lang="cs-CZ" sz="2200" dirty="0" smtClean="0"/>
              <a:t>bytí sebe </a:t>
            </a:r>
            <a:r>
              <a:rPr lang="cs-CZ" sz="2200" dirty="0"/>
              <a:t>i druhých jako stálý </a:t>
            </a:r>
            <a:r>
              <a:rPr lang="cs-CZ" sz="2200" dirty="0" smtClean="0"/>
              <a:t>modus (průměrný, odlehčený atd.)</a:t>
            </a:r>
            <a:endParaRPr lang="cs-CZ" sz="2200" dirty="0"/>
          </a:p>
          <a:p>
            <a:pPr lvl="0">
              <a:buFont typeface="Courier New" panose="02070309020205020404" pitchFamily="49" charset="0"/>
              <a:buChar char="o"/>
            </a:pPr>
            <a:r>
              <a:rPr lang="cs-CZ" sz="2200" dirty="0" smtClean="0"/>
              <a:t>toto </a:t>
            </a:r>
            <a:r>
              <a:rPr lang="cs-CZ" sz="2200" dirty="0"/>
              <a:t>nikdo není žádné „nic“, je to naopak „nejreálnější subjekt“ </a:t>
            </a:r>
            <a:r>
              <a:rPr lang="cs-CZ" sz="2200" dirty="0" smtClean="0"/>
              <a:t>každodennosti</a:t>
            </a:r>
          </a:p>
          <a:p>
            <a:pPr marL="0" lvl="0" indent="0">
              <a:buNone/>
            </a:pPr>
            <a:endParaRPr lang="cs-CZ" sz="2200" dirty="0"/>
          </a:p>
          <a:p>
            <a:pPr marL="0" lvl="0" indent="0">
              <a:buNone/>
            </a:pPr>
            <a:r>
              <a:rPr lang="cs-CZ" sz="2200" dirty="0" smtClean="0"/>
              <a:t>- V. Havel, </a:t>
            </a:r>
            <a:r>
              <a:rPr lang="cs-CZ" sz="2200" i="1" dirty="0" smtClean="0"/>
              <a:t>Moc bezmocných </a:t>
            </a:r>
            <a:r>
              <a:rPr lang="cs-CZ" sz="2200" dirty="0" smtClean="0"/>
              <a:t>(intence systému, společenská samo-totalita)</a:t>
            </a:r>
            <a:endParaRPr lang="en-US" sz="2200" dirty="0"/>
          </a:p>
        </p:txBody>
      </p:sp>
    </p:spTree>
    <p:extLst>
      <p:ext uri="{BB962C8B-B14F-4D97-AF65-F5344CB8AC3E}">
        <p14:creationId xmlns:p14="http://schemas.microsoft.com/office/powerpoint/2010/main" val="1671484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normAutofit lnSpcReduction="10000"/>
          </a:bodyPr>
          <a:lstStyle/>
          <a:p>
            <a:pPr marL="0" indent="0">
              <a:buNone/>
            </a:pPr>
            <a:r>
              <a:rPr lang="cs-CZ" sz="2800" u="sng" dirty="0"/>
              <a:t>Možnost autentického bytí sebou</a:t>
            </a:r>
            <a:endParaRPr lang="en-US" sz="2800" dirty="0"/>
          </a:p>
          <a:p>
            <a:pPr lvl="0">
              <a:buFont typeface="Courier New" panose="02070309020205020404" pitchFamily="49" charset="0"/>
              <a:buChar char="o"/>
            </a:pPr>
            <a:r>
              <a:rPr lang="cs-CZ" sz="2400" dirty="0" smtClean="0"/>
              <a:t>autentické = „výslovně uchopené </a:t>
            </a:r>
            <a:r>
              <a:rPr lang="cs-CZ" sz="2400" dirty="0"/>
              <a:t>„bytí sebou“.“ (129)</a:t>
            </a:r>
            <a:endParaRPr lang="en-US" sz="2400" dirty="0"/>
          </a:p>
          <a:p>
            <a:pPr marL="0" indent="0">
              <a:buNone/>
            </a:pPr>
            <a:r>
              <a:rPr lang="cs-CZ" sz="2400" i="1" dirty="0" smtClean="0"/>
              <a:t>„Zprvu </a:t>
            </a:r>
            <a:r>
              <a:rPr lang="cs-CZ" sz="2400" dirty="0" smtClean="0"/>
              <a:t>„jsem“ nikoli „já“ ve smyslu vlastního „bytí sebou“, nýbrž druzí ve způsobu „ono se“. Z něho a jakožto ono jsem zprvu „dán“ sobě „samému“. Zprvu </a:t>
            </a:r>
            <a:r>
              <a:rPr lang="cs-CZ" sz="2400" dirty="0"/>
              <a:t>je pobyt neurčitým „ono se“ a většinou to tak zůstane</a:t>
            </a:r>
            <a:r>
              <a:rPr lang="cs-CZ" sz="2400" dirty="0" smtClean="0"/>
              <a:t>.“ </a:t>
            </a:r>
            <a:r>
              <a:rPr lang="cs-CZ" sz="2400" dirty="0"/>
              <a:t>§27, </a:t>
            </a:r>
            <a:r>
              <a:rPr lang="cs-CZ" sz="2400" dirty="0" smtClean="0"/>
              <a:t>129.</a:t>
            </a:r>
            <a:endParaRPr lang="cs-CZ" sz="2400" dirty="0"/>
          </a:p>
          <a:p>
            <a:pPr marL="0" indent="0">
              <a:buNone/>
            </a:pPr>
            <a:r>
              <a:rPr lang="cs-CZ" sz="2400" i="1" dirty="0" smtClean="0"/>
              <a:t>„Autentické </a:t>
            </a:r>
            <a:r>
              <a:rPr lang="cs-CZ" sz="2400" i="1" dirty="0"/>
              <a:t>„bytí sebou samým“ </a:t>
            </a:r>
            <a:r>
              <a:rPr lang="cs-CZ" sz="2400" dirty="0"/>
              <a:t>nespočívá v nějakém od neurčitého „ono se“ odtrženém výjimečném stavu subjektu, nýbrž </a:t>
            </a:r>
            <a:r>
              <a:rPr lang="cs-CZ" sz="2400" i="1" dirty="0"/>
              <a:t>je existenciální modifikací neurčitého „ono se“ jako bytostného </a:t>
            </a:r>
            <a:r>
              <a:rPr lang="cs-CZ" sz="2400" i="1" dirty="0" err="1" smtClean="0"/>
              <a:t>existenciálu</a:t>
            </a:r>
            <a:r>
              <a:rPr lang="cs-CZ" sz="2400" i="1" dirty="0" smtClean="0"/>
              <a:t>. 	</a:t>
            </a:r>
          </a:p>
          <a:p>
            <a:pPr marL="0" indent="0">
              <a:buNone/>
            </a:pPr>
            <a:r>
              <a:rPr lang="cs-CZ" sz="2400" dirty="0" err="1" smtClean="0"/>
              <a:t>Sebetotožnost</a:t>
            </a:r>
            <a:r>
              <a:rPr lang="cs-CZ" sz="2400" dirty="0" smtClean="0"/>
              <a:t> </a:t>
            </a:r>
            <a:r>
              <a:rPr lang="cs-CZ" sz="2400" dirty="0"/>
              <a:t>autenticky existujícího „bytí sebou“ je pak ale propastně vzdálená od identity já, které se udržuje jako totéž v rozmanitosti svých prožitků</a:t>
            </a:r>
            <a:r>
              <a:rPr lang="cs-CZ" sz="2400" dirty="0" smtClean="0"/>
              <a:t>.“ </a:t>
            </a:r>
            <a:r>
              <a:rPr lang="cs-CZ" sz="2400" dirty="0"/>
              <a:t>§27, </a:t>
            </a:r>
            <a:r>
              <a:rPr lang="cs-CZ" sz="2400" dirty="0" smtClean="0"/>
              <a:t>130</a:t>
            </a:r>
            <a:endParaRPr lang="en-US" dirty="0"/>
          </a:p>
        </p:txBody>
      </p:sp>
    </p:spTree>
    <p:extLst>
      <p:ext uri="{BB962C8B-B14F-4D97-AF65-F5344CB8AC3E}">
        <p14:creationId xmlns:p14="http://schemas.microsoft.com/office/powerpoint/2010/main" val="436884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699188"/>
          </a:xfrm>
        </p:spPr>
        <p:txBody>
          <a:bodyPr>
            <a:normAutofit fontScale="90000"/>
          </a:bodyPr>
          <a:lstStyle/>
          <a:p>
            <a:r>
              <a:rPr lang="cs-CZ" dirty="0" smtClean="0"/>
              <a:t>Závěr: otázky z úvodu</a:t>
            </a:r>
            <a:endParaRPr lang="cs-CZ" dirty="0"/>
          </a:p>
        </p:txBody>
      </p:sp>
      <p:sp>
        <p:nvSpPr>
          <p:cNvPr id="3" name="Zástupný symbol pro obsah 2"/>
          <p:cNvSpPr>
            <a:spLocks noGrp="1"/>
          </p:cNvSpPr>
          <p:nvPr>
            <p:ph idx="1"/>
          </p:nvPr>
        </p:nvSpPr>
        <p:spPr>
          <a:xfrm>
            <a:off x="1103312" y="1754909"/>
            <a:ext cx="8946541" cy="4493490"/>
          </a:xfrm>
        </p:spPr>
        <p:txBody>
          <a:bodyPr>
            <a:normAutofit lnSpcReduction="10000"/>
          </a:bodyPr>
          <a:lstStyle/>
          <a:p>
            <a:pPr marL="514350" indent="-514350">
              <a:buAutoNum type="arabicPeriod"/>
            </a:pPr>
            <a:r>
              <a:rPr lang="cs-CZ" sz="2400" b="1" dirty="0" smtClean="0">
                <a:solidFill>
                  <a:srgbClr val="000000"/>
                </a:solidFill>
              </a:rPr>
              <a:t>Co míníme obratem „být (sám) sebou“?</a:t>
            </a:r>
          </a:p>
          <a:p>
            <a:pPr marL="400050" lvl="1" indent="0">
              <a:buNone/>
            </a:pPr>
            <a:r>
              <a:rPr lang="cs-CZ" sz="2200" dirty="0" smtClean="0">
                <a:solidFill>
                  <a:srgbClr val="000000"/>
                </a:solidFill>
              </a:rPr>
              <a:t>- u </a:t>
            </a:r>
            <a:r>
              <a:rPr lang="cs-CZ" sz="2200" dirty="0" err="1" smtClean="0">
                <a:solidFill>
                  <a:srgbClr val="000000"/>
                </a:solidFill>
              </a:rPr>
              <a:t>Heideggera</a:t>
            </a:r>
            <a:r>
              <a:rPr lang="cs-CZ" sz="2200" dirty="0" smtClean="0">
                <a:solidFill>
                  <a:srgbClr val="000000"/>
                </a:solidFill>
              </a:rPr>
              <a:t>: způsob, jak nakládat s vlastními možnostmi (ne/samostatně, uchopení/zanedbání volby)</a:t>
            </a:r>
          </a:p>
          <a:p>
            <a:pPr marL="514350" indent="-514350">
              <a:buAutoNum type="arabicPeriod"/>
            </a:pPr>
            <a:r>
              <a:rPr lang="cs-CZ" sz="2400" b="1" dirty="0" smtClean="0">
                <a:solidFill>
                  <a:srgbClr val="000000"/>
                </a:solidFill>
              </a:rPr>
              <a:t>Jsme ve svém „bytí sebou“ omezováni druhými, případně jak?</a:t>
            </a:r>
          </a:p>
          <a:p>
            <a:pPr marL="400050" lvl="1" indent="0">
              <a:buNone/>
            </a:pPr>
            <a:r>
              <a:rPr lang="cs-CZ" sz="2200" dirty="0" smtClean="0">
                <a:solidFill>
                  <a:srgbClr val="000000"/>
                </a:solidFill>
              </a:rPr>
              <a:t>- ano, nakolik se našich možností zmocnili druzí</a:t>
            </a:r>
          </a:p>
          <a:p>
            <a:pPr marL="514350" indent="-514350">
              <a:buAutoNum type="arabicPeriod"/>
            </a:pPr>
            <a:r>
              <a:rPr lang="cs-CZ" sz="2400" b="1" dirty="0" smtClean="0">
                <a:solidFill>
                  <a:srgbClr val="000000"/>
                </a:solidFill>
              </a:rPr>
              <a:t>Je to vše v nějakém vztahu k otázce po identitě osoby?</a:t>
            </a:r>
          </a:p>
          <a:p>
            <a:pPr lvl="1" indent="-342900">
              <a:buFontTx/>
              <a:buChar char="-"/>
            </a:pPr>
            <a:r>
              <a:rPr lang="cs-CZ" sz="2200" dirty="0" smtClean="0">
                <a:solidFill>
                  <a:srgbClr val="000000"/>
                </a:solidFill>
              </a:rPr>
              <a:t>nejde o diachronní identitu (setrvalost), ale o určování sebe</a:t>
            </a:r>
          </a:p>
          <a:p>
            <a:pPr lvl="1" indent="-342900">
              <a:buFontTx/>
              <a:buChar char="-"/>
            </a:pPr>
            <a:r>
              <a:rPr lang="cs-CZ" sz="2200" dirty="0" smtClean="0">
                <a:solidFill>
                  <a:srgbClr val="000000"/>
                </a:solidFill>
              </a:rPr>
              <a:t>„</a:t>
            </a:r>
            <a:r>
              <a:rPr lang="cs-CZ" sz="2200" dirty="0" err="1" smtClean="0">
                <a:solidFill>
                  <a:srgbClr val="000000"/>
                </a:solidFill>
              </a:rPr>
              <a:t>Selbigkeit</a:t>
            </a:r>
            <a:r>
              <a:rPr lang="cs-CZ" sz="2200" dirty="0" smtClean="0">
                <a:solidFill>
                  <a:srgbClr val="000000"/>
                </a:solidFill>
              </a:rPr>
              <a:t>“ autentického jedince je „propastně vzdálená“ od „identity já“</a:t>
            </a:r>
          </a:p>
          <a:p>
            <a:pPr lvl="1" indent="-342900">
              <a:buFontTx/>
              <a:buChar char="-"/>
            </a:pPr>
            <a:r>
              <a:rPr lang="cs-CZ" sz="2200" dirty="0" smtClean="0">
                <a:solidFill>
                  <a:srgbClr val="000000"/>
                </a:solidFill>
              </a:rPr>
              <a:t>„</a:t>
            </a:r>
            <a:r>
              <a:rPr lang="cs-CZ" sz="2200" dirty="0" err="1" smtClean="0">
                <a:solidFill>
                  <a:srgbClr val="000000"/>
                </a:solidFill>
              </a:rPr>
              <a:t>one</a:t>
            </a:r>
            <a:r>
              <a:rPr lang="cs-CZ" sz="2200" dirty="0" smtClean="0">
                <a:solidFill>
                  <a:srgbClr val="000000"/>
                </a:solidFill>
              </a:rPr>
              <a:t> </a:t>
            </a:r>
            <a:r>
              <a:rPr lang="cs-CZ" sz="2200" dirty="0" err="1" smtClean="0">
                <a:solidFill>
                  <a:srgbClr val="000000"/>
                </a:solidFill>
              </a:rPr>
              <a:t>must</a:t>
            </a:r>
            <a:r>
              <a:rPr lang="cs-CZ" sz="2200" dirty="0" smtClean="0">
                <a:solidFill>
                  <a:srgbClr val="000000"/>
                </a:solidFill>
              </a:rPr>
              <a:t> not </a:t>
            </a:r>
            <a:r>
              <a:rPr lang="cs-CZ" sz="2200" dirty="0" err="1" smtClean="0">
                <a:solidFill>
                  <a:srgbClr val="000000"/>
                </a:solidFill>
              </a:rPr>
              <a:t>understand</a:t>
            </a:r>
            <a:r>
              <a:rPr lang="cs-CZ" sz="2200" dirty="0" smtClean="0">
                <a:solidFill>
                  <a:srgbClr val="000000"/>
                </a:solidFill>
              </a:rPr>
              <a:t> </a:t>
            </a:r>
            <a:r>
              <a:rPr lang="cs-CZ" sz="2200" dirty="0" err="1" smtClean="0">
                <a:solidFill>
                  <a:srgbClr val="000000"/>
                </a:solidFill>
              </a:rPr>
              <a:t>the</a:t>
            </a:r>
            <a:r>
              <a:rPr lang="cs-CZ" sz="2200" dirty="0" smtClean="0">
                <a:solidFill>
                  <a:srgbClr val="000000"/>
                </a:solidFill>
              </a:rPr>
              <a:t> </a:t>
            </a:r>
            <a:r>
              <a:rPr lang="cs-CZ" sz="2200" dirty="0" err="1" smtClean="0">
                <a:solidFill>
                  <a:srgbClr val="000000"/>
                </a:solidFill>
              </a:rPr>
              <a:t>question</a:t>
            </a:r>
            <a:r>
              <a:rPr lang="cs-CZ" sz="2200" dirty="0" smtClean="0">
                <a:solidFill>
                  <a:srgbClr val="000000"/>
                </a:solidFill>
              </a:rPr>
              <a:t> as to „</a:t>
            </a:r>
            <a:r>
              <a:rPr lang="cs-CZ" sz="2200" dirty="0" err="1" smtClean="0">
                <a:solidFill>
                  <a:srgbClr val="000000"/>
                </a:solidFill>
              </a:rPr>
              <a:t>who</a:t>
            </a:r>
            <a:r>
              <a:rPr lang="cs-CZ" sz="2200" dirty="0" smtClean="0">
                <a:solidFill>
                  <a:srgbClr val="000000"/>
                </a:solidFill>
              </a:rPr>
              <a:t>“ Da-</a:t>
            </a:r>
            <a:r>
              <a:rPr lang="cs-CZ" sz="2200" dirty="0" err="1" smtClean="0">
                <a:solidFill>
                  <a:srgbClr val="000000"/>
                </a:solidFill>
              </a:rPr>
              <a:t>sein</a:t>
            </a:r>
            <a:r>
              <a:rPr lang="cs-CZ" sz="2200" dirty="0" smtClean="0">
                <a:solidFill>
                  <a:srgbClr val="000000"/>
                </a:solidFill>
              </a:rPr>
              <a:t> </a:t>
            </a:r>
            <a:r>
              <a:rPr lang="cs-CZ" sz="2200" dirty="0" err="1" smtClean="0">
                <a:solidFill>
                  <a:srgbClr val="000000"/>
                </a:solidFill>
              </a:rPr>
              <a:t>is</a:t>
            </a:r>
            <a:r>
              <a:rPr lang="cs-CZ" sz="2200" dirty="0" smtClean="0">
                <a:solidFill>
                  <a:srgbClr val="000000"/>
                </a:solidFill>
              </a:rPr>
              <a:t> as a </a:t>
            </a:r>
            <a:r>
              <a:rPr lang="cs-CZ" sz="2200" dirty="0" err="1" smtClean="0">
                <a:solidFill>
                  <a:srgbClr val="000000"/>
                </a:solidFill>
              </a:rPr>
              <a:t>question</a:t>
            </a:r>
            <a:r>
              <a:rPr lang="cs-CZ" sz="2200" dirty="0" smtClean="0">
                <a:solidFill>
                  <a:srgbClr val="000000"/>
                </a:solidFill>
              </a:rPr>
              <a:t> </a:t>
            </a:r>
            <a:r>
              <a:rPr lang="cs-CZ" sz="2200" dirty="0" err="1" smtClean="0">
                <a:solidFill>
                  <a:srgbClr val="000000"/>
                </a:solidFill>
              </a:rPr>
              <a:t>concerning</a:t>
            </a:r>
            <a:r>
              <a:rPr lang="cs-CZ" sz="2200" dirty="0" smtClean="0">
                <a:solidFill>
                  <a:srgbClr val="000000"/>
                </a:solidFill>
              </a:rPr>
              <a:t> </a:t>
            </a:r>
            <a:r>
              <a:rPr lang="cs-CZ" sz="2200" dirty="0" err="1" smtClean="0">
                <a:solidFill>
                  <a:srgbClr val="000000"/>
                </a:solidFill>
              </a:rPr>
              <a:t>its</a:t>
            </a:r>
            <a:r>
              <a:rPr lang="cs-CZ" sz="2200" dirty="0" smtClean="0">
                <a:solidFill>
                  <a:srgbClr val="000000"/>
                </a:solidFill>
              </a:rPr>
              <a:t> </a:t>
            </a:r>
            <a:r>
              <a:rPr lang="cs-CZ" sz="2200" dirty="0" err="1" smtClean="0">
                <a:solidFill>
                  <a:srgbClr val="000000"/>
                </a:solidFill>
              </a:rPr>
              <a:t>formal</a:t>
            </a:r>
            <a:r>
              <a:rPr lang="cs-CZ" sz="2200" dirty="0" smtClean="0">
                <a:solidFill>
                  <a:srgbClr val="000000"/>
                </a:solidFill>
              </a:rPr>
              <a:t> </a:t>
            </a:r>
            <a:r>
              <a:rPr lang="cs-CZ" sz="2200" dirty="0" err="1" smtClean="0">
                <a:solidFill>
                  <a:srgbClr val="000000"/>
                </a:solidFill>
              </a:rPr>
              <a:t>individuation</a:t>
            </a:r>
            <a:r>
              <a:rPr lang="cs-CZ" sz="2200" dirty="0" smtClean="0">
                <a:solidFill>
                  <a:srgbClr val="000000"/>
                </a:solidFill>
              </a:rPr>
              <a:t>, but </a:t>
            </a:r>
            <a:r>
              <a:rPr lang="cs-CZ" sz="2200" dirty="0" err="1" smtClean="0">
                <a:solidFill>
                  <a:srgbClr val="000000"/>
                </a:solidFill>
              </a:rPr>
              <a:t>rather</a:t>
            </a:r>
            <a:r>
              <a:rPr lang="cs-CZ" sz="2200" dirty="0" smtClean="0">
                <a:solidFill>
                  <a:srgbClr val="000000"/>
                </a:solidFill>
              </a:rPr>
              <a:t> as a </a:t>
            </a:r>
            <a:r>
              <a:rPr lang="cs-CZ" sz="2200" dirty="0" err="1" smtClean="0">
                <a:solidFill>
                  <a:srgbClr val="000000"/>
                </a:solidFill>
              </a:rPr>
              <a:t>question</a:t>
            </a:r>
            <a:r>
              <a:rPr lang="cs-CZ" sz="2200" dirty="0" smtClean="0">
                <a:solidFill>
                  <a:srgbClr val="000000"/>
                </a:solidFill>
              </a:rPr>
              <a:t> </a:t>
            </a:r>
            <a:r>
              <a:rPr lang="cs-CZ" sz="2200" dirty="0" err="1" smtClean="0">
                <a:solidFill>
                  <a:srgbClr val="000000"/>
                </a:solidFill>
              </a:rPr>
              <a:t>concerning</a:t>
            </a:r>
            <a:r>
              <a:rPr lang="cs-CZ" sz="2200" dirty="0" smtClean="0">
                <a:solidFill>
                  <a:srgbClr val="000000"/>
                </a:solidFill>
              </a:rPr>
              <a:t> </a:t>
            </a:r>
            <a:r>
              <a:rPr lang="cs-CZ" sz="2200" dirty="0" err="1" smtClean="0">
                <a:solidFill>
                  <a:srgbClr val="000000"/>
                </a:solidFill>
              </a:rPr>
              <a:t>its</a:t>
            </a:r>
            <a:r>
              <a:rPr lang="cs-CZ" sz="2200" dirty="0" smtClean="0">
                <a:solidFill>
                  <a:srgbClr val="000000"/>
                </a:solidFill>
              </a:rPr>
              <a:t> </a:t>
            </a:r>
            <a:r>
              <a:rPr lang="cs-CZ" sz="2200" dirty="0" err="1" smtClean="0">
                <a:solidFill>
                  <a:srgbClr val="000000"/>
                </a:solidFill>
              </a:rPr>
              <a:t>qualitative</a:t>
            </a:r>
            <a:r>
              <a:rPr lang="cs-CZ" sz="2200" dirty="0" smtClean="0">
                <a:solidFill>
                  <a:srgbClr val="000000"/>
                </a:solidFill>
              </a:rPr>
              <a:t> </a:t>
            </a:r>
            <a:r>
              <a:rPr lang="cs-CZ" sz="2200" dirty="0" err="1" smtClean="0">
                <a:solidFill>
                  <a:srgbClr val="000000"/>
                </a:solidFill>
              </a:rPr>
              <a:t>self</a:t>
            </a:r>
            <a:r>
              <a:rPr lang="cs-CZ" sz="2200" dirty="0" smtClean="0">
                <a:solidFill>
                  <a:srgbClr val="000000"/>
                </a:solidFill>
              </a:rPr>
              <a:t>-identity.“ (D. </a:t>
            </a:r>
            <a:r>
              <a:rPr lang="cs-CZ" sz="2200" dirty="0" err="1" smtClean="0">
                <a:solidFill>
                  <a:srgbClr val="000000"/>
                </a:solidFill>
              </a:rPr>
              <a:t>Zahavi</a:t>
            </a:r>
            <a:r>
              <a:rPr lang="cs-CZ" sz="2200" dirty="0" smtClean="0">
                <a:solidFill>
                  <a:srgbClr val="000000"/>
                </a:solidFill>
              </a:rPr>
              <a:t>, </a:t>
            </a:r>
            <a:r>
              <a:rPr lang="cs-CZ" sz="2200" i="1" dirty="0" err="1" smtClean="0">
                <a:solidFill>
                  <a:srgbClr val="000000"/>
                </a:solidFill>
              </a:rPr>
              <a:t>Husserl</a:t>
            </a:r>
            <a:r>
              <a:rPr lang="cs-CZ" sz="2200" i="1" dirty="0" smtClean="0">
                <a:solidFill>
                  <a:srgbClr val="000000"/>
                </a:solidFill>
              </a:rPr>
              <a:t> and </a:t>
            </a:r>
            <a:r>
              <a:rPr lang="cs-CZ" sz="2200" i="1" dirty="0" err="1" smtClean="0">
                <a:solidFill>
                  <a:srgbClr val="000000"/>
                </a:solidFill>
              </a:rPr>
              <a:t>Transcendental</a:t>
            </a:r>
            <a:r>
              <a:rPr lang="cs-CZ" sz="2200" i="1" dirty="0" smtClean="0">
                <a:solidFill>
                  <a:srgbClr val="000000"/>
                </a:solidFill>
              </a:rPr>
              <a:t> Intersubjectivity, </a:t>
            </a:r>
            <a:r>
              <a:rPr lang="cs-CZ" sz="2200" dirty="0" smtClean="0">
                <a:solidFill>
                  <a:srgbClr val="000000"/>
                </a:solidFill>
              </a:rPr>
              <a:t>Ohio Univ. </a:t>
            </a:r>
            <a:r>
              <a:rPr lang="cs-CZ" sz="2200" dirty="0" err="1" smtClean="0">
                <a:solidFill>
                  <a:srgbClr val="000000"/>
                </a:solidFill>
              </a:rPr>
              <a:t>Press</a:t>
            </a:r>
            <a:r>
              <a:rPr lang="cs-CZ" sz="2200" dirty="0" smtClean="0">
                <a:solidFill>
                  <a:srgbClr val="000000"/>
                </a:solidFill>
              </a:rPr>
              <a:t> 2001, 131).</a:t>
            </a:r>
            <a:endParaRPr lang="cs-CZ" sz="2400" dirty="0">
              <a:solidFill>
                <a:srgbClr val="000000"/>
              </a:solidFill>
            </a:endParaRPr>
          </a:p>
        </p:txBody>
      </p:sp>
    </p:spTree>
    <p:extLst>
      <p:ext uri="{BB962C8B-B14F-4D97-AF65-F5344CB8AC3E}">
        <p14:creationId xmlns:p14="http://schemas.microsoft.com/office/powerpoint/2010/main" val="532753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dirty="0" smtClean="0"/>
              <a:t>Bytí sebou a identita u </a:t>
            </a:r>
            <a:r>
              <a:rPr lang="cs-CZ" dirty="0" err="1" smtClean="0"/>
              <a:t>Heideggera</a:t>
            </a:r>
            <a:endParaRPr lang="cs-CZ" dirty="0"/>
          </a:p>
        </p:txBody>
      </p:sp>
      <p:sp>
        <p:nvSpPr>
          <p:cNvPr id="3" name="Zástupný symbol pro obsah 2"/>
          <p:cNvSpPr>
            <a:spLocks noGrp="1"/>
          </p:cNvSpPr>
          <p:nvPr>
            <p:ph idx="1"/>
          </p:nvPr>
        </p:nvSpPr>
        <p:spPr>
          <a:xfrm>
            <a:off x="1103312" y="1717964"/>
            <a:ext cx="8946541" cy="4530436"/>
          </a:xfrm>
        </p:spPr>
        <p:txBody>
          <a:bodyPr>
            <a:normAutofit/>
          </a:bodyPr>
          <a:lstStyle/>
          <a:p>
            <a:pPr marL="0" indent="0">
              <a:buNone/>
            </a:pPr>
            <a:r>
              <a:rPr lang="cs-CZ" sz="2400" dirty="0" smtClean="0"/>
              <a:t>„toto jsoucno, jímž sami jsme  a které existuje kvůli sobě, je jakožto toto jsoucno </a:t>
            </a:r>
            <a:r>
              <a:rPr lang="cs-CZ" sz="2400" i="1" dirty="0" smtClean="0"/>
              <a:t>vždy-mé</a:t>
            </a:r>
            <a:r>
              <a:rPr lang="cs-CZ" sz="2400" dirty="0" smtClean="0"/>
              <a:t>. Pobyt je nejen jako každé jsoucno vůbec v nějakém formálně-ontologickém smyslu identické se sebou – identická se sebou je každá věc -, a také si není pouze vědomo této totožnosti [</a:t>
            </a:r>
            <a:r>
              <a:rPr lang="cs-CZ" sz="2400" dirty="0" err="1" smtClean="0"/>
              <a:t>Selbigkeit</a:t>
            </a:r>
            <a:r>
              <a:rPr lang="cs-CZ" sz="2400" dirty="0" smtClean="0"/>
              <a:t>] na rozdíl od nějaké přírodní věci, nýbrž pobyt má specifickou totožnost se sebou ve smyslu bytí sebou [</a:t>
            </a:r>
            <a:r>
              <a:rPr lang="cs-CZ" sz="2400" dirty="0" err="1" smtClean="0"/>
              <a:t>Selbstheit</a:t>
            </a:r>
            <a:r>
              <a:rPr lang="cs-CZ" sz="2400" dirty="0" smtClean="0"/>
              <a:t>]. Je tak, že je nějakým způsobem </a:t>
            </a:r>
            <a:r>
              <a:rPr lang="cs-CZ" sz="2400" i="1" dirty="0" smtClean="0"/>
              <a:t>sobě vlastní</a:t>
            </a:r>
            <a:r>
              <a:rPr lang="cs-CZ" sz="2400" dirty="0" smtClean="0"/>
              <a:t>, </a:t>
            </a:r>
            <a:r>
              <a:rPr lang="cs-CZ" sz="2400" i="1" dirty="0" smtClean="0"/>
              <a:t>má samo sebe</a:t>
            </a:r>
            <a:r>
              <a:rPr lang="cs-CZ" sz="2400" dirty="0" smtClean="0"/>
              <a:t>, a jen proto se může </a:t>
            </a:r>
            <a:r>
              <a:rPr lang="cs-CZ" sz="2400" i="1" dirty="0" smtClean="0"/>
              <a:t>ztratit</a:t>
            </a:r>
            <a:r>
              <a:rPr lang="cs-CZ" sz="2400" dirty="0" smtClean="0"/>
              <a:t>. Protože k existenci patří bytí sebou, tj. nějakým způsobem „být-sobě-vlastní“, může se existující pobyt </a:t>
            </a:r>
            <a:r>
              <a:rPr lang="cs-CZ" sz="2400" i="1" dirty="0" smtClean="0"/>
              <a:t>vlastním způsobem sebe sama volit</a:t>
            </a:r>
            <a:r>
              <a:rPr lang="cs-CZ" sz="2400" dirty="0" smtClean="0"/>
              <a:t> a primárně odsud svou existenci určovat, tj. může existovat vlastním způsobem.“ Ale může se také ve svém bytí nechat určovat druhými a primárně existovat </a:t>
            </a:r>
            <a:r>
              <a:rPr lang="cs-CZ" sz="2400" i="1" dirty="0" smtClean="0"/>
              <a:t>nevlastním způsobem</a:t>
            </a:r>
            <a:r>
              <a:rPr lang="cs-CZ" sz="2400" dirty="0" smtClean="0"/>
              <a:t> v zapomenutí na sebe sama.“ (</a:t>
            </a:r>
            <a:r>
              <a:rPr lang="cs-CZ" sz="2400" i="1" dirty="0" smtClean="0"/>
              <a:t>Die </a:t>
            </a:r>
            <a:r>
              <a:rPr lang="cs-CZ" sz="2400" i="1" dirty="0" err="1" smtClean="0"/>
              <a:t>Grundprobleme</a:t>
            </a:r>
            <a:r>
              <a:rPr lang="cs-CZ" sz="2400" i="1" dirty="0" smtClean="0"/>
              <a:t> der </a:t>
            </a:r>
            <a:r>
              <a:rPr lang="de-DE" sz="2400" i="1" dirty="0" smtClean="0"/>
              <a:t>Phänomenologie, </a:t>
            </a:r>
            <a:r>
              <a:rPr lang="cs-CZ" sz="2400" dirty="0" smtClean="0"/>
              <a:t>přednáška 1927, § </a:t>
            </a:r>
            <a:r>
              <a:rPr lang="cs-CZ" sz="2400" dirty="0" err="1" smtClean="0"/>
              <a:t>15c</a:t>
            </a:r>
            <a:r>
              <a:rPr lang="cs-CZ" sz="2400" dirty="0" smtClean="0"/>
              <a:t>/</a:t>
            </a:r>
            <a:r>
              <a:rPr lang="el-GR" sz="2400" dirty="0" smtClean="0"/>
              <a:t>β</a:t>
            </a:r>
            <a:r>
              <a:rPr lang="cs-CZ" sz="2400" dirty="0" smtClean="0"/>
              <a:t>).</a:t>
            </a:r>
          </a:p>
        </p:txBody>
      </p:sp>
    </p:spTree>
    <p:extLst>
      <p:ext uri="{BB962C8B-B14F-4D97-AF65-F5344CB8AC3E}">
        <p14:creationId xmlns:p14="http://schemas.microsoft.com/office/powerpoint/2010/main" val="2851640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3"/>
            <a:ext cx="10058400" cy="941833"/>
          </a:xfrm>
        </p:spPr>
        <p:txBody>
          <a:bodyPr>
            <a:normAutofit/>
          </a:bodyPr>
          <a:lstStyle/>
          <a:p>
            <a:r>
              <a:rPr lang="cs-CZ" dirty="0" smtClean="0"/>
              <a:t>Problém: autentické spolubytí</a:t>
            </a:r>
            <a:endParaRPr lang="en-US" dirty="0"/>
          </a:p>
        </p:txBody>
      </p:sp>
      <p:sp>
        <p:nvSpPr>
          <p:cNvPr id="3" name="Zástupný symbol pro obsah 2"/>
          <p:cNvSpPr>
            <a:spLocks noGrp="1"/>
          </p:cNvSpPr>
          <p:nvPr>
            <p:ph idx="1"/>
          </p:nvPr>
        </p:nvSpPr>
        <p:spPr>
          <a:xfrm>
            <a:off x="1097280" y="1293091"/>
            <a:ext cx="10058400" cy="4576003"/>
          </a:xfrm>
        </p:spPr>
        <p:txBody>
          <a:bodyPr/>
          <a:lstStyle/>
          <a:p>
            <a:r>
              <a:rPr lang="cs-CZ" sz="2400" dirty="0" err="1" smtClean="0"/>
              <a:t>Heidegger</a:t>
            </a:r>
            <a:r>
              <a:rPr lang="cs-CZ" sz="2400" dirty="0" smtClean="0"/>
              <a:t>: „předbíhání“, „autentické spojenectví“, „úděl“</a:t>
            </a:r>
          </a:p>
          <a:p>
            <a:r>
              <a:rPr lang="cs-CZ" sz="2200" dirty="0" smtClean="0"/>
              <a:t>„“</a:t>
            </a:r>
            <a:r>
              <a:rPr lang="cs-CZ" sz="2200" dirty="0"/>
              <a:t>Bytí spolu“ těch, kdo jsou zaměstnáni touž věcí, živí se často pouze nedůvěrou. Společné zasazení o věc je naopak určeno pokaždé v tom či onom smyslu autenticky uchopeným pobytem. Toto</a:t>
            </a:r>
            <a:r>
              <a:rPr lang="cs-CZ" sz="2200" i="1" dirty="0"/>
              <a:t> autentické</a:t>
            </a:r>
            <a:r>
              <a:rPr lang="cs-CZ" sz="2200" dirty="0"/>
              <a:t> spojenectví umožňuje teprve pravou věcnost, která druhého uvolňuje v jeho svobodě k němu samému.“ (122</a:t>
            </a:r>
            <a:r>
              <a:rPr lang="cs-CZ" sz="2200" dirty="0" smtClean="0"/>
              <a:t>)</a:t>
            </a:r>
          </a:p>
          <a:p>
            <a:endParaRPr lang="cs-CZ" sz="2200" dirty="0" smtClean="0"/>
          </a:p>
          <a:p>
            <a:r>
              <a:rPr lang="cs-CZ" sz="2200" dirty="0" smtClean="0"/>
              <a:t>„</a:t>
            </a:r>
            <a:r>
              <a:rPr lang="cs-CZ" sz="2200" dirty="0"/>
              <a:t>Údělem označujeme dění společenství, národa [</a:t>
            </a:r>
            <a:r>
              <a:rPr lang="cs-CZ" sz="2200" dirty="0" err="1"/>
              <a:t>das</a:t>
            </a:r>
            <a:r>
              <a:rPr lang="cs-CZ" sz="2200" dirty="0"/>
              <a:t> </a:t>
            </a:r>
            <a:r>
              <a:rPr lang="cs-CZ" sz="2200" dirty="0" err="1"/>
              <a:t>Geschehen</a:t>
            </a:r>
            <a:r>
              <a:rPr lang="cs-CZ" sz="2200" dirty="0"/>
              <a:t> der </a:t>
            </a:r>
            <a:r>
              <a:rPr lang="cs-CZ" sz="2200" dirty="0" err="1"/>
              <a:t>Gemeinschaft</a:t>
            </a:r>
            <a:r>
              <a:rPr lang="cs-CZ" sz="2200" dirty="0"/>
              <a:t>, des </a:t>
            </a:r>
            <a:r>
              <a:rPr lang="cs-CZ" sz="2200" dirty="0" err="1"/>
              <a:t>Volkes</a:t>
            </a:r>
            <a:r>
              <a:rPr lang="cs-CZ" sz="2200" dirty="0"/>
              <a:t>]. Úděl se neskládá z jednotlivých osudů, podobně jako „bytí spolu“ nemůžeme chápat jako společný výskyt více subjektů. V „bytí spolu“ v tomtéž světě a v odhodlanosti pro určité možnosti jsou osudy již předem nasměrovány. Moc údělu se uvolňuje teprve ve sdílení a v boji. Osudový úděl pobytu v rámci své „generace“ a s ní vytváří plné, autentické dění pobytu.“ (§ 74, 384</a:t>
            </a:r>
            <a:r>
              <a:rPr lang="cs-CZ" sz="2200" dirty="0" smtClean="0"/>
              <a:t>).</a:t>
            </a:r>
            <a:endParaRPr lang="en-US" dirty="0"/>
          </a:p>
        </p:txBody>
      </p:sp>
    </p:spTree>
    <p:extLst>
      <p:ext uri="{BB962C8B-B14F-4D97-AF65-F5344CB8AC3E}">
        <p14:creationId xmlns:p14="http://schemas.microsoft.com/office/powerpoint/2010/main" val="3956081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3"/>
            <a:ext cx="10058400" cy="941833"/>
          </a:xfrm>
        </p:spPr>
        <p:txBody>
          <a:bodyPr>
            <a:normAutofit/>
          </a:bodyPr>
          <a:lstStyle/>
          <a:p>
            <a:r>
              <a:rPr lang="cs-CZ" dirty="0" smtClean="0"/>
              <a:t>Kritika</a:t>
            </a:r>
            <a:endParaRPr lang="en-US" dirty="0"/>
          </a:p>
        </p:txBody>
      </p:sp>
      <p:sp>
        <p:nvSpPr>
          <p:cNvPr id="3" name="Zástupný symbol pro obsah 2"/>
          <p:cNvSpPr>
            <a:spLocks noGrp="1"/>
          </p:cNvSpPr>
          <p:nvPr>
            <p:ph idx="1"/>
          </p:nvPr>
        </p:nvSpPr>
        <p:spPr>
          <a:xfrm>
            <a:off x="1097280" y="1293091"/>
            <a:ext cx="10058400" cy="4576003"/>
          </a:xfrm>
        </p:spPr>
        <p:txBody>
          <a:bodyPr>
            <a:normAutofit lnSpcReduction="10000"/>
          </a:bodyPr>
          <a:lstStyle/>
          <a:p>
            <a:r>
              <a:rPr lang="cs-CZ" sz="2400" dirty="0" smtClean="0"/>
              <a:t>J.-P. Sartre, </a:t>
            </a:r>
            <a:r>
              <a:rPr lang="cs-CZ" sz="2400" i="1" dirty="0" smtClean="0"/>
              <a:t>Bytí a nicota, </a:t>
            </a:r>
            <a:r>
              <a:rPr lang="cs-CZ" sz="2400" dirty="0" smtClean="0"/>
              <a:t>Praha 2006,</a:t>
            </a:r>
            <a:r>
              <a:rPr lang="cs-CZ" sz="2400" i="1" dirty="0" smtClean="0"/>
              <a:t> </a:t>
            </a:r>
            <a:r>
              <a:rPr lang="cs-CZ" sz="2400" dirty="0" smtClean="0"/>
              <a:t>str. 303:</a:t>
            </a:r>
          </a:p>
          <a:p>
            <a:r>
              <a:rPr lang="cs-CZ" sz="2200" dirty="0"/>
              <a:t>„</a:t>
            </a:r>
            <a:r>
              <a:rPr lang="cs-CZ" sz="2200" dirty="0" err="1"/>
              <a:t>Heideggerovo</a:t>
            </a:r>
            <a:r>
              <a:rPr lang="cs-CZ" sz="2200" dirty="0"/>
              <a:t> pojetí vyjádříme nejlépe pomoci empirického obrazu </a:t>
            </a:r>
            <a:r>
              <a:rPr lang="cs-CZ" sz="2200" dirty="0" smtClean="0"/>
              <a:t>družstva … </a:t>
            </a:r>
            <a:r>
              <a:rPr lang="cs-CZ" sz="2200" dirty="0"/>
              <a:t>[je to] neurčitá společná existence, jakou vede člen družstva se svým týmem, ta existence, která se vyjevuje veslařům rytmem vesel nebo pravidelnými pohyby kormidelníka a stává se viditelnou společným cílem, kterého mají dosáhnout, totiž člunem či lodí, kterou mají předhonit, a světem (diváci, soutěž atd.), který tvoří horizont</a:t>
            </a:r>
            <a:r>
              <a:rPr lang="cs-CZ" sz="2200" dirty="0" smtClean="0"/>
              <a:t>.“</a:t>
            </a:r>
          </a:p>
          <a:p>
            <a:r>
              <a:rPr lang="cs-CZ" sz="2200" dirty="0" err="1" smtClean="0"/>
              <a:t>Buber</a:t>
            </a:r>
            <a:r>
              <a:rPr lang="cs-CZ" sz="2200" dirty="0" smtClean="0"/>
              <a:t>, </a:t>
            </a:r>
            <a:r>
              <a:rPr lang="cs-CZ" sz="2200" i="1" dirty="0" smtClean="0"/>
              <a:t>Problém člověka</a:t>
            </a:r>
            <a:r>
              <a:rPr lang="cs-CZ" sz="2200" dirty="0" smtClean="0"/>
              <a:t>, Praha 1996, str. 94:</a:t>
            </a:r>
          </a:p>
          <a:p>
            <a:r>
              <a:rPr lang="cs-CZ" sz="2200" dirty="0" smtClean="0"/>
              <a:t>„Člověk „autentického“ pobytu v </a:t>
            </a:r>
            <a:r>
              <a:rPr lang="cs-CZ" sz="2200" dirty="0" err="1" smtClean="0"/>
              <a:t>Heideggerově</a:t>
            </a:r>
            <a:r>
              <a:rPr lang="cs-CZ" sz="2200" dirty="0" smtClean="0"/>
              <a:t> smyslu, člověk „bytí sebou“, který je podle </a:t>
            </a:r>
            <a:r>
              <a:rPr lang="cs-CZ" sz="2200" dirty="0" err="1" smtClean="0"/>
              <a:t>Heideggera</a:t>
            </a:r>
            <a:r>
              <a:rPr lang="cs-CZ" sz="2200" dirty="0" smtClean="0"/>
              <a:t> cílem existence, není člověk, který skutečně žije s člověkem, nýbrž člověk, který zná skutečný život už jen ve styku se sebou samým. … Tento dnešní člověk, tato dnešní hra našly svůj výraz v </a:t>
            </a:r>
            <a:r>
              <a:rPr lang="cs-CZ" sz="2200" dirty="0" err="1" smtClean="0"/>
              <a:t>Heideggerově</a:t>
            </a:r>
            <a:r>
              <a:rPr lang="cs-CZ" sz="2200" dirty="0" smtClean="0"/>
              <a:t> filozofii. </a:t>
            </a:r>
            <a:r>
              <a:rPr lang="cs-CZ" sz="2200" dirty="0" err="1" smtClean="0"/>
              <a:t>Heidegger</a:t>
            </a:r>
            <a:r>
              <a:rPr lang="cs-CZ" sz="2200" dirty="0"/>
              <a:t> </a:t>
            </a:r>
            <a:r>
              <a:rPr lang="cs-CZ" sz="2200" dirty="0" smtClean="0"/>
              <a:t>izoluje oblast, v níž se člověk vztahuje k sobě samému, od celku života, protože zabsolutňuje časově podmíněnou situaci radikální osamělosti člověka, protože chce podle noční můry jedné půlnoční hodiny vymezit bytnost lidského pobytu.“</a:t>
            </a:r>
            <a:endParaRPr lang="en-US" dirty="0"/>
          </a:p>
        </p:txBody>
      </p:sp>
    </p:spTree>
    <p:extLst>
      <p:ext uri="{BB962C8B-B14F-4D97-AF65-F5344CB8AC3E}">
        <p14:creationId xmlns:p14="http://schemas.microsoft.com/office/powerpoint/2010/main" val="31680943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Politika</a:t>
            </a:r>
            <a:endParaRPr lang="en-US" dirty="0"/>
          </a:p>
        </p:txBody>
      </p:sp>
      <p:sp>
        <p:nvSpPr>
          <p:cNvPr id="3" name="Zástupný symbol pro obsah 2"/>
          <p:cNvSpPr>
            <a:spLocks noGrp="1"/>
          </p:cNvSpPr>
          <p:nvPr>
            <p:ph idx="1"/>
          </p:nvPr>
        </p:nvSpPr>
        <p:spPr/>
        <p:txBody>
          <a:bodyPr>
            <a:normAutofit lnSpcReduction="10000"/>
          </a:bodyPr>
          <a:lstStyle/>
          <a:p>
            <a:r>
              <a:rPr lang="cs-CZ" sz="2400" dirty="0" smtClean="0"/>
              <a:t>M. </a:t>
            </a:r>
            <a:r>
              <a:rPr lang="cs-CZ" sz="2400" dirty="0" err="1" smtClean="0"/>
              <a:t>Heidegger</a:t>
            </a:r>
            <a:r>
              <a:rPr lang="cs-CZ" sz="2400" dirty="0" smtClean="0"/>
              <a:t>, </a:t>
            </a:r>
            <a:r>
              <a:rPr lang="cs-CZ" sz="2400" i="1" dirty="0" smtClean="0"/>
              <a:t>Sebeurčení německé university, </a:t>
            </a:r>
            <a:r>
              <a:rPr lang="cs-CZ" sz="2400" dirty="0" smtClean="0"/>
              <a:t>in: Filosofický časopis 196/44, 45-52</a:t>
            </a:r>
          </a:p>
          <a:p>
            <a:pPr lvl="1">
              <a:buFont typeface="Courier New" panose="02070309020205020404" pitchFamily="49" charset="0"/>
              <a:buChar char="o"/>
            </a:pPr>
            <a:r>
              <a:rPr lang="cs-CZ" sz="2200" dirty="0" err="1" smtClean="0"/>
              <a:t>Heideggerův</a:t>
            </a:r>
            <a:r>
              <a:rPr lang="cs-CZ" sz="2200" dirty="0" smtClean="0"/>
              <a:t> projev při převzetí funkce rektora (krátce po vstupu do NSDAP), 27. květen </a:t>
            </a:r>
            <a:r>
              <a:rPr lang="cs-CZ" sz="2200" dirty="0" smtClean="0"/>
              <a:t>1933</a:t>
            </a:r>
          </a:p>
          <a:p>
            <a:pPr lvl="1">
              <a:buFont typeface="Courier New" panose="02070309020205020404" pitchFamily="49" charset="0"/>
              <a:buChar char="o"/>
            </a:pPr>
            <a:r>
              <a:rPr lang="cs-CZ" sz="2200" dirty="0">
                <a:hlinkClick r:id="rId2"/>
              </a:rPr>
              <a:t>https://</a:t>
            </a:r>
            <a:r>
              <a:rPr lang="cs-CZ" sz="2200" dirty="0" smtClean="0">
                <a:hlinkClick r:id="rId2"/>
              </a:rPr>
              <a:t>mhoefert.blogspot.cz/2015/03/heideggers-gotterdammerung.html</a:t>
            </a:r>
            <a:endParaRPr lang="cs-CZ" sz="2200" dirty="0" smtClean="0"/>
          </a:p>
          <a:p>
            <a:pPr marL="0">
              <a:buNone/>
            </a:pPr>
            <a:r>
              <a:rPr lang="cs-CZ" sz="2400" dirty="0" smtClean="0"/>
              <a:t>Směs </a:t>
            </a:r>
            <a:r>
              <a:rPr lang="cs-CZ" sz="2400" dirty="0" smtClean="0"/>
              <a:t>obecně filosofických a nacionalistických motivů.</a:t>
            </a:r>
          </a:p>
          <a:p>
            <a:pPr lvl="1">
              <a:buFont typeface="Courier New" panose="02070309020205020404" pitchFamily="49" charset="0"/>
              <a:buChar char="o"/>
            </a:pPr>
            <a:r>
              <a:rPr lang="cs-CZ" sz="2200" dirty="0" smtClean="0"/>
              <a:t>„Německá universita je pro nás vysokou školou, která vědou a z vědy vychovává a pečuje o vůdce a strážce osudu německého národa.“</a:t>
            </a:r>
          </a:p>
          <a:p>
            <a:pPr lvl="1">
              <a:buFont typeface="Courier New" panose="02070309020205020404" pitchFamily="49" charset="0"/>
              <a:buChar char="o"/>
            </a:pPr>
            <a:r>
              <a:rPr lang="cs-CZ" sz="2200" dirty="0" smtClean="0"/>
              <a:t>Co je „věda“ se odvozuje z řeckého počátku (např. „tázání“ jako „nejvyšší podoba vědění“).</a:t>
            </a:r>
          </a:p>
          <a:p>
            <a:pPr lvl="1">
              <a:buFont typeface="Courier New" panose="02070309020205020404" pitchFamily="49" charset="0"/>
              <a:buChar char="o"/>
            </a:pPr>
            <a:r>
              <a:rPr lang="cs-CZ" sz="2200" dirty="0" smtClean="0"/>
              <a:t>Rovnocennost tří podoby služby: služba práce, branná služba a služba vědění</a:t>
            </a:r>
          </a:p>
          <a:p>
            <a:pPr lvl="1">
              <a:buFont typeface="Courier New" panose="02070309020205020404" pitchFamily="49" charset="0"/>
              <a:buChar char="o"/>
            </a:pPr>
            <a:r>
              <a:rPr lang="cs-CZ" sz="2200" dirty="0" smtClean="0"/>
              <a:t>Úvahy o „bytí sebou“ přesunuty z individuální na skupinovou (národní) rovinu: „By však chceme, aby náš národ vyplnil své dějinné poslání. My sami o sebe stojíme</a:t>
            </a:r>
            <a:r>
              <a:rPr lang="cs-CZ" sz="2200" dirty="0" smtClean="0"/>
              <a:t>…“</a:t>
            </a:r>
            <a:endParaRPr lang="en-US" sz="2400" dirty="0"/>
          </a:p>
        </p:txBody>
      </p:sp>
    </p:spTree>
    <p:extLst>
      <p:ext uri="{BB962C8B-B14F-4D97-AF65-F5344CB8AC3E}">
        <p14:creationId xmlns:p14="http://schemas.microsoft.com/office/powerpoint/2010/main" val="2179939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97280" y="286604"/>
            <a:ext cx="10058400" cy="812524"/>
          </a:xfrm>
        </p:spPr>
        <p:txBody>
          <a:bodyPr/>
          <a:lstStyle/>
          <a:p>
            <a:r>
              <a:rPr lang="cs-CZ" dirty="0" smtClean="0"/>
              <a:t>„Být sebou“</a:t>
            </a:r>
            <a:endParaRPr lang="cs-CZ" dirty="0"/>
          </a:p>
        </p:txBody>
      </p:sp>
      <p:sp>
        <p:nvSpPr>
          <p:cNvPr id="3" name="Zástupný symbol pro obsah 2"/>
          <p:cNvSpPr>
            <a:spLocks noGrp="1"/>
          </p:cNvSpPr>
          <p:nvPr>
            <p:ph idx="1"/>
          </p:nvPr>
        </p:nvSpPr>
        <p:spPr>
          <a:xfrm>
            <a:off x="1097280" y="1431635"/>
            <a:ext cx="10058400" cy="4437457"/>
          </a:xfrm>
        </p:spPr>
        <p:txBody>
          <a:bodyPr>
            <a:normAutofit lnSpcReduction="10000"/>
          </a:bodyPr>
          <a:lstStyle/>
          <a:p>
            <a:pPr marL="0" indent="0">
              <a:buNone/>
            </a:pPr>
            <a:r>
              <a:rPr lang="cs-CZ" sz="2400" u="sng" dirty="0" smtClean="0"/>
              <a:t>1. Sebeurčení (individuální nezávislost)</a:t>
            </a:r>
          </a:p>
          <a:p>
            <a:pPr marL="621792" indent="-514350">
              <a:buFont typeface="Courier New" panose="02070309020205020404" pitchFamily="49" charset="0"/>
              <a:buChar char="o"/>
            </a:pPr>
            <a:r>
              <a:rPr lang="cs-CZ" sz="2200" dirty="0" smtClean="0"/>
              <a:t>samostatné rozhodování o tom, jaké rysy budu mít, jakým činnostem se budu věnovat atd. („</a:t>
            </a:r>
            <a:r>
              <a:rPr lang="cs-CZ" sz="2200" dirty="0" err="1" smtClean="0"/>
              <a:t>beauty</a:t>
            </a:r>
            <a:r>
              <a:rPr lang="cs-CZ" sz="2200" dirty="0" smtClean="0"/>
              <a:t> </a:t>
            </a:r>
            <a:r>
              <a:rPr lang="cs-CZ" sz="2200" dirty="0" err="1" smtClean="0"/>
              <a:t>begins</a:t>
            </a:r>
            <a:r>
              <a:rPr lang="cs-CZ" sz="2200" dirty="0" smtClean="0"/>
              <a:t>…“, „</a:t>
            </a:r>
            <a:r>
              <a:rPr lang="cs-CZ" sz="2200" dirty="0" err="1" smtClean="0"/>
              <a:t>pe</a:t>
            </a:r>
            <a:r>
              <a:rPr lang="fr-FR" sz="2200" dirty="0" smtClean="0"/>
              <a:t>ut-on être soi-même au buro</a:t>
            </a:r>
            <a:r>
              <a:rPr lang="cs-CZ" sz="2200" dirty="0" smtClean="0"/>
              <a:t>?“; „sebeurčující svoboda“ (</a:t>
            </a:r>
            <a:r>
              <a:rPr lang="cs-CZ" sz="2200" dirty="0" err="1" smtClean="0"/>
              <a:t>Taylor</a:t>
            </a:r>
            <a:r>
              <a:rPr lang="cs-CZ" sz="2200" dirty="0" smtClean="0"/>
              <a:t> 32: osvícenský ideál, J. J. Rousseau)</a:t>
            </a:r>
          </a:p>
          <a:p>
            <a:pPr marL="0" indent="0">
              <a:buNone/>
            </a:pPr>
            <a:r>
              <a:rPr lang="cs-CZ" sz="2400" u="sng" dirty="0" smtClean="0"/>
              <a:t>2. Věrnost sobě (individuální originalita; odhalení vlastní osobitosti)</a:t>
            </a:r>
          </a:p>
          <a:p>
            <a:pPr lvl="1" indent="-342900">
              <a:buFont typeface="Courier New" panose="02070309020205020404" pitchFamily="49" charset="0"/>
              <a:buChar char="o"/>
            </a:pPr>
            <a:r>
              <a:rPr lang="cs-CZ" sz="2200" dirty="0" smtClean="0"/>
              <a:t>„ </a:t>
            </a:r>
            <a:r>
              <a:rPr lang="cs-CZ" sz="2200" dirty="0"/>
              <a:t>líbíš se jí teď a takový , jaký </a:t>
            </a:r>
            <a:r>
              <a:rPr lang="cs-CZ" sz="2200" dirty="0" smtClean="0"/>
              <a:t>jsi“ (ABC), „</a:t>
            </a:r>
            <a:r>
              <a:rPr lang="cs-CZ" sz="2200" dirty="0" err="1" smtClean="0"/>
              <a:t>be</a:t>
            </a:r>
            <a:r>
              <a:rPr lang="cs-CZ" sz="2200" dirty="0" smtClean="0"/>
              <a:t> </a:t>
            </a:r>
            <a:r>
              <a:rPr lang="cs-CZ" sz="2200" dirty="0" err="1" smtClean="0"/>
              <a:t>yourself</a:t>
            </a:r>
            <a:r>
              <a:rPr lang="cs-CZ" sz="2200" dirty="0" smtClean="0"/>
              <a:t>…“ (</a:t>
            </a:r>
            <a:r>
              <a:rPr lang="cs-CZ" sz="2200" dirty="0" err="1" smtClean="0"/>
              <a:t>Sting</a:t>
            </a:r>
            <a:r>
              <a:rPr lang="cs-CZ" sz="2200" dirty="0" smtClean="0"/>
              <a:t>)</a:t>
            </a:r>
          </a:p>
          <a:p>
            <a:pPr lvl="1" indent="-342900">
              <a:buFont typeface="Courier New" panose="02070309020205020404" pitchFamily="49" charset="0"/>
              <a:buChar char="o"/>
            </a:pPr>
            <a:r>
              <a:rPr lang="cs-CZ" sz="2200" dirty="0" smtClean="0"/>
              <a:t>Autentické chování, které nepovolí tlakům (chovat se strategicky/účelově)</a:t>
            </a:r>
          </a:p>
          <a:p>
            <a:pPr lvl="1" indent="-342900">
              <a:buFont typeface="Courier New" panose="02070309020205020404" pitchFamily="49" charset="0"/>
              <a:buChar char="o"/>
            </a:pPr>
            <a:r>
              <a:rPr lang="cs-CZ" sz="2200" dirty="0" err="1" smtClean="0"/>
              <a:t>Taylor</a:t>
            </a:r>
            <a:r>
              <a:rPr lang="cs-CZ" sz="2200" dirty="0" smtClean="0"/>
              <a:t>: „být věrný své originalitě“ (34), romantický (Herderův) ideál </a:t>
            </a:r>
          </a:p>
          <a:p>
            <a:pPr marL="41148" lvl="1" indent="0">
              <a:buNone/>
            </a:pPr>
            <a:endParaRPr lang="cs-CZ" sz="2200" dirty="0" smtClean="0"/>
          </a:p>
          <a:p>
            <a:pPr marL="41148" lvl="1" indent="0">
              <a:buNone/>
            </a:pPr>
            <a:r>
              <a:rPr lang="cs-CZ" sz="2200" dirty="0" smtClean="0"/>
              <a:t>Charles, </a:t>
            </a:r>
            <a:r>
              <a:rPr lang="cs-CZ" sz="2200" dirty="0" err="1" smtClean="0"/>
              <a:t>Taylor</a:t>
            </a:r>
            <a:r>
              <a:rPr lang="cs-CZ" sz="2200" dirty="0" smtClean="0"/>
              <a:t>, </a:t>
            </a:r>
            <a:r>
              <a:rPr lang="cs-CZ" sz="2200" i="1" dirty="0" smtClean="0"/>
              <a:t>Etika autenticity</a:t>
            </a:r>
            <a:r>
              <a:rPr lang="cs-CZ" sz="2200" dirty="0" smtClean="0"/>
              <a:t>, Praha 2001 (např. kap III: Zdroje autenticity). Kritika obou modů „autenticity“: jak sebeurčení, tak věrnost sobě vytrhují individuum do izolace; ospravedlňují takovou volbu, která nemusí přesněji artikulovat své důvody.</a:t>
            </a:r>
            <a:endParaRPr lang="cs-CZ" sz="2200" dirty="0"/>
          </a:p>
        </p:txBody>
      </p:sp>
    </p:spTree>
    <p:extLst>
      <p:ext uri="{BB962C8B-B14F-4D97-AF65-F5344CB8AC3E}">
        <p14:creationId xmlns:p14="http://schemas.microsoft.com/office/powerpoint/2010/main" val="1970452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Kierkegaardův existencialismus</a:t>
            </a:r>
            <a:endParaRPr lang="en-US" dirty="0"/>
          </a:p>
        </p:txBody>
      </p:sp>
      <p:sp>
        <p:nvSpPr>
          <p:cNvPr id="3" name="Zástupný symbol pro obsah 2"/>
          <p:cNvSpPr>
            <a:spLocks noGrp="1"/>
          </p:cNvSpPr>
          <p:nvPr>
            <p:ph idx="1"/>
          </p:nvPr>
        </p:nvSpPr>
        <p:spPr/>
        <p:txBody>
          <a:bodyPr>
            <a:normAutofit lnSpcReduction="10000"/>
          </a:bodyPr>
          <a:lstStyle/>
          <a:p>
            <a:r>
              <a:rPr lang="cs-CZ" sz="2400" u="sng" dirty="0" smtClean="0"/>
              <a:t>Existencialismus</a:t>
            </a:r>
            <a:endParaRPr lang="cs-CZ" sz="2400" dirty="0" smtClean="0"/>
          </a:p>
          <a:p>
            <a:pPr lvl="1">
              <a:buFont typeface="Courier New" panose="02070309020205020404" pitchFamily="49" charset="0"/>
              <a:buChar char="o"/>
            </a:pPr>
            <a:r>
              <a:rPr lang="cs-CZ" sz="2200" dirty="0" smtClean="0"/>
              <a:t>Já je vztah, tj. „být sebou“ nelze myslet jako bezprostřední vědomí sebe, ale jako vztah k tomu, kým být mohu, jako „starost“ apod.</a:t>
            </a:r>
          </a:p>
          <a:p>
            <a:pPr lvl="1">
              <a:buFont typeface="Courier New" panose="02070309020205020404" pitchFamily="49" charset="0"/>
              <a:buChar char="o"/>
            </a:pPr>
            <a:r>
              <a:rPr lang="cs-CZ" sz="2200" dirty="0" smtClean="0"/>
              <a:t>SK: já není nikdy bezprostřední, nýbrž neustále v „kritickém stavu“: „díváme-li se na člověka jako na ducha, jsou zdraví i nemoc stejně kritické, neboť neexistuje žádné bezprostřední duchovní zdraví.“ (</a:t>
            </a:r>
            <a:r>
              <a:rPr lang="cs-CZ" sz="2200" i="1" dirty="0" smtClean="0"/>
              <a:t>Nemoc k smrti, </a:t>
            </a:r>
            <a:r>
              <a:rPr lang="cs-CZ" sz="2200" dirty="0" smtClean="0"/>
              <a:t>133)</a:t>
            </a:r>
            <a:endParaRPr lang="cs-CZ" sz="2400" u="sng" dirty="0" smtClean="0"/>
          </a:p>
          <a:p>
            <a:r>
              <a:rPr lang="cs-CZ" sz="2400" u="sng" dirty="0" smtClean="0"/>
              <a:t>Křesťanský existencialismus</a:t>
            </a:r>
            <a:endParaRPr lang="en-US" sz="2400" u="sng" dirty="0"/>
          </a:p>
          <a:p>
            <a:pPr lvl="1">
              <a:buFont typeface="Courier New" panose="02070309020205020404" pitchFamily="49" charset="0"/>
              <a:buChar char="o"/>
            </a:pPr>
            <a:r>
              <a:rPr lang="cs-CZ" sz="2200" dirty="0" smtClean="0"/>
              <a:t>Je možné být sebou pouze vztahem k tomu, co já jakožto vztah určilo</a:t>
            </a:r>
          </a:p>
          <a:p>
            <a:pPr lvl="1">
              <a:buFont typeface="Courier New" panose="02070309020205020404" pitchFamily="49" charset="0"/>
              <a:buChar char="o"/>
            </a:pPr>
            <a:r>
              <a:rPr lang="cs-CZ" sz="2200" dirty="0" smtClean="0"/>
              <a:t>„křesťanský heroismus“: „odvaha být sám sebou, jednotlivým člověkem, tím určitým jednotlivým člověkem, stojícím sám přímo před Bohem, sám v tomto nesmírném vypětí a ohromné odpovědnosti.“ (</a:t>
            </a:r>
            <a:r>
              <a:rPr lang="cs-CZ" sz="2200" dirty="0" err="1" smtClean="0"/>
              <a:t>tamt</a:t>
            </a:r>
            <a:r>
              <a:rPr lang="cs-CZ" sz="2200" dirty="0" smtClean="0"/>
              <a:t>., 119).</a:t>
            </a:r>
          </a:p>
          <a:p>
            <a:pPr lvl="1">
              <a:buFont typeface="Courier New" panose="02070309020205020404" pitchFamily="49" charset="0"/>
              <a:buChar char="o"/>
            </a:pPr>
            <a:r>
              <a:rPr lang="cs-CZ" sz="2200" dirty="0" smtClean="0"/>
              <a:t>SK: určité pojetí vztahu víry a rozumu (myšlení), např. odmítání </a:t>
            </a:r>
            <a:r>
              <a:rPr lang="cs-CZ" sz="2200" dirty="0" err="1" smtClean="0"/>
              <a:t>přir</a:t>
            </a:r>
            <a:r>
              <a:rPr lang="cs-CZ" sz="2200" dirty="0" smtClean="0"/>
              <a:t>. teologie.</a:t>
            </a:r>
            <a:endParaRPr lang="en-US" sz="2200" dirty="0"/>
          </a:p>
        </p:txBody>
      </p:sp>
    </p:spTree>
    <p:extLst>
      <p:ext uri="{BB962C8B-B14F-4D97-AF65-F5344CB8AC3E}">
        <p14:creationId xmlns:p14="http://schemas.microsoft.com/office/powerpoint/2010/main" val="1623931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dirty="0" err="1" smtClean="0"/>
              <a:t>Heidegger</a:t>
            </a:r>
            <a:r>
              <a:rPr lang="cs-CZ" dirty="0" smtClean="0"/>
              <a:t>, </a:t>
            </a:r>
            <a:r>
              <a:rPr lang="cs-CZ" i="1" dirty="0" smtClean="0"/>
              <a:t>Bytí a čas </a:t>
            </a:r>
            <a:r>
              <a:rPr lang="cs-CZ" dirty="0" smtClean="0"/>
              <a:t>(1927)</a:t>
            </a:r>
            <a:endParaRPr lang="cs-CZ" dirty="0"/>
          </a:p>
        </p:txBody>
      </p:sp>
      <p:sp>
        <p:nvSpPr>
          <p:cNvPr id="3" name="Zástupný symbol pro obsah 2"/>
          <p:cNvSpPr>
            <a:spLocks noGrp="1"/>
          </p:cNvSpPr>
          <p:nvPr>
            <p:ph idx="1"/>
          </p:nvPr>
        </p:nvSpPr>
        <p:spPr>
          <a:xfrm>
            <a:off x="1103312" y="1801090"/>
            <a:ext cx="8946541" cy="4447309"/>
          </a:xfrm>
        </p:spPr>
        <p:txBody>
          <a:bodyPr>
            <a:normAutofit lnSpcReduction="10000"/>
          </a:bodyPr>
          <a:lstStyle/>
          <a:p>
            <a:pPr>
              <a:buFont typeface="Courier New" panose="02070309020205020404" pitchFamily="49" charset="0"/>
              <a:buChar char="o"/>
            </a:pPr>
            <a:r>
              <a:rPr lang="cs-CZ" sz="2400" dirty="0" smtClean="0"/>
              <a:t>pojednání o tom, co znamená „být“ (ontologie), rozlišení různých typů jsoucího</a:t>
            </a:r>
          </a:p>
          <a:p>
            <a:pPr>
              <a:buFont typeface="Courier New" panose="02070309020205020404" pitchFamily="49" charset="0"/>
              <a:buChar char="o"/>
            </a:pPr>
            <a:r>
              <a:rPr lang="cs-CZ" sz="2400" dirty="0" smtClean="0"/>
              <a:t>klíčové tvrzení celého spisu (volná parafráze): bytí je srozumitelné z hlediska času (a to z hlediska konečného času lidské existence)</a:t>
            </a:r>
          </a:p>
          <a:p>
            <a:pPr marL="0" indent="0">
              <a:buNone/>
            </a:pPr>
            <a:endParaRPr lang="cs-CZ" sz="2400" dirty="0" smtClean="0"/>
          </a:p>
          <a:p>
            <a:pPr marL="0" indent="0">
              <a:buNone/>
            </a:pPr>
            <a:r>
              <a:rPr lang="cs-CZ" sz="2400" dirty="0"/>
              <a:t>Základní pojmy</a:t>
            </a:r>
          </a:p>
          <a:p>
            <a:pPr lvl="1" indent="-342900">
              <a:buFont typeface="Courier New" panose="02070309020205020404" pitchFamily="49" charset="0"/>
              <a:buChar char="o"/>
            </a:pPr>
            <a:r>
              <a:rPr lang="cs-CZ" sz="2400" dirty="0" smtClean="0"/>
              <a:t>pobyt, bytí-zde („</a:t>
            </a:r>
            <a:r>
              <a:rPr lang="cs-CZ" sz="2400" dirty="0" err="1" smtClean="0"/>
              <a:t>Dasein</a:t>
            </a:r>
            <a:r>
              <a:rPr lang="cs-CZ" sz="2400" dirty="0" smtClean="0"/>
              <a:t>“)</a:t>
            </a:r>
          </a:p>
          <a:p>
            <a:pPr lvl="1" indent="-342900">
              <a:buFont typeface="Courier New" panose="02070309020205020404" pitchFamily="49" charset="0"/>
              <a:buChar char="o"/>
            </a:pPr>
            <a:r>
              <a:rPr lang="cs-CZ" sz="2400" dirty="0" smtClean="0"/>
              <a:t>starost („</a:t>
            </a:r>
            <a:r>
              <a:rPr lang="cs-CZ" sz="2400" dirty="0" err="1" smtClean="0"/>
              <a:t>Sorge</a:t>
            </a:r>
            <a:r>
              <a:rPr lang="cs-CZ" sz="2400" dirty="0" smtClean="0"/>
              <a:t>“)</a:t>
            </a:r>
          </a:p>
          <a:p>
            <a:pPr lvl="1" indent="-342900">
              <a:buFont typeface="Courier New" panose="02070309020205020404" pitchFamily="49" charset="0"/>
              <a:buChar char="o"/>
            </a:pPr>
            <a:r>
              <a:rPr lang="cs-CZ" sz="2400" dirty="0" smtClean="0"/>
              <a:t>rozumění („</a:t>
            </a:r>
            <a:r>
              <a:rPr lang="cs-CZ" sz="2400" dirty="0" err="1" smtClean="0"/>
              <a:t>Verstehen</a:t>
            </a:r>
            <a:r>
              <a:rPr lang="cs-CZ" sz="2400" dirty="0" smtClean="0"/>
              <a:t>“)</a:t>
            </a:r>
          </a:p>
          <a:p>
            <a:pPr lvl="1" indent="-342900">
              <a:buFont typeface="Courier New" panose="02070309020205020404" pitchFamily="49" charset="0"/>
              <a:buChar char="o"/>
            </a:pPr>
            <a:r>
              <a:rPr lang="cs-CZ" sz="2400" dirty="0"/>
              <a:t>„esence“ (bytnost) pobytu spočívá v existování</a:t>
            </a:r>
          </a:p>
          <a:p>
            <a:pPr lvl="1" indent="-342900">
              <a:buFont typeface="Courier New" panose="02070309020205020404" pitchFamily="49" charset="0"/>
              <a:buChar char="o"/>
            </a:pPr>
            <a:r>
              <a:rPr lang="cs-CZ" sz="2400" dirty="0" smtClean="0"/>
              <a:t>vlastní a nevlastní způsob bytí (</a:t>
            </a:r>
            <a:r>
              <a:rPr lang="cs-CZ" sz="2400" dirty="0" err="1" smtClean="0"/>
              <a:t>Eigentlichkeit</a:t>
            </a:r>
            <a:r>
              <a:rPr lang="cs-CZ" sz="2400" dirty="0" smtClean="0"/>
              <a:t> vs. </a:t>
            </a:r>
            <a:r>
              <a:rPr lang="cs-CZ" sz="2400" dirty="0" err="1" smtClean="0"/>
              <a:t>Uneigentlichkeit</a:t>
            </a:r>
            <a:r>
              <a:rPr lang="cs-CZ" sz="2400" dirty="0" smtClean="0"/>
              <a:t>)</a:t>
            </a:r>
          </a:p>
        </p:txBody>
      </p:sp>
    </p:spTree>
    <p:extLst>
      <p:ext uri="{BB962C8B-B14F-4D97-AF65-F5344CB8AC3E}">
        <p14:creationId xmlns:p14="http://schemas.microsoft.com/office/powerpoint/2010/main" val="2606619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dirty="0" err="1" smtClean="0"/>
              <a:t>Heidegger</a:t>
            </a:r>
            <a:r>
              <a:rPr lang="cs-CZ" dirty="0" smtClean="0"/>
              <a:t>, </a:t>
            </a:r>
            <a:r>
              <a:rPr lang="cs-CZ" i="1" dirty="0" smtClean="0"/>
              <a:t>Bytí a čas </a:t>
            </a:r>
            <a:r>
              <a:rPr lang="cs-CZ" dirty="0" smtClean="0"/>
              <a:t>(1927)</a:t>
            </a:r>
            <a:endParaRPr lang="cs-CZ" dirty="0"/>
          </a:p>
        </p:txBody>
      </p:sp>
      <p:sp>
        <p:nvSpPr>
          <p:cNvPr id="3" name="Zástupný symbol pro obsah 2"/>
          <p:cNvSpPr>
            <a:spLocks noGrp="1"/>
          </p:cNvSpPr>
          <p:nvPr>
            <p:ph idx="1"/>
          </p:nvPr>
        </p:nvSpPr>
        <p:spPr>
          <a:xfrm>
            <a:off x="1103312" y="1801090"/>
            <a:ext cx="8946541" cy="4447309"/>
          </a:xfrm>
        </p:spPr>
        <p:txBody>
          <a:bodyPr>
            <a:normAutofit/>
          </a:bodyPr>
          <a:lstStyle/>
          <a:p>
            <a:pPr marL="0" indent="0">
              <a:buNone/>
            </a:pPr>
            <a:r>
              <a:rPr lang="cs-CZ" sz="2400" dirty="0" smtClean="0"/>
              <a:t>První vymezení „pobytu“ (</a:t>
            </a:r>
            <a:r>
              <a:rPr lang="cs-CZ" sz="2400" dirty="0" err="1" smtClean="0"/>
              <a:t>Dasein</a:t>
            </a:r>
            <a:r>
              <a:rPr lang="cs-CZ" sz="2400" dirty="0" smtClean="0"/>
              <a:t>)</a:t>
            </a:r>
          </a:p>
          <a:p>
            <a:pPr lvl="1" indent="-342900">
              <a:buFont typeface="Courier New" panose="02070309020205020404" pitchFamily="49" charset="0"/>
              <a:buChar char="o"/>
            </a:pPr>
            <a:r>
              <a:rPr lang="cs-CZ" sz="2200" dirty="0"/>
              <a:t>„jde mu o jeho bytí“, tj. (1.) má k němu (zaujatý) vztah, (2.) rozumí si ve svém bytí více čí méně explicitně, (3.) skrze to (a spolu s tím) je mu „odemčeno bytí samo“, tj. porozumění i jiným typům jsoucího</a:t>
            </a:r>
            <a:r>
              <a:rPr lang="cs-CZ" sz="2200" dirty="0" smtClean="0"/>
              <a:t>.</a:t>
            </a:r>
          </a:p>
          <a:p>
            <a:pPr lvl="1" indent="-342900">
              <a:buFont typeface="Courier New" panose="02070309020205020404" pitchFamily="49" charset="0"/>
              <a:buChar char="o"/>
            </a:pPr>
            <a:r>
              <a:rPr lang="cs-CZ" sz="2200" dirty="0" smtClean="0"/>
              <a:t>„</a:t>
            </a:r>
            <a:r>
              <a:rPr lang="en-US" sz="2200" dirty="0" err="1" smtClean="0"/>
              <a:t>Pobyt</a:t>
            </a:r>
            <a:r>
              <a:rPr lang="en-US" sz="2200" dirty="0" smtClean="0"/>
              <a:t> </a:t>
            </a:r>
            <a:r>
              <a:rPr lang="en-US" sz="2200" dirty="0"/>
              <a:t>je </a:t>
            </a:r>
            <a:r>
              <a:rPr lang="en-US" sz="2200" dirty="0" err="1"/>
              <a:t>jsoucno</a:t>
            </a:r>
            <a:r>
              <a:rPr lang="en-US" sz="2200" dirty="0"/>
              <a:t>, o </a:t>
            </a:r>
            <a:r>
              <a:rPr lang="en-US" sz="2200" dirty="0" err="1"/>
              <a:t>které</a:t>
            </a:r>
            <a:r>
              <a:rPr lang="en-US" sz="2200" dirty="0"/>
              <a:t> </a:t>
            </a:r>
            <a:r>
              <a:rPr lang="en-US" sz="2200" dirty="0" err="1"/>
              <a:t>nelze</a:t>
            </a:r>
            <a:r>
              <a:rPr lang="en-US" sz="2200" dirty="0"/>
              <a:t> </a:t>
            </a:r>
            <a:r>
              <a:rPr lang="en-US" sz="2200" dirty="0" err="1"/>
              <a:t>říci</a:t>
            </a:r>
            <a:r>
              <a:rPr lang="en-US" sz="2200" dirty="0"/>
              <a:t>, </a:t>
            </a:r>
            <a:r>
              <a:rPr lang="en-US" sz="2200" dirty="0" err="1"/>
              <a:t>že</a:t>
            </a:r>
            <a:r>
              <a:rPr lang="en-US" sz="2200" dirty="0"/>
              <a:t> se </a:t>
            </a:r>
            <a:r>
              <a:rPr lang="en-US" sz="2200" dirty="0" err="1"/>
              <a:t>mezi</a:t>
            </a:r>
            <a:r>
              <a:rPr lang="en-US" sz="2200" dirty="0"/>
              <a:t> </a:t>
            </a:r>
            <a:r>
              <a:rPr lang="en-US" sz="2200" dirty="0" err="1"/>
              <a:t>jiným</a:t>
            </a:r>
            <a:r>
              <a:rPr lang="en-US" sz="2200" dirty="0"/>
              <a:t> </a:t>
            </a:r>
            <a:r>
              <a:rPr lang="en-US" sz="2200" dirty="0" err="1"/>
              <a:t>jsoucnem</a:t>
            </a:r>
            <a:r>
              <a:rPr lang="en-US" sz="2200" dirty="0"/>
              <a:t> </a:t>
            </a:r>
            <a:r>
              <a:rPr lang="en-US" sz="2200" dirty="0" err="1"/>
              <a:t>jen</a:t>
            </a:r>
            <a:r>
              <a:rPr lang="en-US" sz="2200" dirty="0"/>
              <a:t> </a:t>
            </a:r>
            <a:r>
              <a:rPr lang="en-US" sz="2200" dirty="0" err="1"/>
              <a:t>vyskytuje</a:t>
            </a:r>
            <a:r>
              <a:rPr lang="en-US" sz="2200" dirty="0"/>
              <a:t>. Toto </a:t>
            </a:r>
            <a:r>
              <a:rPr lang="en-US" sz="2200" dirty="0" err="1"/>
              <a:t>jsoucno</a:t>
            </a:r>
            <a:r>
              <a:rPr lang="en-US" sz="2200" dirty="0"/>
              <a:t> se </a:t>
            </a:r>
            <a:r>
              <a:rPr lang="en-US" sz="2200" dirty="0" err="1"/>
              <a:t>onticky</a:t>
            </a:r>
            <a:r>
              <a:rPr lang="en-US" sz="2200" dirty="0"/>
              <a:t> </a:t>
            </a:r>
            <a:r>
              <a:rPr lang="en-US" sz="2200" dirty="0" err="1"/>
              <a:t>vyznačuje</a:t>
            </a:r>
            <a:r>
              <a:rPr lang="en-US" sz="2200" dirty="0"/>
              <a:t> </a:t>
            </a:r>
            <a:r>
              <a:rPr lang="en-US" sz="2200" dirty="0" err="1"/>
              <a:t>spíše</a:t>
            </a:r>
            <a:r>
              <a:rPr lang="en-US" sz="2200" dirty="0"/>
              <a:t> </a:t>
            </a:r>
            <a:r>
              <a:rPr lang="en-US" sz="2200" dirty="0" err="1"/>
              <a:t>tím</a:t>
            </a:r>
            <a:r>
              <a:rPr lang="en-US" sz="2200" dirty="0"/>
              <a:t>, </a:t>
            </a:r>
            <a:r>
              <a:rPr lang="en-US" sz="2200" dirty="0" err="1"/>
              <a:t>že</a:t>
            </a:r>
            <a:r>
              <a:rPr lang="en-US" sz="2200" dirty="0"/>
              <a:t> mu v </a:t>
            </a:r>
            <a:r>
              <a:rPr lang="en-US" sz="2200" dirty="0" err="1"/>
              <a:t>jeho</a:t>
            </a:r>
            <a:r>
              <a:rPr lang="en-US" sz="2200" dirty="0"/>
              <a:t> </a:t>
            </a:r>
            <a:r>
              <a:rPr lang="en-US" sz="2200" dirty="0" err="1"/>
              <a:t>bytí</a:t>
            </a:r>
            <a:r>
              <a:rPr lang="en-US" sz="2200" dirty="0"/>
              <a:t> o </a:t>
            </a:r>
            <a:r>
              <a:rPr lang="en-US" sz="2200" dirty="0" err="1"/>
              <a:t>toto</a:t>
            </a:r>
            <a:r>
              <a:rPr lang="en-US" sz="2200" dirty="0"/>
              <a:t> </a:t>
            </a:r>
            <a:r>
              <a:rPr lang="en-US" sz="2200" dirty="0" err="1"/>
              <a:t>bytí</a:t>
            </a:r>
            <a:r>
              <a:rPr lang="en-US" sz="2200" dirty="0"/>
              <a:t> </a:t>
            </a:r>
            <a:r>
              <a:rPr lang="en-US" sz="2200" dirty="0" err="1"/>
              <a:t>samo</a:t>
            </a:r>
            <a:r>
              <a:rPr lang="en-US" sz="2200" dirty="0"/>
              <a:t> </a:t>
            </a:r>
            <a:r>
              <a:rPr lang="en-US" sz="2200" dirty="0" err="1"/>
              <a:t>jde</a:t>
            </a:r>
            <a:r>
              <a:rPr lang="en-US" sz="2200" dirty="0"/>
              <a:t>. K </a:t>
            </a:r>
            <a:r>
              <a:rPr lang="en-US" sz="2200" dirty="0" err="1"/>
              <a:t>bytostné</a:t>
            </a:r>
            <a:r>
              <a:rPr lang="en-US" sz="2200" dirty="0"/>
              <a:t> </a:t>
            </a:r>
            <a:r>
              <a:rPr lang="en-US" sz="2200" dirty="0" err="1"/>
              <a:t>skladbě</a:t>
            </a:r>
            <a:r>
              <a:rPr lang="en-US" sz="2200" dirty="0"/>
              <a:t> </a:t>
            </a:r>
            <a:r>
              <a:rPr lang="en-US" sz="2200" dirty="0" err="1"/>
              <a:t>pobytu</a:t>
            </a:r>
            <a:r>
              <a:rPr lang="en-US" sz="2200" dirty="0"/>
              <a:t> </a:t>
            </a:r>
            <a:r>
              <a:rPr lang="en-US" sz="2200" dirty="0" err="1"/>
              <a:t>pak</a:t>
            </a:r>
            <a:r>
              <a:rPr lang="en-US" sz="2200" dirty="0"/>
              <a:t> ale </a:t>
            </a:r>
            <a:r>
              <a:rPr lang="en-US" sz="2200" dirty="0" err="1"/>
              <a:t>patří</a:t>
            </a:r>
            <a:r>
              <a:rPr lang="en-US" sz="2200" dirty="0"/>
              <a:t>, </a:t>
            </a:r>
            <a:r>
              <a:rPr lang="en-US" sz="2200" dirty="0" err="1"/>
              <a:t>že</a:t>
            </a:r>
            <a:r>
              <a:rPr lang="en-US" sz="2200" dirty="0"/>
              <a:t> </a:t>
            </a:r>
            <a:r>
              <a:rPr lang="en-US" sz="2200" dirty="0" err="1"/>
              <a:t>má</a:t>
            </a:r>
            <a:r>
              <a:rPr lang="en-US" sz="2200" dirty="0"/>
              <a:t> </a:t>
            </a:r>
            <a:r>
              <a:rPr lang="en-US" sz="2200" dirty="0" err="1"/>
              <a:t>ve</a:t>
            </a:r>
            <a:r>
              <a:rPr lang="en-US" sz="2200" dirty="0"/>
              <a:t> </a:t>
            </a:r>
            <a:r>
              <a:rPr lang="en-US" sz="2200" dirty="0" err="1"/>
              <a:t>svém</a:t>
            </a:r>
            <a:r>
              <a:rPr lang="en-US" sz="2200" dirty="0"/>
              <a:t> </a:t>
            </a:r>
            <a:r>
              <a:rPr lang="en-US" sz="2200" dirty="0" err="1"/>
              <a:t>bytí</a:t>
            </a:r>
            <a:r>
              <a:rPr lang="en-US" sz="2200" dirty="0"/>
              <a:t> k </a:t>
            </a:r>
            <a:r>
              <a:rPr lang="en-US" sz="2200" dirty="0" err="1"/>
              <a:t>tomuto</a:t>
            </a:r>
            <a:r>
              <a:rPr lang="en-US" sz="2200" dirty="0"/>
              <a:t> </a:t>
            </a:r>
            <a:r>
              <a:rPr lang="en-US" sz="2200" dirty="0" err="1"/>
              <a:t>bytí</a:t>
            </a:r>
            <a:r>
              <a:rPr lang="en-US" sz="2200" dirty="0"/>
              <a:t> </a:t>
            </a:r>
            <a:r>
              <a:rPr lang="en-US" sz="2200" dirty="0" err="1"/>
              <a:t>bytostný</a:t>
            </a:r>
            <a:r>
              <a:rPr lang="en-US" sz="2200" dirty="0"/>
              <a:t> </a:t>
            </a:r>
            <a:r>
              <a:rPr lang="en-US" sz="2200" dirty="0" err="1"/>
              <a:t>vztah</a:t>
            </a:r>
            <a:r>
              <a:rPr lang="en-US" sz="2200" dirty="0"/>
              <a:t>. A to </a:t>
            </a:r>
            <a:r>
              <a:rPr lang="en-US" sz="2200" dirty="0" err="1"/>
              <a:t>zase</a:t>
            </a:r>
            <a:r>
              <a:rPr lang="en-US" sz="2200" dirty="0"/>
              <a:t> </a:t>
            </a:r>
            <a:r>
              <a:rPr lang="en-US" sz="2200" dirty="0" err="1"/>
              <a:t>znamená</a:t>
            </a:r>
            <a:r>
              <a:rPr lang="en-US" sz="2200" dirty="0"/>
              <a:t>, </a:t>
            </a:r>
            <a:r>
              <a:rPr lang="en-US" sz="2200" dirty="0" err="1"/>
              <a:t>že</a:t>
            </a:r>
            <a:r>
              <a:rPr lang="en-US" sz="2200" dirty="0"/>
              <a:t> </a:t>
            </a:r>
            <a:r>
              <a:rPr lang="en-US" sz="2200" dirty="0" err="1"/>
              <a:t>si</a:t>
            </a:r>
            <a:r>
              <a:rPr lang="en-US" sz="2200" dirty="0"/>
              <a:t> </a:t>
            </a:r>
            <a:r>
              <a:rPr lang="en-US" sz="2200" dirty="0" err="1"/>
              <a:t>pobyt</a:t>
            </a:r>
            <a:r>
              <a:rPr lang="en-US" sz="2200" dirty="0"/>
              <a:t> </a:t>
            </a:r>
            <a:r>
              <a:rPr lang="en-US" sz="2200" dirty="0" err="1"/>
              <a:t>nějakým</a:t>
            </a:r>
            <a:r>
              <a:rPr lang="en-US" sz="2200" dirty="0"/>
              <a:t> </a:t>
            </a:r>
            <a:r>
              <a:rPr lang="en-US" sz="2200" dirty="0" err="1"/>
              <a:t>způsobem</a:t>
            </a:r>
            <a:r>
              <a:rPr lang="en-US" sz="2200" dirty="0"/>
              <a:t> a </a:t>
            </a:r>
            <a:r>
              <a:rPr lang="en-US" sz="2200" dirty="0" err="1"/>
              <a:t>nějak</a:t>
            </a:r>
            <a:r>
              <a:rPr lang="en-US" sz="2200" dirty="0"/>
              <a:t> </a:t>
            </a:r>
            <a:r>
              <a:rPr lang="en-US" sz="2200" dirty="0" err="1"/>
              <a:t>výslovně</a:t>
            </a:r>
            <a:r>
              <a:rPr lang="en-US" sz="2200" dirty="0"/>
              <a:t> </a:t>
            </a:r>
            <a:r>
              <a:rPr lang="en-US" sz="2200" dirty="0" err="1"/>
              <a:t>ve</a:t>
            </a:r>
            <a:r>
              <a:rPr lang="en-US" sz="2200" dirty="0"/>
              <a:t> </a:t>
            </a:r>
            <a:r>
              <a:rPr lang="en-US" sz="2200" dirty="0" err="1"/>
              <a:t>svém</a:t>
            </a:r>
            <a:r>
              <a:rPr lang="en-US" sz="2200" dirty="0"/>
              <a:t> </a:t>
            </a:r>
            <a:r>
              <a:rPr lang="en-US" sz="2200" dirty="0" err="1"/>
              <a:t>bytí</a:t>
            </a:r>
            <a:r>
              <a:rPr lang="en-US" sz="2200" dirty="0"/>
              <a:t> </a:t>
            </a:r>
            <a:r>
              <a:rPr lang="en-US" sz="2200" dirty="0" err="1"/>
              <a:t>rozumí</a:t>
            </a:r>
            <a:r>
              <a:rPr lang="en-US" sz="2200" dirty="0"/>
              <a:t>. </a:t>
            </a:r>
            <a:r>
              <a:rPr lang="en-US" sz="2200" dirty="0" err="1"/>
              <a:t>Tomuto</a:t>
            </a:r>
            <a:r>
              <a:rPr lang="en-US" sz="2200" dirty="0"/>
              <a:t> </a:t>
            </a:r>
            <a:r>
              <a:rPr lang="en-US" sz="2200" dirty="0" err="1"/>
              <a:t>jsoucnu</a:t>
            </a:r>
            <a:r>
              <a:rPr lang="en-US" sz="2200" dirty="0"/>
              <a:t> je </a:t>
            </a:r>
            <a:r>
              <a:rPr lang="en-US" sz="2200" dirty="0" err="1"/>
              <a:t>vlastní</a:t>
            </a:r>
            <a:r>
              <a:rPr lang="en-US" sz="2200" dirty="0"/>
              <a:t>, </a:t>
            </a:r>
            <a:r>
              <a:rPr lang="en-US" sz="2200" dirty="0" err="1"/>
              <a:t>že</a:t>
            </a:r>
            <a:r>
              <a:rPr lang="en-US" sz="2200" dirty="0"/>
              <a:t> </a:t>
            </a:r>
            <a:r>
              <a:rPr lang="en-US" sz="2200" dirty="0" err="1"/>
              <a:t>skrze</a:t>
            </a:r>
            <a:r>
              <a:rPr lang="en-US" sz="2200" dirty="0"/>
              <a:t> </a:t>
            </a:r>
            <a:r>
              <a:rPr lang="en-US" sz="2200" dirty="0" err="1"/>
              <a:t>jeho</a:t>
            </a:r>
            <a:r>
              <a:rPr lang="en-US" sz="2200" dirty="0"/>
              <a:t> </a:t>
            </a:r>
            <a:r>
              <a:rPr lang="en-US" sz="2200" dirty="0" err="1"/>
              <a:t>bytí</a:t>
            </a:r>
            <a:r>
              <a:rPr lang="en-US" sz="2200" dirty="0"/>
              <a:t> a </a:t>
            </a:r>
            <a:r>
              <a:rPr lang="en-US" sz="2200" dirty="0" err="1"/>
              <a:t>spolu</a:t>
            </a:r>
            <a:r>
              <a:rPr lang="en-US" sz="2200" dirty="0"/>
              <a:t> s </a:t>
            </a:r>
            <a:r>
              <a:rPr lang="en-US" sz="2200" dirty="0" err="1"/>
              <a:t>ním</a:t>
            </a:r>
            <a:r>
              <a:rPr lang="en-US" sz="2200" dirty="0"/>
              <a:t> je mu </a:t>
            </a:r>
            <a:r>
              <a:rPr lang="en-US" sz="2200" dirty="0" err="1"/>
              <a:t>odemčeno</a:t>
            </a:r>
            <a:r>
              <a:rPr lang="en-US" sz="2200" dirty="0"/>
              <a:t> </a:t>
            </a:r>
            <a:r>
              <a:rPr lang="en-US" sz="2200" dirty="0" err="1"/>
              <a:t>bytí</a:t>
            </a:r>
            <a:r>
              <a:rPr lang="en-US" sz="2200" dirty="0"/>
              <a:t> </a:t>
            </a:r>
            <a:r>
              <a:rPr lang="en-US" sz="2200" dirty="0" err="1"/>
              <a:t>samo</a:t>
            </a:r>
            <a:r>
              <a:rPr lang="en-US" sz="2200" dirty="0" smtClean="0"/>
              <a:t>.</a:t>
            </a:r>
            <a:r>
              <a:rPr lang="cs-CZ" sz="2200" dirty="0" smtClean="0"/>
              <a:t>“ (§ 4, str. 12).</a:t>
            </a:r>
          </a:p>
        </p:txBody>
      </p:sp>
    </p:spTree>
    <p:extLst>
      <p:ext uri="{BB962C8B-B14F-4D97-AF65-F5344CB8AC3E}">
        <p14:creationId xmlns:p14="http://schemas.microsoft.com/office/powerpoint/2010/main" val="2769271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endParaRPr lang="cs-CZ" dirty="0"/>
          </a:p>
        </p:txBody>
      </p:sp>
      <p:sp>
        <p:nvSpPr>
          <p:cNvPr id="3" name="Zástupný symbol pro obsah 2"/>
          <p:cNvSpPr>
            <a:spLocks noGrp="1"/>
          </p:cNvSpPr>
          <p:nvPr>
            <p:ph idx="1"/>
          </p:nvPr>
        </p:nvSpPr>
        <p:spPr>
          <a:xfrm>
            <a:off x="1103312" y="1727200"/>
            <a:ext cx="8946541" cy="4521200"/>
          </a:xfrm>
        </p:spPr>
        <p:txBody>
          <a:bodyPr>
            <a:normAutofit/>
          </a:bodyPr>
          <a:lstStyle/>
          <a:p>
            <a:pPr marL="0" indent="0">
              <a:buNone/>
            </a:pPr>
            <a:r>
              <a:rPr lang="cs-CZ" sz="2400" dirty="0" smtClean="0"/>
              <a:t>Určení pobytu z hlediska toho, jak je:</a:t>
            </a:r>
          </a:p>
          <a:p>
            <a:pPr>
              <a:buFont typeface="Courier New" panose="02070309020205020404" pitchFamily="49" charset="0"/>
              <a:buChar char="o"/>
            </a:pPr>
            <a:r>
              <a:rPr lang="cs-CZ" sz="2400" dirty="0" smtClean="0"/>
              <a:t>možnosti sebou samým být, případně nebýt</a:t>
            </a:r>
          </a:p>
          <a:p>
            <a:pPr>
              <a:buFont typeface="Courier New" panose="02070309020205020404" pitchFamily="49" charset="0"/>
              <a:buChar char="o"/>
            </a:pPr>
            <a:r>
              <a:rPr lang="cs-CZ" sz="2400" dirty="0" smtClean="0"/>
              <a:t>možnosti: zvolené, nezvolené a přede časem přijaté (dostal se do nich), možnosti nezvolené, které má „odevždy“</a:t>
            </a:r>
          </a:p>
          <a:p>
            <a:pPr marL="400050" lvl="1" indent="0">
              <a:buNone/>
            </a:pPr>
            <a:r>
              <a:rPr lang="cs-CZ" sz="2200" dirty="0" smtClean="0"/>
              <a:t>„Pobyt </a:t>
            </a:r>
            <a:r>
              <a:rPr lang="cs-CZ" sz="2200" dirty="0"/>
              <a:t>rozumí sobě samému vždy ze své existence, z jisté možnosti sebe sama, jak sebou samým být, či sebou samým nebýt. Tyto možnosti si pobyt buď sám zvolil, nebo se do nich dostal, či v nich vždy již vyrostl. O existenci, pokud se týče toho, zda se jí chopí, anebo zda ji zanedbá, rozhoduje vždy pouze ten který pobyt sám. Otázka existence je řešitelná vždy jen existováním samým</a:t>
            </a:r>
            <a:r>
              <a:rPr lang="cs-CZ" sz="2200" dirty="0" smtClean="0"/>
              <a:t>.“ (§ 4, 12n.)</a:t>
            </a:r>
            <a:endParaRPr lang="cs-CZ" sz="2200" dirty="0"/>
          </a:p>
          <a:p>
            <a:pPr marL="0" indent="0">
              <a:buNone/>
            </a:pPr>
            <a:endParaRPr lang="cs-CZ" sz="2400" dirty="0" smtClean="0"/>
          </a:p>
        </p:txBody>
      </p:sp>
    </p:spTree>
    <p:extLst>
      <p:ext uri="{BB962C8B-B14F-4D97-AF65-F5344CB8AC3E}">
        <p14:creationId xmlns:p14="http://schemas.microsoft.com/office/powerpoint/2010/main" val="2207529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758244"/>
          </a:xfrm>
        </p:spPr>
        <p:txBody>
          <a:bodyPr/>
          <a:lstStyle/>
          <a:p>
            <a:r>
              <a:rPr lang="cs-CZ" sz="2800" dirty="0"/>
              <a:t>Další charakteristika pobytu a téma autenticity (§9</a:t>
            </a:r>
            <a:r>
              <a:rPr lang="cs-CZ" sz="2800" dirty="0" smtClean="0"/>
              <a:t>)</a:t>
            </a:r>
            <a:endParaRPr lang="cs-CZ" sz="2800" dirty="0"/>
          </a:p>
        </p:txBody>
      </p:sp>
      <p:sp>
        <p:nvSpPr>
          <p:cNvPr id="3" name="Zástupný symbol pro obsah 2"/>
          <p:cNvSpPr>
            <a:spLocks noGrp="1"/>
          </p:cNvSpPr>
          <p:nvPr>
            <p:ph idx="1"/>
          </p:nvPr>
        </p:nvSpPr>
        <p:spPr>
          <a:xfrm>
            <a:off x="1103312" y="1717964"/>
            <a:ext cx="8946541" cy="4530436"/>
          </a:xfrm>
        </p:spPr>
        <p:txBody>
          <a:bodyPr>
            <a:normAutofit/>
          </a:bodyPr>
          <a:lstStyle/>
          <a:p>
            <a:pPr marL="0" lvl="0" indent="0">
              <a:buNone/>
            </a:pPr>
            <a:r>
              <a:rPr lang="cs-CZ" sz="2400" dirty="0" smtClean="0"/>
              <a:t>1</a:t>
            </a:r>
            <a:r>
              <a:rPr lang="cs-CZ" sz="2400" dirty="0"/>
              <a:t>. Přednost existence před esencí</a:t>
            </a:r>
            <a:endParaRPr lang="en-US" sz="2400" dirty="0"/>
          </a:p>
          <a:p>
            <a:pPr marL="0" lvl="0" indent="0">
              <a:buNone/>
            </a:pPr>
            <a:r>
              <a:rPr lang="cs-CZ" sz="2400" dirty="0"/>
              <a:t>2. Bytí je vždy </a:t>
            </a:r>
            <a:r>
              <a:rPr lang="cs-CZ" sz="2400" dirty="0" smtClean="0"/>
              <a:t>„moje“; autenticita/</a:t>
            </a:r>
            <a:r>
              <a:rPr lang="cs-CZ" sz="2400" dirty="0" err="1" smtClean="0"/>
              <a:t>neautenticita</a:t>
            </a:r>
            <a:endParaRPr lang="cs-CZ" sz="2400" dirty="0" smtClean="0"/>
          </a:p>
          <a:p>
            <a:pPr marL="0" lvl="0" indent="0">
              <a:buNone/>
            </a:pPr>
            <a:r>
              <a:rPr lang="cs-CZ" sz="2200" dirty="0" smtClean="0"/>
              <a:t>„pobyt je můj vždy tím či oním způsobem jak být. Vždy se již nějak rozhodlo, jakým způsobem je vždy v tom kterém případě můj. Jsoucno, kterému jde v jeho bytí o toto bytí samo, vztahuje se ke svému bytí jako ke své nejvlastnější možnosti. Pobyt vždy </a:t>
            </a:r>
            <a:r>
              <a:rPr lang="cs-CZ" sz="2200" i="1" dirty="0" smtClean="0"/>
              <a:t>jest</a:t>
            </a:r>
            <a:r>
              <a:rPr lang="cs-CZ" sz="2200" dirty="0" smtClean="0"/>
              <a:t> tou kterou svojí možností, a „má“ ji nikoli na způsob vlastnosti, tak jako jsoucno výskytové. A poněvadž pobyt je bytostně vždy tou kterou svojí možností, </a:t>
            </a:r>
            <a:r>
              <a:rPr lang="cs-CZ" sz="2200" i="1" dirty="0" smtClean="0"/>
              <a:t>může </a:t>
            </a:r>
            <a:r>
              <a:rPr lang="cs-CZ" sz="2200" dirty="0" smtClean="0"/>
              <a:t>toto jsoucno ve svém bytí sebe sama „zvolit“, získat, nebo se může ztratit, příp. nikdy se nezískat nebo se získat jen „zdánlivě“. Samo sobě se ztratit nebo se ještě nezískat může toto jsoucno jen tenkrát, je-li jeho bytností možnost získat se, tzn. být opravdu samo sobě </a:t>
            </a:r>
            <a:r>
              <a:rPr lang="cs-CZ" sz="2200" i="1" dirty="0" smtClean="0"/>
              <a:t>vlastní, autentické.“</a:t>
            </a:r>
            <a:r>
              <a:rPr lang="cs-CZ" sz="2200" dirty="0" smtClean="0"/>
              <a:t> (§12, 60).</a:t>
            </a:r>
            <a:endParaRPr lang="en-US" sz="2200" dirty="0"/>
          </a:p>
          <a:p>
            <a:pPr marL="0" indent="0">
              <a:buNone/>
            </a:pPr>
            <a:endParaRPr lang="cs-CZ" sz="2400" dirty="0" smtClean="0"/>
          </a:p>
        </p:txBody>
      </p:sp>
    </p:spTree>
    <p:extLst>
      <p:ext uri="{BB962C8B-B14F-4D97-AF65-F5344CB8AC3E}">
        <p14:creationId xmlns:p14="http://schemas.microsoft.com/office/powerpoint/2010/main" val="2962681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6111" y="452718"/>
            <a:ext cx="9404723" cy="699188"/>
          </a:xfrm>
        </p:spPr>
        <p:txBody>
          <a:bodyPr>
            <a:normAutofit fontScale="90000"/>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pPr marL="514350" indent="-514350">
              <a:buAutoNum type="arabicPeriod"/>
            </a:pPr>
            <a:r>
              <a:rPr lang="cs-CZ" sz="2800" dirty="0" smtClean="0"/>
              <a:t>Co míníme obratem „být (sám) sebou“ podle </a:t>
            </a:r>
            <a:r>
              <a:rPr lang="cs-CZ" sz="2800" dirty="0" err="1" smtClean="0"/>
              <a:t>Heideggera</a:t>
            </a:r>
            <a:r>
              <a:rPr lang="cs-CZ" sz="2800" dirty="0" smtClean="0"/>
              <a:t>?</a:t>
            </a:r>
          </a:p>
          <a:p>
            <a:pPr marL="514350" indent="-514350">
              <a:buAutoNum type="arabicPeriod"/>
            </a:pPr>
            <a:r>
              <a:rPr lang="cs-CZ" sz="2800" dirty="0" smtClean="0"/>
              <a:t>Jsme ve svém „bytí sebou“ omezováni druhými, případně jak?</a:t>
            </a:r>
          </a:p>
          <a:p>
            <a:pPr marL="806958" lvl="1" indent="-514350">
              <a:buFont typeface="Arial" panose="020B0604020202020204" pitchFamily="34" charset="0"/>
              <a:buChar char="•"/>
            </a:pPr>
            <a:r>
              <a:rPr lang="cs-CZ" sz="2600" dirty="0" smtClean="0"/>
              <a:t>např. je „bytí sebou“ vytržením z neosobní existence?</a:t>
            </a:r>
          </a:p>
          <a:p>
            <a:pPr marL="514350" indent="-514350">
              <a:buAutoNum type="arabicPeriod"/>
            </a:pPr>
            <a:r>
              <a:rPr lang="cs-CZ" sz="2800" dirty="0" smtClean="0"/>
              <a:t>Je to vše („volba sebe“, „získání sebe“, autenticita) v nějakém vztahu k otázce po identitě osoby?</a:t>
            </a:r>
            <a:endParaRPr lang="cs-CZ" sz="2800" dirty="0"/>
          </a:p>
        </p:txBody>
      </p:sp>
    </p:spTree>
    <p:extLst>
      <p:ext uri="{BB962C8B-B14F-4D97-AF65-F5344CB8AC3E}">
        <p14:creationId xmlns:p14="http://schemas.microsoft.com/office/powerpoint/2010/main" val="3824711436"/>
      </p:ext>
    </p:extLst>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1347</TotalTime>
  <Words>2532</Words>
  <Application>Microsoft Office PowerPoint</Application>
  <PresentationFormat>Širokoúhlá obrazovka</PresentationFormat>
  <Paragraphs>175</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Courier New</vt:lpstr>
      <vt:lpstr>Retrospektiva</vt:lpstr>
      <vt:lpstr>Heidegger o (ne)bytí sebou</vt:lpstr>
      <vt:lpstr>Otázky</vt:lpstr>
      <vt:lpstr>„Být sebou“</vt:lpstr>
      <vt:lpstr>Kierkegaardův existencialismus</vt:lpstr>
      <vt:lpstr>Heidegger, Bytí a čas (1927)</vt:lpstr>
      <vt:lpstr>Heidegger, Bytí a čas (1927)</vt:lpstr>
      <vt:lpstr>Prezentace aplikace PowerPoint</vt:lpstr>
      <vt:lpstr>Další charakteristika pobytu a téma autenticity (§9)</vt:lpstr>
      <vt:lpstr>Otázky</vt:lpstr>
      <vt:lpstr>Heideggerova analýza bytí s druhými (Bytí a čas, §§ 25-27)</vt:lpstr>
      <vt:lpstr>1. Otázka: „Kdo“ je pobyt?</vt:lpstr>
      <vt:lpstr>Možné odpovědi (Kdo je pobyt?) </vt:lpstr>
      <vt:lpstr>Možné odpovědi </vt:lpstr>
      <vt:lpstr>2. Bytí s druhými</vt:lpstr>
      <vt:lpstr>Prezentace aplikace PowerPoint</vt:lpstr>
      <vt:lpstr>Prezentace aplikace PowerPoint</vt:lpstr>
      <vt:lpstr>Prezentace aplikace PowerPoint</vt:lpstr>
      <vt:lpstr>3. „Vláda druhých“ a autenticia </vt:lpstr>
      <vt:lpstr>Prezentace aplikace PowerPoint</vt:lpstr>
      <vt:lpstr>Prezentace aplikace PowerPoint</vt:lpstr>
      <vt:lpstr>Prezentace aplikace PowerPoint</vt:lpstr>
      <vt:lpstr>Prezentace aplikace PowerPoint</vt:lpstr>
      <vt:lpstr>Prezentace aplikace PowerPoint</vt:lpstr>
      <vt:lpstr>Závěr: otázky z úvodu</vt:lpstr>
      <vt:lpstr>Bytí sebou a identita u Heideggera</vt:lpstr>
      <vt:lpstr>Problém: autentické spolubytí</vt:lpstr>
      <vt:lpstr>Kritika</vt:lpstr>
      <vt:lpstr>Politika</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Filosofický problém osobní identity Kurz spol. základu 2016/2017</dc:title>
  <dc:creator>pc</dc:creator>
  <cp:lastModifiedBy>FFUK</cp:lastModifiedBy>
  <cp:revision>103</cp:revision>
  <cp:lastPrinted>2017-03-10T09:07:51Z</cp:lastPrinted>
  <dcterms:created xsi:type="dcterms:W3CDTF">2016-10-03T08:26:47Z</dcterms:created>
  <dcterms:modified xsi:type="dcterms:W3CDTF">2018-03-05T10:59:10Z</dcterms:modified>
</cp:coreProperties>
</file>