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7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96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05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95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20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7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8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14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68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42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3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AA73-7BAF-4BD7-8B48-7440BAF0D89F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0C2D-5502-4841-B38E-C1D237AC4F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74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Mauláná</a:t>
            </a:r>
            <a:r>
              <a:rPr lang="cs-CZ" dirty="0" smtClean="0"/>
              <a:t> – Nářek flétny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44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/>
              <a:t>بشنو </a:t>
            </a:r>
            <a:r>
              <a:rPr lang="ar-SA" dirty="0"/>
              <a:t>از </a:t>
            </a:r>
            <a:r>
              <a:rPr lang="ar-SA" dirty="0"/>
              <a:t>نی چون شکایت می‌کند</a:t>
            </a:r>
            <a:r>
              <a:rPr lang="cs-CZ" dirty="0"/>
              <a:t/>
            </a:r>
            <a:br>
              <a:rPr lang="cs-CZ" dirty="0"/>
            </a:br>
            <a:r>
              <a:rPr lang="ar-SA" dirty="0"/>
              <a:t>از جداییها حکایت </a:t>
            </a:r>
            <a:r>
              <a:rPr lang="ar-SA" dirty="0" smtClean="0"/>
              <a:t>می‌کند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668799"/>
              </p:ext>
            </p:extLst>
          </p:nvPr>
        </p:nvGraphicFramePr>
        <p:xfrm>
          <a:off x="762000" y="1181101"/>
          <a:ext cx="10353676" cy="4915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8"/>
                <a:gridCol w="5176838"/>
              </a:tblGrid>
              <a:tr h="280823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10076">
                <a:tc>
                  <a:txBody>
                    <a:bodyPr/>
                    <a:lstStyle/>
                    <a:p>
                      <a:r>
                        <a:rPr lang="cs-CZ" dirty="0" smtClean="0"/>
                        <a:t>Poslyšte nářek té flétny, její bědování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to žehrá na svůj osud plný osamění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Slyš tu flétnu, když naříká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Vypráví o odloučení, lká</a:t>
                      </a: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Poslouchej, jak ta flétna naříká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Vypráví o svém odloučení, říká: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Slyšte jedné flétny vyprávění, </a:t>
                      </a:r>
                    </a:p>
                    <a:p>
                      <a:r>
                        <a:rPr lang="cs-CZ" dirty="0" smtClean="0"/>
                        <a:t>Jež naříká tu z odloučení,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Bečka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- Hiršal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dirty="0" smtClean="0"/>
                        <a:t>Slyš flétnu</a:t>
                      </a:r>
                      <a:r>
                        <a:rPr lang="cs-CZ" baseline="0" dirty="0" smtClean="0"/>
                        <a:t> z rákosu, slyš její vyprávění,</a:t>
                      </a:r>
                    </a:p>
                    <a:p>
                      <a:r>
                        <a:rPr lang="cs-CZ" baseline="0" dirty="0" smtClean="0"/>
                        <a:t>Jak oplakává všechna odloučení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Zvuk flétny slyš, slyš její vyprávění příběh o truchlení, o loučení </a:t>
                      </a:r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slyš flétnu, jak příběh vypravuje </a:t>
                      </a:r>
                    </a:p>
                    <a:p>
                      <a:r>
                        <a:rPr lang="cs-CZ" dirty="0" smtClean="0"/>
                        <a:t>na odloučení žal si postěžuje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12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/>
              <a:t>کز نیستان تا مرا ببریده‌اند</a:t>
            </a:r>
            <a:r>
              <a:rPr lang="cs-CZ" dirty="0"/>
              <a:t/>
            </a:r>
            <a:br>
              <a:rPr lang="cs-CZ" dirty="0"/>
            </a:br>
            <a:r>
              <a:rPr lang="ar-SA" dirty="0"/>
              <a:t>در نفیرم مرد و زن </a:t>
            </a:r>
            <a:r>
              <a:rPr lang="ar-SA" dirty="0" smtClean="0"/>
              <a:t>نالیده‌اند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476552"/>
              </p:ext>
            </p:extLst>
          </p:nvPr>
        </p:nvGraphicFramePr>
        <p:xfrm>
          <a:off x="904875" y="1190625"/>
          <a:ext cx="10515600" cy="493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438150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„Od rákosu jsem byla krutě odťata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můj žal rozesmutní každého tvora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chvíle, kdy z rákosí mne odkrojíš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mém hlase nářek mužů a žen uslyšíš</a:t>
                      </a:r>
                    </a:p>
                    <a:p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„Když vzpomínám, jak mě v rákosí kosili,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ženy i muži teď pláčou, ač dříve mě prosili,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Již uplynul čas od mého uřezání, </a:t>
                      </a:r>
                    </a:p>
                    <a:p>
                      <a:r>
                        <a:rPr lang="cs-CZ" dirty="0" smtClean="0"/>
                        <a:t>Z hvízdání mého zbylo jen bědování,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Bečka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- Hiršal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 dob, kdy uťal</a:t>
                      </a:r>
                      <a:r>
                        <a:rPr lang="cs-CZ" baseline="0" dirty="0" smtClean="0"/>
                        <a:t> mě v mém rákosišti nůž,</a:t>
                      </a:r>
                    </a:p>
                    <a:p>
                      <a:r>
                        <a:rPr lang="cs-CZ" baseline="0" dirty="0" smtClean="0"/>
                        <a:t>Když zalkám, naříká žena, pláče muž.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rákosištěm </a:t>
                      </a:r>
                      <a:r>
                        <a:rPr lang="cs-CZ" dirty="0" err="1" smtClean="0"/>
                        <a:t>rozdělio</a:t>
                      </a:r>
                      <a:r>
                        <a:rPr lang="cs-CZ" dirty="0" smtClean="0"/>
                        <a:t> mě seknutí nože a můj hvizd provází nářky ženy i muže. </a:t>
                      </a:r>
                    </a:p>
                    <a:p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 tehdy co mě z rákosu odřezali </a:t>
                      </a:r>
                    </a:p>
                    <a:p>
                      <a:r>
                        <a:rPr lang="cs-CZ" dirty="0" smtClean="0"/>
                        <a:t>mým hvizdem ženy i muži naříkali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3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/>
              <a:t>سینه خواهم شرحه شرحه از فراق</a:t>
            </a:r>
            <a:r>
              <a:rPr lang="cs-CZ" dirty="0"/>
              <a:t/>
            </a:r>
            <a:br>
              <a:rPr lang="cs-CZ" dirty="0"/>
            </a:br>
            <a:r>
              <a:rPr lang="ar-SA" dirty="0"/>
              <a:t>تا بگویم شرح درد </a:t>
            </a:r>
            <a:r>
              <a:rPr lang="ar-SA" dirty="0" smtClean="0"/>
              <a:t>اشتیاق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657506"/>
              </p:ext>
            </p:extLst>
          </p:nvPr>
        </p:nvGraphicFramePr>
        <p:xfrm>
          <a:off x="714375" y="1260475"/>
          <a:ext cx="10515600" cy="5416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1464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Chci všem rozdrásat hruď žalem, 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jen tak jim odhalím, co je trpět hořem  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Vyplakávám si srdce, když na své odloučení pomyslím</a:t>
                      </a:r>
                    </a:p>
                    <a:p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popisuji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ukrutnou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bolest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zakouším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abych jim zpívala o svém odloučení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Při tom ranit je, já měla to pokušení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Mé srdce stíny z odloučení vrhá, </a:t>
                      </a:r>
                    </a:p>
                    <a:p>
                      <a:r>
                        <a:rPr lang="cs-CZ" dirty="0" smtClean="0"/>
                        <a:t>Abych světu líčila co za bolest umí touha,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Bečka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- Hiršal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Srdce chci  poranit žalostí z odloučení,</a:t>
                      </a:r>
                    </a:p>
                    <a:p>
                      <a:r>
                        <a:rPr lang="cs-CZ" baseline="0" dirty="0" smtClean="0"/>
                        <a:t>A tak mu vyjevit svou bolest z rozloučení.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Srdci chci vyjevit co je to rozluka, abych popsal z odloučení strašná muka </a:t>
                      </a:r>
                    </a:p>
                    <a:p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chci hruď roztrženou z osamění </a:t>
                      </a:r>
                    </a:p>
                    <a:p>
                      <a:r>
                        <a:rPr lang="cs-CZ" dirty="0" smtClean="0"/>
                        <a:t>bych vypověděla bol rozhorlení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1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/>
              <a:t>هر کسی کو دور ماند از اصل خویش</a:t>
            </a:r>
            <a:r>
              <a:rPr lang="cs-CZ" dirty="0"/>
              <a:t/>
            </a:r>
            <a:br>
              <a:rPr lang="cs-CZ" dirty="0"/>
            </a:br>
            <a:r>
              <a:rPr lang="ar-SA" dirty="0"/>
              <a:t>باز جوید روزگار وصل </a:t>
            </a:r>
            <a:r>
              <a:rPr lang="ar-SA" dirty="0" smtClean="0"/>
              <a:t>خویش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276526"/>
              </p:ext>
            </p:extLst>
          </p:nvPr>
        </p:nvGraphicFramePr>
        <p:xfrm>
          <a:off x="838200" y="1514475"/>
          <a:ext cx="10515600" cy="5313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542925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Protože každý daleko od domoviny,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chce zvrátit čas a být sebou samým.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Každý, kdo zůstal od svého rodiště v dáli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 jednou vrátí se, Bůh dá-li.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 každém z nás je naděje na návrat, ta touha skrytá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naděje, které se tonoucí jak stébla chytá </a:t>
                      </a:r>
                    </a:p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Každý kdož od své podstaty se vzdálil, </a:t>
                      </a:r>
                    </a:p>
                    <a:p>
                      <a:r>
                        <a:rPr lang="cs-CZ" dirty="0" smtClean="0"/>
                        <a:t>Zub času dá, aby se k sobě zas vrátil,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Bečka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- Hiršal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Koho od kořene oddělil někdy čas,</a:t>
                      </a:r>
                    </a:p>
                    <a:p>
                      <a:r>
                        <a:rPr lang="cs-CZ" baseline="0" dirty="0" smtClean="0"/>
                        <a:t>Prahne s ním spojen být, chce s ním být jedno zas.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Každý kdo byl oddělen od svého kořene doufá, </a:t>
                      </a:r>
                    </a:p>
                    <a:p>
                      <a:r>
                        <a:rPr lang="cs-CZ" dirty="0" smtClean="0"/>
                        <a:t>že čas spojení opět nastane. </a:t>
                      </a:r>
                    </a:p>
                    <a:p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každý kdo vzdálen své podstatě </a:t>
                      </a:r>
                    </a:p>
                    <a:p>
                      <a:r>
                        <a:rPr lang="cs-CZ" dirty="0" smtClean="0"/>
                        <a:t>hledá dny spojení v své jednotě</a:t>
                      </a:r>
                    </a:p>
                    <a:p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64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/>
              <a:t>من به هر جمعیتی نالان شدم</a:t>
            </a:r>
            <a:r>
              <a:rPr lang="cs-CZ" dirty="0"/>
              <a:t/>
            </a:r>
            <a:br>
              <a:rPr lang="cs-CZ" dirty="0"/>
            </a:br>
            <a:r>
              <a:rPr lang="ar-SA" dirty="0"/>
              <a:t>جفت بدحالان و خوش‌حالان </a:t>
            </a:r>
            <a:r>
              <a:rPr lang="ar-SA" dirty="0" smtClean="0"/>
              <a:t>شدم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2174875"/>
          <a:ext cx="105156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Tu stížnost přednesla jsem nářkem každému, 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tím stala se družkou ve štěstí i smutku.“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 nastane Šáhův pondělní den,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zelená střecha měsíční svit odráží jen.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Šáh za milenkou svou přišel, když nadešlo pondělí</a:t>
                      </a:r>
                      <a:b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měsíc již vyšel, pod nebesa zelená ulehli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Neb Král za mnou dorazil času pondělního,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Slunečník jež natáhl k světlu měsíčního,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Bečka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- Hiršal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Já v každém kruhu jsem svým lkaním zaznívala</a:t>
                      </a:r>
                    </a:p>
                    <a:p>
                      <a:r>
                        <a:rPr lang="cs-CZ" baseline="0" dirty="0" smtClean="0"/>
                        <a:t>A družkou nešťastných i šťastných jsem se stala.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 v pondělí vyšlo slunce, přijel šáh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zelený baldachýn směrem k nebi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roztáh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461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473</Words>
  <Application>Microsoft Office PowerPoint</Application>
  <PresentationFormat>Širokoúhlá obrazovka</PresentationFormat>
  <Paragraphs>97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Mauláná – Nářek flétny</vt:lpstr>
      <vt:lpstr>بشنو از نی چون شکایت می‌کند از جداییها حکایت می‌کند </vt:lpstr>
      <vt:lpstr>کز نیستان تا مرا ببریده‌اند در نفیرم مرد و زن نالیده‌اند </vt:lpstr>
      <vt:lpstr>سینه خواهم شرحه شرحه از فراق تا بگویم شرح درد اشتیاق </vt:lpstr>
      <vt:lpstr>هر کسی کو دور ماند از اصل خویش باز جوید روزگار وصل خویش </vt:lpstr>
      <vt:lpstr>من به هر جمعیتی نالان شدم جفت بدحالان و خوش‌حالان شدم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Mauláná – Nářek flétny</dc:title>
  <dc:creator>eva jara</dc:creator>
  <cp:lastModifiedBy>eva jara</cp:lastModifiedBy>
  <cp:revision>8</cp:revision>
  <dcterms:created xsi:type="dcterms:W3CDTF">2020-04-29T19:11:09Z</dcterms:created>
  <dcterms:modified xsi:type="dcterms:W3CDTF">2020-04-30T04:37:49Z</dcterms:modified>
</cp:coreProperties>
</file>