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80CC-8739-4919-93D5-D0C5DE0CA178}" type="datetimeFigureOut">
              <a:rPr lang="cs-CZ" smtClean="0"/>
              <a:pPr/>
              <a:t>02.12.2024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5FD9-44FC-4859-B3B1-4B7F83821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etterenfonds.nl/nl/vertaler/1370/julia-majekov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Nejvýznamnější překladatelky z nizozemštiny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Slovenští překladatelé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6408712" cy="55446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600" b="1" dirty="0" err="1"/>
              <a:t>Júlia</a:t>
            </a:r>
            <a:r>
              <a:rPr lang="cs-CZ" sz="3600" b="1" dirty="0"/>
              <a:t> </a:t>
            </a:r>
            <a:r>
              <a:rPr lang="cs-CZ" sz="3600" b="1" dirty="0" err="1"/>
              <a:t>Májeková</a:t>
            </a:r>
            <a:r>
              <a:rPr lang="cs-CZ" sz="3600" b="1" dirty="0"/>
              <a:t> (1919-1990?)</a:t>
            </a:r>
          </a:p>
          <a:p>
            <a:r>
              <a:rPr lang="cs-CZ" sz="3600" dirty="0"/>
              <a:t>Studovala slovenštinu a němčinu (Bratislava, Lipsko), potom studium NIZ (Leiden)</a:t>
            </a:r>
          </a:p>
          <a:p>
            <a:r>
              <a:rPr lang="cs-CZ" sz="3600" dirty="0"/>
              <a:t>Učitelka, redaktorka, překladatelka</a:t>
            </a:r>
          </a:p>
          <a:p>
            <a:r>
              <a:rPr lang="cs-CZ" sz="3600" dirty="0"/>
              <a:t>Úplně první překlad z NIZ do slovenštiny: 1944 (Ernst </a:t>
            </a:r>
            <a:r>
              <a:rPr lang="cs-CZ" sz="3600" dirty="0" err="1"/>
              <a:t>Claes</a:t>
            </a:r>
            <a:r>
              <a:rPr lang="cs-CZ" sz="3600" dirty="0"/>
              <a:t>: </a:t>
            </a:r>
            <a:r>
              <a:rPr lang="cs-CZ" sz="3600" i="1" dirty="0"/>
              <a:t>Herman </a:t>
            </a:r>
            <a:r>
              <a:rPr lang="cs-CZ" sz="3600" i="1" dirty="0" err="1"/>
              <a:t>Coene</a:t>
            </a:r>
            <a:r>
              <a:rPr lang="cs-CZ" sz="3600" dirty="0"/>
              <a:t>)</a:t>
            </a:r>
          </a:p>
          <a:p>
            <a:r>
              <a:rPr lang="cs-CZ" sz="3600" dirty="0"/>
              <a:t>Celkem 28 překladů z NIZ, 19 překladů z NJ</a:t>
            </a:r>
          </a:p>
          <a:p>
            <a:r>
              <a:rPr lang="cs-CZ" sz="3600" dirty="0" err="1"/>
              <a:t>Multatuli</a:t>
            </a:r>
            <a:r>
              <a:rPr lang="cs-CZ" sz="3600" dirty="0"/>
              <a:t>, </a:t>
            </a:r>
            <a:r>
              <a:rPr lang="cs-CZ" sz="3600" dirty="0" err="1"/>
              <a:t>Couperus</a:t>
            </a:r>
            <a:r>
              <a:rPr lang="cs-CZ" sz="3600" dirty="0"/>
              <a:t>, </a:t>
            </a:r>
            <a:r>
              <a:rPr lang="cs-CZ" sz="3600" dirty="0" err="1"/>
              <a:t>Vestdijk</a:t>
            </a:r>
            <a:r>
              <a:rPr lang="cs-CZ" sz="3600" dirty="0"/>
              <a:t>, De </a:t>
            </a:r>
            <a:r>
              <a:rPr lang="cs-CZ" sz="3600" dirty="0" err="1"/>
              <a:t>Vries</a:t>
            </a:r>
            <a:r>
              <a:rPr lang="cs-CZ" sz="3600" dirty="0"/>
              <a:t>, </a:t>
            </a:r>
            <a:r>
              <a:rPr lang="cs-CZ" sz="3600" dirty="0" err="1"/>
              <a:t>Coolen</a:t>
            </a:r>
            <a:r>
              <a:rPr lang="cs-CZ" sz="3600" dirty="0"/>
              <a:t>, </a:t>
            </a:r>
            <a:r>
              <a:rPr lang="cs-CZ" sz="3600" dirty="0" err="1"/>
              <a:t>Fabricius</a:t>
            </a:r>
            <a:r>
              <a:rPr lang="cs-CZ" sz="3600" dirty="0"/>
              <a:t>, </a:t>
            </a:r>
            <a:r>
              <a:rPr lang="cs-CZ" sz="3600" dirty="0" err="1"/>
              <a:t>Diekmann</a:t>
            </a:r>
            <a:r>
              <a:rPr lang="cs-CZ" sz="3600" dirty="0"/>
              <a:t>…</a:t>
            </a:r>
          </a:p>
          <a:p>
            <a:r>
              <a:rPr lang="cs-CZ" sz="3600" dirty="0"/>
              <a:t>Seznam překladů: </a:t>
            </a:r>
            <a:r>
              <a:rPr lang="cs-CZ" sz="3600" dirty="0">
                <a:hlinkClick r:id="rId2"/>
              </a:rPr>
              <a:t>http://www.</a:t>
            </a:r>
            <a:r>
              <a:rPr lang="cs-CZ" sz="3600" dirty="0" err="1">
                <a:hlinkClick r:id="rId2"/>
              </a:rPr>
              <a:t>letterenfonds.nl</a:t>
            </a:r>
            <a:r>
              <a:rPr lang="cs-CZ" sz="3600" dirty="0">
                <a:hlinkClick r:id="rId2"/>
              </a:rPr>
              <a:t>/</a:t>
            </a:r>
            <a:r>
              <a:rPr lang="cs-CZ" sz="3600" dirty="0" err="1">
                <a:hlinkClick r:id="rId2"/>
              </a:rPr>
              <a:t>nl</a:t>
            </a:r>
            <a:r>
              <a:rPr lang="cs-CZ" sz="3600" dirty="0">
                <a:hlinkClick r:id="rId2"/>
              </a:rPr>
              <a:t>/</a:t>
            </a:r>
            <a:r>
              <a:rPr lang="cs-CZ" sz="3600" dirty="0" err="1">
                <a:hlinkClick r:id="rId2"/>
              </a:rPr>
              <a:t>vertaler</a:t>
            </a:r>
            <a:r>
              <a:rPr lang="cs-CZ" sz="3600" dirty="0">
                <a:hlinkClick r:id="rId2"/>
              </a:rPr>
              <a:t>/1370/</a:t>
            </a:r>
            <a:r>
              <a:rPr lang="cs-CZ" sz="3600" dirty="0" err="1">
                <a:hlinkClick r:id="rId2"/>
              </a:rPr>
              <a:t>julia</a:t>
            </a:r>
            <a:r>
              <a:rPr lang="cs-CZ" sz="3600" dirty="0">
                <a:hlinkClick r:id="rId2"/>
              </a:rPr>
              <a:t>-</a:t>
            </a:r>
            <a:r>
              <a:rPr lang="cs-CZ" sz="3600" dirty="0" err="1">
                <a:hlinkClick r:id="rId2"/>
              </a:rPr>
              <a:t>majekova</a:t>
            </a:r>
            <a:r>
              <a:rPr lang="cs-CZ" sz="3600" dirty="0"/>
              <a:t> </a:t>
            </a:r>
          </a:p>
          <a:p>
            <a:r>
              <a:rPr lang="cs-CZ" sz="3600" dirty="0" err="1"/>
              <a:t>Martinus</a:t>
            </a:r>
            <a:r>
              <a:rPr lang="cs-CZ" sz="3600" dirty="0"/>
              <a:t> </a:t>
            </a:r>
            <a:r>
              <a:rPr lang="cs-CZ" sz="3600" dirty="0" err="1"/>
              <a:t>Nijhoffprijs</a:t>
            </a:r>
            <a:r>
              <a:rPr lang="cs-CZ" sz="3600" dirty="0"/>
              <a:t> 1978 (stejně jako </a:t>
            </a:r>
            <a:r>
              <a:rPr lang="cs-CZ" sz="3600" dirty="0" err="1"/>
              <a:t>O</a:t>
            </a:r>
            <a:r>
              <a:rPr lang="cs-CZ" sz="3600" dirty="0"/>
              <a:t>.</a:t>
            </a:r>
            <a:r>
              <a:rPr lang="cs-CZ" sz="3600" dirty="0" err="1"/>
              <a:t>Krijtová</a:t>
            </a:r>
            <a:r>
              <a:rPr lang="cs-CZ" sz="3600" dirty="0"/>
              <a:t>, 1969)</a:t>
            </a:r>
          </a:p>
          <a:p>
            <a:pPr>
              <a:buNone/>
            </a:pPr>
            <a:r>
              <a:rPr lang="cs-CZ" sz="3600" b="1" dirty="0"/>
              <a:t>Adam </a:t>
            </a:r>
            <a:r>
              <a:rPr lang="cs-CZ" sz="3600" b="1" dirty="0" err="1"/>
              <a:t>Bžoch</a:t>
            </a:r>
            <a:r>
              <a:rPr lang="cs-CZ" sz="3600" b="1" dirty="0"/>
              <a:t> (1966)</a:t>
            </a:r>
          </a:p>
          <a:p>
            <a:r>
              <a:rPr lang="cs-CZ" sz="3600" dirty="0"/>
              <a:t>Studoval NIZ a NJ (Lipsko)</a:t>
            </a:r>
          </a:p>
          <a:p>
            <a:r>
              <a:rPr lang="cs-CZ" sz="3600" dirty="0"/>
              <a:t>Redaktor, literární vědec, překladatel (NIZ, NJ)</a:t>
            </a:r>
          </a:p>
          <a:p>
            <a:r>
              <a:rPr lang="cs-CZ" sz="3600" dirty="0"/>
              <a:t>Ústav světové literatury Slovenské akademie věd (ředitel), Univerzita Ružomberok</a:t>
            </a:r>
          </a:p>
          <a:p>
            <a:r>
              <a:rPr lang="cs-CZ" sz="3600" dirty="0"/>
              <a:t>Významné překlady:  </a:t>
            </a:r>
            <a:r>
              <a:rPr lang="cs-CZ" sz="3600" i="1" dirty="0" err="1"/>
              <a:t>Denník</a:t>
            </a:r>
            <a:r>
              <a:rPr lang="cs-CZ" sz="3600" i="1" dirty="0"/>
              <a:t> Anny </a:t>
            </a:r>
            <a:r>
              <a:rPr lang="cs-CZ" sz="3600" i="1" dirty="0" err="1"/>
              <a:t>Frankovej</a:t>
            </a:r>
            <a:r>
              <a:rPr lang="cs-CZ" sz="3600" dirty="0"/>
              <a:t>, </a:t>
            </a:r>
            <a:r>
              <a:rPr lang="cs-CZ" sz="3600" dirty="0" err="1"/>
              <a:t>Harry</a:t>
            </a:r>
            <a:r>
              <a:rPr lang="cs-CZ" sz="3600" dirty="0"/>
              <a:t> </a:t>
            </a:r>
            <a:r>
              <a:rPr lang="cs-CZ" sz="3600" dirty="0" err="1"/>
              <a:t>Mulisch</a:t>
            </a:r>
            <a:r>
              <a:rPr lang="cs-CZ" sz="3600" dirty="0"/>
              <a:t>: </a:t>
            </a:r>
            <a:r>
              <a:rPr lang="cs-CZ" sz="3600" i="1" dirty="0" err="1"/>
              <a:t>Objavenie</a:t>
            </a:r>
            <a:r>
              <a:rPr lang="cs-CZ" sz="3600" i="1" dirty="0"/>
              <a:t> </a:t>
            </a:r>
            <a:r>
              <a:rPr lang="cs-CZ" sz="3600" i="1" dirty="0" err="1"/>
              <a:t>neba</a:t>
            </a:r>
            <a:r>
              <a:rPr lang="cs-CZ" sz="3600" dirty="0"/>
              <a:t>, F. </a:t>
            </a:r>
            <a:r>
              <a:rPr lang="cs-CZ" sz="3600" dirty="0" err="1"/>
              <a:t>Bordewijk</a:t>
            </a:r>
            <a:r>
              <a:rPr lang="cs-CZ" sz="3600" dirty="0"/>
              <a:t>: </a:t>
            </a:r>
            <a:r>
              <a:rPr lang="cs-CZ" sz="3600" i="1" dirty="0"/>
              <a:t>Charakter</a:t>
            </a:r>
            <a:r>
              <a:rPr lang="cs-CZ" sz="3600" dirty="0"/>
              <a:t>, </a:t>
            </a:r>
            <a:r>
              <a:rPr lang="cs-CZ" sz="3600" dirty="0" err="1"/>
              <a:t>Gerard</a:t>
            </a:r>
            <a:r>
              <a:rPr lang="cs-CZ" sz="3600" dirty="0"/>
              <a:t> </a:t>
            </a:r>
            <a:r>
              <a:rPr lang="cs-CZ" sz="3600" dirty="0" err="1"/>
              <a:t>Reve</a:t>
            </a:r>
            <a:r>
              <a:rPr lang="cs-CZ" sz="3600" dirty="0"/>
              <a:t>: </a:t>
            </a:r>
            <a:r>
              <a:rPr lang="cs-CZ" sz="3600" i="1" dirty="0"/>
              <a:t>Večery</a:t>
            </a:r>
            <a:r>
              <a:rPr lang="cs-CZ" sz="3600" dirty="0"/>
              <a:t>, </a:t>
            </a:r>
            <a:r>
              <a:rPr lang="cs-CZ" sz="3600" dirty="0" err="1"/>
              <a:t>Kader</a:t>
            </a:r>
            <a:r>
              <a:rPr lang="cs-CZ" sz="3600" dirty="0"/>
              <a:t> </a:t>
            </a:r>
            <a:r>
              <a:rPr lang="cs-CZ" sz="3600" dirty="0" err="1"/>
              <a:t>Abdolah</a:t>
            </a:r>
            <a:r>
              <a:rPr lang="cs-CZ" sz="3600" dirty="0"/>
              <a:t>: </a:t>
            </a:r>
            <a:r>
              <a:rPr lang="cs-CZ" sz="3600" i="1" dirty="0"/>
              <a:t>Dom </a:t>
            </a:r>
            <a:r>
              <a:rPr lang="cs-CZ" sz="3600" i="1" dirty="0" err="1"/>
              <a:t>pri</a:t>
            </a:r>
            <a:r>
              <a:rPr lang="cs-CZ" sz="3600" i="1" dirty="0"/>
              <a:t> </a:t>
            </a:r>
            <a:r>
              <a:rPr lang="cs-CZ" sz="3600" i="1" dirty="0" err="1"/>
              <a:t>mešite</a:t>
            </a:r>
            <a:r>
              <a:rPr lang="cs-CZ" sz="3600" i="1" dirty="0"/>
              <a:t>, </a:t>
            </a:r>
            <a:r>
              <a:rPr lang="cs-CZ" sz="3600" dirty="0" err="1"/>
              <a:t>Nescio</a:t>
            </a:r>
            <a:r>
              <a:rPr lang="cs-CZ" sz="3600" dirty="0"/>
              <a:t>: </a:t>
            </a:r>
            <a:r>
              <a:rPr lang="cs-CZ" sz="3600" i="1" dirty="0" err="1"/>
              <a:t>Vyžierač</a:t>
            </a:r>
            <a:r>
              <a:rPr lang="cs-CZ" sz="3600" i="1" dirty="0"/>
              <a:t>, </a:t>
            </a:r>
            <a:r>
              <a:rPr lang="cs-CZ" sz="3600" i="1" dirty="0" err="1"/>
              <a:t>Titankovia</a:t>
            </a:r>
            <a:endParaRPr lang="cs-CZ" sz="3600" i="1" dirty="0"/>
          </a:p>
          <a:p>
            <a:r>
              <a:rPr lang="cs-CZ" sz="3600" dirty="0"/>
              <a:t>Překladatelská cena </a:t>
            </a:r>
            <a:r>
              <a:rPr lang="cs-CZ" sz="3600" dirty="0" err="1"/>
              <a:t>Nederlands</a:t>
            </a:r>
            <a:r>
              <a:rPr lang="cs-CZ" sz="3600" dirty="0"/>
              <a:t> </a:t>
            </a:r>
            <a:r>
              <a:rPr lang="cs-CZ" sz="3600" dirty="0" err="1"/>
              <a:t>Literair</a:t>
            </a:r>
            <a:r>
              <a:rPr lang="cs-CZ" sz="3600" dirty="0"/>
              <a:t> </a:t>
            </a:r>
            <a:r>
              <a:rPr lang="cs-CZ" sz="3600" dirty="0" err="1"/>
              <a:t>Productie</a:t>
            </a:r>
            <a:r>
              <a:rPr lang="cs-CZ" sz="3600" dirty="0"/>
              <a:t>-</a:t>
            </a:r>
            <a:r>
              <a:rPr lang="cs-CZ" sz="3600" dirty="0" err="1"/>
              <a:t>en</a:t>
            </a:r>
            <a:r>
              <a:rPr lang="cs-CZ" sz="3600" dirty="0"/>
              <a:t> </a:t>
            </a:r>
            <a:r>
              <a:rPr lang="cs-CZ" sz="3600" dirty="0" err="1"/>
              <a:t>Vertalingenfonds</a:t>
            </a:r>
            <a:r>
              <a:rPr lang="cs-CZ" sz="3600" dirty="0"/>
              <a:t> (2006)</a:t>
            </a:r>
          </a:p>
          <a:p>
            <a:endParaRPr lang="cs-CZ" dirty="0"/>
          </a:p>
        </p:txBody>
      </p:sp>
      <p:pic>
        <p:nvPicPr>
          <p:cNvPr id="4" name="Obrázek 3" descr="o starý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16632"/>
            <a:ext cx="1152128" cy="1728192"/>
          </a:xfrm>
          <a:prstGeom prst="rect">
            <a:avLst/>
          </a:prstGeom>
        </p:spPr>
      </p:pic>
      <p:pic>
        <p:nvPicPr>
          <p:cNvPr id="5" name="Obrázek 4" descr="pieter-bruegel-qp2-164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556792"/>
            <a:ext cx="1440160" cy="1915413"/>
          </a:xfrm>
          <a:prstGeom prst="rect">
            <a:avLst/>
          </a:prstGeom>
        </p:spPr>
      </p:pic>
      <p:pic>
        <p:nvPicPr>
          <p:cNvPr id="6" name="Obrázek 5" descr="veče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501008"/>
            <a:ext cx="1229839" cy="1945382"/>
          </a:xfrm>
          <a:prstGeom prst="rect">
            <a:avLst/>
          </a:prstGeom>
        </p:spPr>
      </p:pic>
      <p:pic>
        <p:nvPicPr>
          <p:cNvPr id="7" name="Obrázek 6" descr="ema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4509120"/>
            <a:ext cx="1187624" cy="21377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Lída (Ludmila) Faltová (1890-1944)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78112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Redaktorka, profesionální překladatelka</a:t>
            </a:r>
          </a:p>
          <a:p>
            <a:r>
              <a:rPr lang="cs-CZ" dirty="0"/>
              <a:t>Překládala z NIZ, FRJ a NJ</a:t>
            </a:r>
          </a:p>
          <a:p>
            <a:r>
              <a:rPr lang="cs-CZ" dirty="0"/>
              <a:t>Aktivní hlavně ve 30. a 40. letech</a:t>
            </a:r>
          </a:p>
          <a:p>
            <a:r>
              <a:rPr lang="cs-CZ" dirty="0"/>
              <a:t>Celkem asi 60 překladů, z toho 42 z NIZ</a:t>
            </a:r>
          </a:p>
          <a:p>
            <a:r>
              <a:rPr lang="cs-CZ" dirty="0"/>
              <a:t>Hodně pro nakladatelství Družstevní práce (pro střední vrstvy a dělnictvo)</a:t>
            </a:r>
          </a:p>
          <a:p>
            <a:r>
              <a:rPr lang="cs-CZ" dirty="0"/>
              <a:t>Regionální/venkovské romány (</a:t>
            </a:r>
            <a:r>
              <a:rPr lang="cs-CZ" dirty="0" err="1"/>
              <a:t>Antoon</a:t>
            </a:r>
            <a:r>
              <a:rPr lang="cs-CZ" dirty="0"/>
              <a:t> </a:t>
            </a:r>
            <a:r>
              <a:rPr lang="cs-CZ" dirty="0" err="1"/>
              <a:t>Coolen</a:t>
            </a:r>
            <a:r>
              <a:rPr lang="cs-CZ" dirty="0"/>
              <a:t>, </a:t>
            </a:r>
            <a:r>
              <a:rPr lang="cs-CZ" dirty="0" err="1"/>
              <a:t>Jef</a:t>
            </a:r>
            <a:r>
              <a:rPr lang="cs-CZ" dirty="0"/>
              <a:t> Last, Herman de Man, </a:t>
            </a:r>
            <a:r>
              <a:rPr lang="cs-CZ" dirty="0" err="1"/>
              <a:t>Stijn</a:t>
            </a:r>
            <a:r>
              <a:rPr lang="cs-CZ" dirty="0"/>
              <a:t> </a:t>
            </a:r>
            <a:r>
              <a:rPr lang="cs-CZ" dirty="0" err="1"/>
              <a:t>Streuvels</a:t>
            </a:r>
            <a:r>
              <a:rPr lang="cs-CZ" dirty="0"/>
              <a:t>, Ernest </a:t>
            </a:r>
            <a:r>
              <a:rPr lang="cs-CZ" dirty="0" err="1"/>
              <a:t>Claes</a:t>
            </a:r>
            <a:r>
              <a:rPr lang="cs-CZ" dirty="0"/>
              <a:t>)</a:t>
            </a:r>
          </a:p>
          <a:p>
            <a:r>
              <a:rPr lang="cs-CZ" dirty="0"/>
              <a:t>Dobrodružná/exotická/historická literatura (</a:t>
            </a:r>
            <a:r>
              <a:rPr lang="cs-CZ" dirty="0" err="1"/>
              <a:t>Madelon</a:t>
            </a:r>
            <a:r>
              <a:rPr lang="cs-CZ" dirty="0"/>
              <a:t> </a:t>
            </a:r>
            <a:r>
              <a:rPr lang="cs-CZ" dirty="0" err="1"/>
              <a:t>Székely</a:t>
            </a:r>
            <a:r>
              <a:rPr lang="cs-CZ" dirty="0"/>
              <a:t> </a:t>
            </a:r>
            <a:r>
              <a:rPr lang="cs-CZ" dirty="0" err="1"/>
              <a:t>Lulofs</a:t>
            </a:r>
            <a:r>
              <a:rPr lang="cs-CZ" dirty="0"/>
              <a:t>, Johan </a:t>
            </a:r>
            <a:r>
              <a:rPr lang="cs-CZ" dirty="0" err="1"/>
              <a:t>Fabricius</a:t>
            </a:r>
            <a:r>
              <a:rPr lang="cs-CZ" dirty="0"/>
              <a:t>)</a:t>
            </a:r>
          </a:p>
          <a:p>
            <a:r>
              <a:rPr lang="cs-CZ" dirty="0" err="1"/>
              <a:t>Multatuli</a:t>
            </a:r>
            <a:r>
              <a:rPr lang="cs-CZ" dirty="0"/>
              <a:t>: </a:t>
            </a:r>
            <a:r>
              <a:rPr lang="cs-CZ" i="1" dirty="0"/>
              <a:t>Příběh malého Waltra </a:t>
            </a:r>
            <a:r>
              <a:rPr lang="cs-CZ" i="1" dirty="0" err="1"/>
              <a:t>Pieterse</a:t>
            </a:r>
            <a:endParaRPr lang="cs-CZ" i="1" dirty="0"/>
          </a:p>
          <a:p>
            <a:r>
              <a:rPr lang="cs-CZ" dirty="0" err="1"/>
              <a:t>Nynke</a:t>
            </a:r>
            <a:r>
              <a:rPr lang="cs-CZ" dirty="0"/>
              <a:t> van </a:t>
            </a:r>
            <a:r>
              <a:rPr lang="cs-CZ" dirty="0" err="1"/>
              <a:t>Hichtum</a:t>
            </a:r>
            <a:r>
              <a:rPr lang="cs-CZ" dirty="0"/>
              <a:t>: </a:t>
            </a:r>
            <a:r>
              <a:rPr lang="cs-CZ" i="1" dirty="0" err="1"/>
              <a:t>Uhuhu</a:t>
            </a:r>
            <a:endParaRPr lang="cs-CZ" i="1" dirty="0"/>
          </a:p>
          <a:p>
            <a:r>
              <a:rPr lang="cs-CZ" dirty="0" err="1"/>
              <a:t>Willem</a:t>
            </a:r>
            <a:r>
              <a:rPr lang="cs-CZ" dirty="0"/>
              <a:t> </a:t>
            </a:r>
            <a:r>
              <a:rPr lang="cs-CZ" dirty="0" err="1"/>
              <a:t>Elsschot</a:t>
            </a:r>
            <a:r>
              <a:rPr lang="cs-CZ" dirty="0"/>
              <a:t>: </a:t>
            </a:r>
            <a:r>
              <a:rPr lang="cs-CZ" i="1" dirty="0"/>
              <a:t>Sýr, Vrabeček</a:t>
            </a:r>
          </a:p>
          <a:p>
            <a:r>
              <a:rPr lang="cs-CZ" dirty="0"/>
              <a:t>Její překlady se vydávaly ve vysokých nákladech ještě i v průběhu 2. </a:t>
            </a:r>
            <a:r>
              <a:rPr lang="cs-CZ" dirty="0" err="1"/>
              <a:t>pol</a:t>
            </a:r>
            <a:r>
              <a:rPr lang="cs-CZ" dirty="0"/>
              <a:t>. 20. století</a:t>
            </a:r>
          </a:p>
          <a:p>
            <a:r>
              <a:rPr lang="cs-CZ" dirty="0"/>
              <a:t>Zemřela na nemoc štítné žlázy</a:t>
            </a:r>
          </a:p>
        </p:txBody>
      </p:sp>
      <p:pic>
        <p:nvPicPr>
          <p:cNvPr id="5" name="Obrázek 4" descr="gu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5092" y="1844824"/>
            <a:ext cx="2338907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Ella</a:t>
            </a:r>
            <a:r>
              <a:rPr lang="cs-CZ" dirty="0"/>
              <a:t> Kazdová (1909-1982)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První překlady po 2. svět. válce</a:t>
            </a:r>
          </a:p>
          <a:p>
            <a:r>
              <a:rPr lang="cs-CZ" dirty="0"/>
              <a:t>Hlavně dobrodružná literatura (Johan </a:t>
            </a:r>
            <a:r>
              <a:rPr lang="cs-CZ" dirty="0" err="1"/>
              <a:t>Fabricius</a:t>
            </a:r>
            <a:r>
              <a:rPr lang="cs-CZ" dirty="0"/>
              <a:t>, A. den </a:t>
            </a:r>
            <a:r>
              <a:rPr lang="cs-CZ" dirty="0" err="1"/>
              <a:t>Doolaard</a:t>
            </a:r>
            <a:r>
              <a:rPr lang="cs-CZ" dirty="0"/>
              <a:t>)</a:t>
            </a:r>
          </a:p>
          <a:p>
            <a:r>
              <a:rPr lang="cs-CZ" dirty="0"/>
              <a:t>Venkovská próza (</a:t>
            </a:r>
            <a:r>
              <a:rPr lang="cs-CZ" dirty="0" err="1"/>
              <a:t>Antoon</a:t>
            </a:r>
            <a:r>
              <a:rPr lang="cs-CZ" dirty="0"/>
              <a:t> </a:t>
            </a:r>
            <a:r>
              <a:rPr lang="cs-CZ" dirty="0" err="1"/>
              <a:t>Coolen</a:t>
            </a:r>
            <a:r>
              <a:rPr lang="cs-CZ" dirty="0"/>
              <a:t>, Ernest </a:t>
            </a:r>
            <a:r>
              <a:rPr lang="cs-CZ" dirty="0" err="1"/>
              <a:t>Claes</a:t>
            </a:r>
            <a:r>
              <a:rPr lang="cs-CZ" dirty="0"/>
              <a:t>, </a:t>
            </a:r>
            <a:r>
              <a:rPr lang="cs-CZ" dirty="0" err="1"/>
              <a:t>Toon</a:t>
            </a:r>
            <a:r>
              <a:rPr lang="cs-CZ" dirty="0"/>
              <a:t> </a:t>
            </a:r>
            <a:r>
              <a:rPr lang="cs-CZ" dirty="0" err="1"/>
              <a:t>Kortooms</a:t>
            </a:r>
            <a:r>
              <a:rPr lang="cs-CZ" dirty="0"/>
              <a:t>)</a:t>
            </a:r>
          </a:p>
          <a:p>
            <a:r>
              <a:rPr lang="cs-CZ" dirty="0"/>
              <a:t>Sociální tématika (Fred </a:t>
            </a:r>
            <a:r>
              <a:rPr lang="cs-CZ" dirty="0" err="1"/>
              <a:t>Germonprez</a:t>
            </a:r>
            <a:r>
              <a:rPr lang="cs-CZ" dirty="0"/>
              <a:t>, </a:t>
            </a:r>
            <a:r>
              <a:rPr lang="cs-CZ" dirty="0" err="1"/>
              <a:t>Anne</a:t>
            </a:r>
            <a:r>
              <a:rPr lang="cs-CZ" dirty="0"/>
              <a:t> de </a:t>
            </a:r>
            <a:r>
              <a:rPr lang="cs-CZ" i="1" dirty="0" err="1"/>
              <a:t>Vries</a:t>
            </a:r>
            <a:r>
              <a:rPr lang="cs-CZ" i="1" dirty="0"/>
              <a:t>-Slunce chudých</a:t>
            </a:r>
            <a:r>
              <a:rPr lang="cs-CZ" dirty="0"/>
              <a:t>)</a:t>
            </a:r>
          </a:p>
          <a:p>
            <a:r>
              <a:rPr lang="cs-CZ" dirty="0"/>
              <a:t>1 drama: </a:t>
            </a:r>
            <a:r>
              <a:rPr lang="cs-CZ" dirty="0" err="1"/>
              <a:t>Leonhard</a:t>
            </a:r>
            <a:r>
              <a:rPr lang="cs-CZ" dirty="0"/>
              <a:t> </a:t>
            </a:r>
            <a:r>
              <a:rPr lang="cs-CZ" dirty="0" err="1"/>
              <a:t>Huizinga</a:t>
            </a:r>
            <a:r>
              <a:rPr lang="cs-CZ" dirty="0"/>
              <a:t>-</a:t>
            </a:r>
            <a:r>
              <a:rPr lang="cs-CZ" i="1" dirty="0"/>
              <a:t>Žádné zprávy od táty</a:t>
            </a:r>
          </a:p>
        </p:txBody>
      </p:sp>
      <p:pic>
        <p:nvPicPr>
          <p:cNvPr id="4" name="Obrázek 3" descr="Ella_Kazdova_-_foto_jp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57916"/>
            <a:ext cx="2371720" cy="3234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Krijtová</a:t>
            </a:r>
            <a:r>
              <a:rPr lang="cs-CZ" dirty="0"/>
              <a:t> (1931-2013)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997152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/>
              <a:t>roz</a:t>
            </a:r>
            <a:r>
              <a:rPr lang="cs-CZ" dirty="0"/>
              <a:t>. Fuchsová</a:t>
            </a:r>
          </a:p>
          <a:p>
            <a:r>
              <a:rPr lang="cs-CZ" dirty="0"/>
              <a:t>Překladatelka, VŠ docentka (FF UK 1955-1999), literární vědkyně, spisovatelka</a:t>
            </a:r>
          </a:p>
          <a:p>
            <a:r>
              <a:rPr lang="cs-CZ" dirty="0"/>
              <a:t>Vyrůstala v Nymburce</a:t>
            </a:r>
          </a:p>
          <a:p>
            <a:r>
              <a:rPr lang="cs-CZ" dirty="0"/>
              <a:t>Původně chtěla studovat na AVU, zájem o umění, přihlásila se na FF UK (1950-1955 AJ + NIZ)</a:t>
            </a:r>
          </a:p>
          <a:p>
            <a:r>
              <a:rPr lang="cs-CZ" dirty="0"/>
              <a:t>Zaujala ji </a:t>
            </a:r>
            <a:r>
              <a:rPr lang="cs-CZ" dirty="0" err="1"/>
              <a:t>niz</a:t>
            </a:r>
            <a:r>
              <a:rPr lang="cs-CZ" dirty="0"/>
              <a:t>. literatura (</a:t>
            </a:r>
            <a:r>
              <a:rPr lang="cs-CZ" i="1" dirty="0"/>
              <a:t>Max </a:t>
            </a:r>
            <a:r>
              <a:rPr lang="cs-CZ" i="1" dirty="0" err="1"/>
              <a:t>Havelaar</a:t>
            </a:r>
            <a:r>
              <a:rPr lang="cs-CZ" i="1" dirty="0"/>
              <a:t>, </a:t>
            </a:r>
            <a:r>
              <a:rPr lang="cs-CZ" i="1" dirty="0" err="1"/>
              <a:t>Pieter</a:t>
            </a:r>
            <a:r>
              <a:rPr lang="cs-CZ" i="1" dirty="0"/>
              <a:t> </a:t>
            </a:r>
            <a:r>
              <a:rPr lang="cs-CZ" i="1" dirty="0" err="1"/>
              <a:t>Brueghel</a:t>
            </a:r>
            <a:r>
              <a:rPr lang="cs-CZ" i="1" dirty="0"/>
              <a:t> </a:t>
            </a:r>
            <a:r>
              <a:rPr lang="cs-CZ" dirty="0"/>
              <a:t>– v překladu R. J. </a:t>
            </a:r>
            <a:r>
              <a:rPr lang="cs-CZ" dirty="0" err="1"/>
              <a:t>Vonky</a:t>
            </a:r>
            <a:r>
              <a:rPr lang="cs-CZ" dirty="0"/>
              <a:t>)</a:t>
            </a:r>
          </a:p>
          <a:p>
            <a:r>
              <a:rPr lang="cs-CZ" dirty="0"/>
              <a:t>Levicově smýšlející, ale od komunismu se odklonila, později problémy s režimem</a:t>
            </a:r>
          </a:p>
          <a:p>
            <a:r>
              <a:rPr lang="cs-CZ" dirty="0"/>
              <a:t>1. překlad: 1957</a:t>
            </a:r>
          </a:p>
          <a:p>
            <a:r>
              <a:rPr lang="cs-CZ" dirty="0"/>
              <a:t>Provdala se za Hanse </a:t>
            </a:r>
            <a:r>
              <a:rPr lang="cs-CZ" dirty="0" err="1"/>
              <a:t>Krijta</a:t>
            </a:r>
            <a:r>
              <a:rPr lang="cs-CZ" dirty="0"/>
              <a:t>, </a:t>
            </a:r>
            <a:r>
              <a:rPr lang="cs-CZ" dirty="0" err="1"/>
              <a:t>niz</a:t>
            </a:r>
            <a:r>
              <a:rPr lang="cs-CZ" dirty="0"/>
              <a:t>. dezertéra (viz: </a:t>
            </a:r>
            <a:r>
              <a:rPr lang="cs-CZ" i="1" dirty="0" err="1"/>
              <a:t>Enkele</a:t>
            </a:r>
            <a:r>
              <a:rPr lang="cs-CZ" i="1" dirty="0"/>
              <a:t> </a:t>
            </a:r>
            <a:r>
              <a:rPr lang="cs-CZ" i="1" dirty="0" err="1"/>
              <a:t>reis</a:t>
            </a:r>
            <a:r>
              <a:rPr lang="cs-CZ" i="1" dirty="0"/>
              <a:t> </a:t>
            </a:r>
            <a:r>
              <a:rPr lang="cs-CZ" i="1" dirty="0" err="1"/>
              <a:t>Zaandam</a:t>
            </a:r>
            <a:r>
              <a:rPr lang="cs-CZ" i="1" dirty="0"/>
              <a:t>-</a:t>
            </a:r>
            <a:r>
              <a:rPr lang="cs-CZ" i="1" dirty="0" err="1"/>
              <a:t>Praag</a:t>
            </a:r>
            <a:r>
              <a:rPr lang="cs-CZ" dirty="0"/>
              <a:t>), během 4 let 3 synové</a:t>
            </a:r>
          </a:p>
          <a:p>
            <a:r>
              <a:rPr lang="cs-CZ" dirty="0"/>
              <a:t>V 60. letech obdivovala Jana </a:t>
            </a:r>
            <a:r>
              <a:rPr lang="cs-CZ" dirty="0" err="1"/>
              <a:t>Wolkerse</a:t>
            </a:r>
            <a:r>
              <a:rPr lang="cs-CZ" dirty="0"/>
              <a:t>, přeložila </a:t>
            </a:r>
            <a:r>
              <a:rPr lang="cs-CZ" i="1" dirty="0"/>
              <a:t>Růži z masa</a:t>
            </a:r>
            <a:r>
              <a:rPr lang="cs-CZ" dirty="0"/>
              <a:t>, ale po roce 1968 nesměla vyjít (napsala </a:t>
            </a:r>
            <a:r>
              <a:rPr lang="cs-CZ" dirty="0" err="1"/>
              <a:t>Wolkersovi</a:t>
            </a:r>
            <a:r>
              <a:rPr lang="cs-CZ" dirty="0"/>
              <a:t> otevřený dopis)</a:t>
            </a:r>
          </a:p>
          <a:p>
            <a:r>
              <a:rPr lang="cs-CZ" dirty="0"/>
              <a:t>Četla ráda překlady L. Faltové a E. Kazdové (šlo většinou o „čtivo“ – „</a:t>
            </a:r>
            <a:r>
              <a:rPr lang="cs-CZ" dirty="0" err="1"/>
              <a:t>lectuur</a:t>
            </a:r>
            <a:r>
              <a:rPr lang="cs-CZ" dirty="0"/>
              <a:t>“)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lga krijt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204864"/>
            <a:ext cx="1773936" cy="26471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Krijtová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Nejúspěšnější překlady: např. Louis </a:t>
            </a:r>
            <a:r>
              <a:rPr lang="cs-CZ" dirty="0" err="1"/>
              <a:t>Couperus</a:t>
            </a:r>
            <a:r>
              <a:rPr lang="cs-CZ" dirty="0"/>
              <a:t> – </a:t>
            </a:r>
            <a:r>
              <a:rPr lang="cs-CZ" i="1" dirty="0"/>
              <a:t>Knihy malých duší </a:t>
            </a:r>
            <a:r>
              <a:rPr lang="cs-CZ" dirty="0"/>
              <a:t>(za normalizace, náklad 49600 ks, za 2 týdny vyprodáno)</a:t>
            </a:r>
          </a:p>
          <a:p>
            <a:r>
              <a:rPr lang="cs-CZ" dirty="0"/>
              <a:t>V té době: zákaz překládat (řada „krycích jmen“, např. Milena </a:t>
            </a:r>
            <a:r>
              <a:rPr lang="cs-CZ" dirty="0" err="1"/>
              <a:t>Perglerová</a:t>
            </a:r>
            <a:r>
              <a:rPr lang="cs-CZ" dirty="0"/>
              <a:t> – </a:t>
            </a:r>
            <a:r>
              <a:rPr lang="cs-CZ" i="1" dirty="0"/>
              <a:t>Velký </a:t>
            </a:r>
            <a:r>
              <a:rPr lang="cs-CZ" i="1" dirty="0" err="1"/>
              <a:t>géz</a:t>
            </a:r>
            <a:r>
              <a:rPr lang="cs-CZ" i="1" dirty="0"/>
              <a:t> </a:t>
            </a:r>
            <a:r>
              <a:rPr lang="cs-CZ" dirty="0"/>
              <a:t>– náklad 72000 ks)</a:t>
            </a:r>
          </a:p>
          <a:p>
            <a:r>
              <a:rPr lang="cs-CZ" dirty="0"/>
              <a:t>Přátelství s </a:t>
            </a:r>
            <a:r>
              <a:rPr lang="cs-CZ" dirty="0" err="1"/>
              <a:t>niz</a:t>
            </a:r>
            <a:r>
              <a:rPr lang="cs-CZ" dirty="0"/>
              <a:t>. spisovateli (</a:t>
            </a:r>
            <a:r>
              <a:rPr lang="cs-CZ" dirty="0" err="1"/>
              <a:t>Theun</a:t>
            </a:r>
            <a:r>
              <a:rPr lang="cs-CZ" dirty="0"/>
              <a:t> de </a:t>
            </a:r>
            <a:r>
              <a:rPr lang="cs-CZ" dirty="0" err="1"/>
              <a:t>Vries</a:t>
            </a:r>
            <a:r>
              <a:rPr lang="cs-CZ" dirty="0"/>
              <a:t>, </a:t>
            </a:r>
            <a:r>
              <a:rPr lang="cs-CZ" dirty="0" err="1"/>
              <a:t>Miep</a:t>
            </a:r>
            <a:r>
              <a:rPr lang="cs-CZ" dirty="0"/>
              <a:t> </a:t>
            </a:r>
            <a:r>
              <a:rPr lang="cs-CZ" dirty="0" err="1"/>
              <a:t>Diekmann</a:t>
            </a:r>
            <a:r>
              <a:rPr lang="cs-CZ" dirty="0"/>
              <a:t>)</a:t>
            </a:r>
          </a:p>
          <a:p>
            <a:r>
              <a:rPr lang="cs-CZ" dirty="0"/>
              <a:t>Oblíbení autoři: De </a:t>
            </a:r>
            <a:r>
              <a:rPr lang="cs-CZ" dirty="0" err="1"/>
              <a:t>Vries</a:t>
            </a:r>
            <a:r>
              <a:rPr lang="cs-CZ" dirty="0"/>
              <a:t>, </a:t>
            </a:r>
            <a:r>
              <a:rPr lang="cs-CZ" dirty="0" err="1"/>
              <a:t>Couperus</a:t>
            </a:r>
            <a:r>
              <a:rPr lang="cs-CZ" dirty="0"/>
              <a:t>, </a:t>
            </a:r>
            <a:r>
              <a:rPr lang="cs-CZ" dirty="0" err="1"/>
              <a:t>Elsschot</a:t>
            </a:r>
            <a:r>
              <a:rPr lang="cs-CZ" dirty="0"/>
              <a:t> (přeložila 2/3 jeho díla), Van </a:t>
            </a:r>
            <a:r>
              <a:rPr lang="cs-CZ" dirty="0" err="1"/>
              <a:t>Schendel</a:t>
            </a:r>
            <a:r>
              <a:rPr lang="cs-CZ" dirty="0"/>
              <a:t>, </a:t>
            </a:r>
            <a:r>
              <a:rPr lang="cs-CZ" dirty="0" err="1"/>
              <a:t>Teirlinck</a:t>
            </a:r>
            <a:endParaRPr lang="cs-CZ" dirty="0"/>
          </a:p>
        </p:txBody>
      </p:sp>
      <p:pic>
        <p:nvPicPr>
          <p:cNvPr id="4" name="Obrázek 3" descr="knihy-malych-dusi-SQD-118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32656"/>
            <a:ext cx="1909961" cy="2912508"/>
          </a:xfrm>
          <a:prstGeom prst="rect">
            <a:avLst/>
          </a:prstGeom>
        </p:spPr>
      </p:pic>
      <p:pic>
        <p:nvPicPr>
          <p:cNvPr id="5" name="Obrázek 4" descr="velký gé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501008"/>
            <a:ext cx="1889533" cy="2929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Krijtová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Překládala hodně i literaturu pro děti a mládež (</a:t>
            </a:r>
            <a:r>
              <a:rPr lang="cs-CZ" dirty="0" err="1"/>
              <a:t>Miep</a:t>
            </a:r>
            <a:r>
              <a:rPr lang="cs-CZ" dirty="0"/>
              <a:t> </a:t>
            </a:r>
            <a:r>
              <a:rPr lang="cs-CZ" dirty="0" err="1"/>
              <a:t>Diekmann</a:t>
            </a:r>
            <a:r>
              <a:rPr lang="cs-CZ" dirty="0"/>
              <a:t>, </a:t>
            </a:r>
            <a:r>
              <a:rPr lang="cs-CZ" dirty="0" err="1"/>
              <a:t>Annie</a:t>
            </a:r>
            <a:r>
              <a:rPr lang="cs-CZ" dirty="0"/>
              <a:t> </a:t>
            </a:r>
            <a:r>
              <a:rPr lang="cs-CZ" dirty="0" err="1"/>
              <a:t>M</a:t>
            </a:r>
            <a:r>
              <a:rPr lang="cs-CZ" dirty="0"/>
              <a:t>.</a:t>
            </a:r>
            <a:r>
              <a:rPr lang="cs-CZ" dirty="0" err="1"/>
              <a:t>G</a:t>
            </a:r>
            <a:r>
              <a:rPr lang="cs-CZ" dirty="0"/>
              <a:t>.Schmidt, Johan </a:t>
            </a:r>
            <a:r>
              <a:rPr lang="cs-CZ" dirty="0" err="1"/>
              <a:t>Fabricius</a:t>
            </a:r>
            <a:r>
              <a:rPr lang="cs-CZ" dirty="0"/>
              <a:t>, </a:t>
            </a:r>
            <a:r>
              <a:rPr lang="cs-CZ" dirty="0" err="1"/>
              <a:t>Yvonne</a:t>
            </a:r>
            <a:r>
              <a:rPr lang="cs-CZ" dirty="0"/>
              <a:t> </a:t>
            </a:r>
            <a:r>
              <a:rPr lang="cs-CZ" dirty="0" err="1"/>
              <a:t>Keuls</a:t>
            </a:r>
            <a:r>
              <a:rPr lang="cs-CZ" dirty="0"/>
              <a:t>)</a:t>
            </a:r>
          </a:p>
          <a:p>
            <a:r>
              <a:rPr lang="cs-CZ" dirty="0"/>
              <a:t>Divadelní hry (např. Hugo </a:t>
            </a:r>
            <a:r>
              <a:rPr lang="cs-CZ" dirty="0" err="1"/>
              <a:t>Claus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Další významné překlady:</a:t>
            </a:r>
          </a:p>
          <a:p>
            <a:r>
              <a:rPr lang="cs-CZ" dirty="0" err="1"/>
              <a:t>Harry</a:t>
            </a:r>
            <a:r>
              <a:rPr lang="cs-CZ" dirty="0"/>
              <a:t> </a:t>
            </a:r>
            <a:r>
              <a:rPr lang="cs-CZ" dirty="0" err="1"/>
              <a:t>Mulisch</a:t>
            </a:r>
            <a:r>
              <a:rPr lang="cs-CZ" dirty="0"/>
              <a:t>: </a:t>
            </a:r>
            <a:r>
              <a:rPr lang="cs-CZ" i="1" dirty="0"/>
              <a:t>Atentát, Dvě ženy</a:t>
            </a:r>
          </a:p>
          <a:p>
            <a:r>
              <a:rPr lang="cs-CZ" dirty="0"/>
              <a:t>J. </a:t>
            </a:r>
            <a:r>
              <a:rPr lang="cs-CZ" dirty="0" err="1"/>
              <a:t>Bernlef</a:t>
            </a:r>
            <a:r>
              <a:rPr lang="cs-CZ" dirty="0"/>
              <a:t>: </a:t>
            </a:r>
            <a:r>
              <a:rPr lang="cs-CZ" i="1" dirty="0"/>
              <a:t>Zatmění mozku</a:t>
            </a:r>
          </a:p>
          <a:p>
            <a:r>
              <a:rPr lang="cs-CZ" dirty="0"/>
              <a:t>Hugo </a:t>
            </a:r>
            <a:r>
              <a:rPr lang="cs-CZ" dirty="0" err="1"/>
              <a:t>Claus</a:t>
            </a:r>
            <a:r>
              <a:rPr lang="cs-CZ" dirty="0"/>
              <a:t>: </a:t>
            </a:r>
            <a:r>
              <a:rPr lang="cs-CZ" i="1" dirty="0"/>
              <a:t>Fámy</a:t>
            </a:r>
            <a:r>
              <a:rPr lang="cs-CZ" dirty="0"/>
              <a:t> (2005, cena Magnesia Litera)</a:t>
            </a:r>
          </a:p>
          <a:p>
            <a:pPr>
              <a:buNone/>
            </a:pPr>
            <a:r>
              <a:rPr lang="cs-CZ" dirty="0"/>
              <a:t>Vlastní literární dílo:</a:t>
            </a:r>
          </a:p>
          <a:p>
            <a:r>
              <a:rPr lang="cs-CZ" dirty="0"/>
              <a:t>V NIZ: </a:t>
            </a:r>
            <a:r>
              <a:rPr lang="cs-CZ" i="1" dirty="0" err="1"/>
              <a:t>Gevaarlijk</a:t>
            </a:r>
            <a:r>
              <a:rPr lang="cs-CZ" i="1" dirty="0"/>
              <a:t> </a:t>
            </a:r>
            <a:r>
              <a:rPr lang="cs-CZ" i="1" dirty="0" err="1"/>
              <a:t>geheim</a:t>
            </a:r>
            <a:r>
              <a:rPr lang="cs-CZ" i="1" dirty="0"/>
              <a:t>, </a:t>
            </a:r>
            <a:r>
              <a:rPr lang="cs-CZ" i="1" dirty="0" err="1"/>
              <a:t>Doorgeefgeschenk</a:t>
            </a:r>
            <a:endParaRPr lang="cs-CZ" i="1" dirty="0"/>
          </a:p>
          <a:p>
            <a:r>
              <a:rPr lang="cs-CZ" dirty="0"/>
              <a:t>V ČJ: </a:t>
            </a:r>
            <a:r>
              <a:rPr lang="cs-CZ" i="1" dirty="0"/>
              <a:t>Kačenčina rukavice, Patnáct pokusů jak plašit pochyby</a:t>
            </a:r>
          </a:p>
          <a:p>
            <a:endParaRPr lang="cs-CZ" dirty="0"/>
          </a:p>
        </p:txBody>
      </p:sp>
      <p:pic>
        <p:nvPicPr>
          <p:cNvPr id="4" name="Obrázek 3" descr="kacencina-rukavice_0024040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717031"/>
            <a:ext cx="1872208" cy="2761507"/>
          </a:xfrm>
          <a:prstGeom prst="rect">
            <a:avLst/>
          </a:prstGeom>
        </p:spPr>
      </p:pic>
      <p:pic>
        <p:nvPicPr>
          <p:cNvPr id="5" name="Obrázek 4" descr="fám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268759"/>
            <a:ext cx="1368152" cy="22711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Krijtová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6048672" cy="518457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Řada učebnic, skript, učebních materiálů</a:t>
            </a:r>
          </a:p>
          <a:p>
            <a:r>
              <a:rPr lang="cs-CZ" dirty="0"/>
              <a:t>Řada odborných i popularizačních článků, statí</a:t>
            </a:r>
          </a:p>
          <a:p>
            <a:r>
              <a:rPr lang="cs-CZ" dirty="0"/>
              <a:t>Pravidelná přispěvatelka ve </a:t>
            </a:r>
            <a:r>
              <a:rPr lang="cs-CZ" i="1" dirty="0"/>
              <a:t>Světové literatuře</a:t>
            </a:r>
          </a:p>
          <a:p>
            <a:r>
              <a:rPr lang="cs-CZ" dirty="0"/>
              <a:t>Obvykle také předmluvy/doslovy v přeložených dílech</a:t>
            </a:r>
          </a:p>
          <a:p>
            <a:r>
              <a:rPr lang="cs-CZ" i="1" dirty="0"/>
              <a:t>Průvodce dějinami nizozemské literatury </a:t>
            </a:r>
            <a:r>
              <a:rPr lang="cs-CZ" dirty="0"/>
              <a:t>(s H. </a:t>
            </a:r>
            <a:r>
              <a:rPr lang="cs-CZ" dirty="0" err="1"/>
              <a:t>Krijtem</a:t>
            </a:r>
            <a:r>
              <a:rPr lang="cs-CZ" dirty="0"/>
              <a:t>)</a:t>
            </a:r>
          </a:p>
          <a:p>
            <a:r>
              <a:rPr lang="cs-CZ" dirty="0"/>
              <a:t>155 hesel ve </a:t>
            </a:r>
            <a:r>
              <a:rPr lang="cs-CZ" i="1" dirty="0"/>
              <a:t>Slovníku severských spisovatelů</a:t>
            </a:r>
          </a:p>
          <a:p>
            <a:r>
              <a:rPr lang="cs-CZ" dirty="0"/>
              <a:t>Stále v prodeji: </a:t>
            </a:r>
            <a:r>
              <a:rPr lang="cs-CZ" i="1" dirty="0"/>
              <a:t>Učebnice nizozemštiny </a:t>
            </a:r>
            <a:r>
              <a:rPr lang="cs-CZ" dirty="0"/>
              <a:t>(s J. Červenkovou),</a:t>
            </a:r>
            <a:r>
              <a:rPr lang="cs-CZ" i="1" dirty="0"/>
              <a:t> Pozvání k překladatelské praxi </a:t>
            </a:r>
            <a:r>
              <a:rPr lang="cs-CZ" dirty="0"/>
              <a:t>(druhé vydání doplněno V. Havlíkovou)</a:t>
            </a:r>
          </a:p>
          <a:p>
            <a:r>
              <a:rPr lang="cs-CZ" dirty="0"/>
              <a:t>Vzpomínky v NIZ: </a:t>
            </a:r>
            <a:r>
              <a:rPr lang="cs-CZ" i="1" dirty="0" err="1"/>
              <a:t>Geschrift</a:t>
            </a:r>
            <a:r>
              <a:rPr lang="cs-CZ" i="1" dirty="0"/>
              <a:t> </a:t>
            </a:r>
            <a:r>
              <a:rPr lang="cs-CZ" i="1" dirty="0" err="1"/>
              <a:t>eener</a:t>
            </a:r>
            <a:r>
              <a:rPr lang="cs-CZ" i="1" dirty="0"/>
              <a:t> </a:t>
            </a:r>
            <a:r>
              <a:rPr lang="cs-CZ" i="1" dirty="0" err="1"/>
              <a:t>bejaarde</a:t>
            </a:r>
            <a:r>
              <a:rPr lang="cs-CZ" i="1" dirty="0"/>
              <a:t> </a:t>
            </a:r>
            <a:r>
              <a:rPr lang="cs-CZ" i="1" dirty="0" err="1"/>
              <a:t>vrouw</a:t>
            </a:r>
            <a:r>
              <a:rPr lang="cs-CZ" i="1" dirty="0"/>
              <a:t> </a:t>
            </a:r>
            <a:r>
              <a:rPr lang="cs-CZ" i="1" dirty="0" err="1"/>
              <a:t>uit</a:t>
            </a:r>
            <a:r>
              <a:rPr lang="cs-CZ" i="1" dirty="0"/>
              <a:t> 1997</a:t>
            </a:r>
            <a:r>
              <a:rPr lang="cs-CZ" dirty="0"/>
              <a:t> (FF UK, 2011), k dispozici v knihovně ve </a:t>
            </a:r>
            <a:r>
              <a:rPr lang="cs-CZ"/>
              <a:t>118)</a:t>
            </a:r>
            <a:endParaRPr lang="cs-CZ" dirty="0"/>
          </a:p>
        </p:txBody>
      </p:sp>
      <p:pic>
        <p:nvPicPr>
          <p:cNvPr id="4" name="Obrázek 3" descr="Olga Krijtova-1=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711" y="620688"/>
            <a:ext cx="2648684" cy="2664296"/>
          </a:xfrm>
          <a:prstGeom prst="rect">
            <a:avLst/>
          </a:prstGeom>
        </p:spPr>
      </p:pic>
      <p:pic>
        <p:nvPicPr>
          <p:cNvPr id="5" name="Obrázek 4" descr="pozván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573016"/>
            <a:ext cx="1958664" cy="28095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Překladatelky – studentky Olgy </a:t>
            </a:r>
            <a:r>
              <a:rPr lang="cs-CZ" dirty="0" err="1"/>
              <a:t>Krijtové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Veronika (</a:t>
            </a:r>
            <a:r>
              <a:rPr lang="cs-CZ" dirty="0" err="1"/>
              <a:t>ter</a:t>
            </a:r>
            <a:r>
              <a:rPr lang="cs-CZ" dirty="0"/>
              <a:t> </a:t>
            </a:r>
            <a:r>
              <a:rPr lang="cs-CZ" dirty="0" err="1"/>
              <a:t>Harmsel</a:t>
            </a:r>
            <a:r>
              <a:rPr lang="cs-CZ" dirty="0"/>
              <a:t>) Havlíková</a:t>
            </a:r>
          </a:p>
          <a:p>
            <a:r>
              <a:rPr lang="cs-CZ" dirty="0"/>
              <a:t>Jana </a:t>
            </a:r>
            <a:r>
              <a:rPr lang="cs-CZ" dirty="0" err="1"/>
              <a:t>Pellarová</a:t>
            </a:r>
            <a:r>
              <a:rPr lang="cs-CZ" dirty="0"/>
              <a:t> (</a:t>
            </a:r>
            <a:r>
              <a:rPr lang="cs-CZ" dirty="0" err="1"/>
              <a:t>roz</a:t>
            </a:r>
            <a:r>
              <a:rPr lang="cs-CZ" dirty="0"/>
              <a:t>. </a:t>
            </a:r>
            <a:r>
              <a:rPr lang="cs-CZ" dirty="0" err="1"/>
              <a:t>Irmannová</a:t>
            </a:r>
            <a:r>
              <a:rPr lang="cs-CZ" dirty="0"/>
              <a:t>)</a:t>
            </a:r>
          </a:p>
          <a:p>
            <a:r>
              <a:rPr lang="cs-CZ" dirty="0"/>
              <a:t>Petra </a:t>
            </a:r>
            <a:r>
              <a:rPr lang="cs-CZ" dirty="0" err="1"/>
              <a:t>Schürová</a:t>
            </a:r>
            <a:endParaRPr lang="cs-CZ" dirty="0"/>
          </a:p>
          <a:p>
            <a:r>
              <a:rPr lang="cs-CZ" dirty="0"/>
              <a:t>Jitka Růžičková</a:t>
            </a:r>
          </a:p>
          <a:p>
            <a:r>
              <a:rPr lang="cs-CZ" dirty="0"/>
              <a:t>Jana Červenková</a:t>
            </a:r>
          </a:p>
        </p:txBody>
      </p:sp>
      <p:pic>
        <p:nvPicPr>
          <p:cNvPr id="4" name="Obrázek 3" descr="mJana-Pelaro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996952"/>
            <a:ext cx="1236809" cy="1368152"/>
          </a:xfrm>
          <a:prstGeom prst="rect">
            <a:avLst/>
          </a:prstGeom>
        </p:spPr>
      </p:pic>
      <p:pic>
        <p:nvPicPr>
          <p:cNvPr id="5" name="Obrázek 4" descr="veron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484784"/>
            <a:ext cx="1176045" cy="1310027"/>
          </a:xfrm>
          <a:prstGeom prst="rect">
            <a:avLst/>
          </a:prstGeom>
        </p:spPr>
      </p:pic>
      <p:pic>
        <p:nvPicPr>
          <p:cNvPr id="6" name="Obrázek 5" descr="objevení ne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97152"/>
            <a:ext cx="1057275" cy="1666875"/>
          </a:xfrm>
          <a:prstGeom prst="rect">
            <a:avLst/>
          </a:prstGeom>
        </p:spPr>
      </p:pic>
      <p:pic>
        <p:nvPicPr>
          <p:cNvPr id="7" name="Obrázek 6" descr="moje ni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653136"/>
            <a:ext cx="1345782" cy="1947664"/>
          </a:xfrm>
          <a:prstGeom prst="rect">
            <a:avLst/>
          </a:prstGeom>
        </p:spPr>
      </p:pic>
      <p:pic>
        <p:nvPicPr>
          <p:cNvPr id="8" name="Obrázek 7" descr="hlídač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25144"/>
            <a:ext cx="1177845" cy="1800200"/>
          </a:xfrm>
          <a:prstGeom prst="rect">
            <a:avLst/>
          </a:prstGeom>
        </p:spPr>
      </p:pic>
      <p:pic>
        <p:nvPicPr>
          <p:cNvPr id="9" name="Obrázek 8" descr="m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4437112"/>
            <a:ext cx="1444275" cy="2160240"/>
          </a:xfrm>
          <a:prstGeom prst="rect">
            <a:avLst/>
          </a:prstGeom>
        </p:spPr>
      </p:pic>
      <p:pic>
        <p:nvPicPr>
          <p:cNvPr id="10" name="Obrázek 9" descr="jon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4581128"/>
            <a:ext cx="1279852" cy="2026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současné překladatelky (a překladatelé)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Magda de </a:t>
            </a:r>
            <a:r>
              <a:rPr lang="cs-CZ" dirty="0" err="1"/>
              <a:t>Bruin</a:t>
            </a:r>
            <a:r>
              <a:rPr lang="cs-CZ" dirty="0"/>
              <a:t> </a:t>
            </a:r>
            <a:r>
              <a:rPr lang="cs-CZ" dirty="0" err="1"/>
              <a:t>Hüblová</a:t>
            </a:r>
            <a:r>
              <a:rPr lang="cs-CZ" dirty="0"/>
              <a:t> (</a:t>
            </a:r>
            <a:r>
              <a:rPr lang="cs-CZ" dirty="0" err="1"/>
              <a:t>iliteratura.cz</a:t>
            </a:r>
            <a:r>
              <a:rPr lang="cs-CZ" dirty="0"/>
              <a:t>) – </a:t>
            </a:r>
            <a:r>
              <a:rPr lang="cs-CZ" dirty="0" err="1"/>
              <a:t>Margriet</a:t>
            </a:r>
            <a:r>
              <a:rPr lang="cs-CZ" dirty="0"/>
              <a:t> de </a:t>
            </a:r>
            <a:r>
              <a:rPr lang="cs-CZ" dirty="0" err="1"/>
              <a:t>Moor</a:t>
            </a:r>
            <a:r>
              <a:rPr lang="cs-CZ" dirty="0"/>
              <a:t>, W. F. </a:t>
            </a:r>
            <a:r>
              <a:rPr lang="cs-CZ" dirty="0" err="1"/>
              <a:t>Hermans</a:t>
            </a:r>
            <a:r>
              <a:rPr lang="cs-CZ" dirty="0"/>
              <a:t>…</a:t>
            </a:r>
          </a:p>
          <a:p>
            <a:r>
              <a:rPr lang="cs-CZ" dirty="0"/>
              <a:t>Radka Smejkalová (</a:t>
            </a:r>
            <a:r>
              <a:rPr lang="cs-CZ" dirty="0" err="1"/>
              <a:t>Hertmans</a:t>
            </a:r>
            <a:r>
              <a:rPr lang="cs-CZ" dirty="0"/>
              <a:t>, </a:t>
            </a:r>
            <a:r>
              <a:rPr lang="cs-CZ" dirty="0" err="1"/>
              <a:t>Claus</a:t>
            </a:r>
            <a:r>
              <a:rPr lang="cs-CZ"/>
              <a:t>…)</a:t>
            </a:r>
            <a:endParaRPr lang="cs-CZ" dirty="0"/>
          </a:p>
          <a:p>
            <a:r>
              <a:rPr lang="cs-CZ" dirty="0"/>
              <a:t>Pavla van Dam Marková</a:t>
            </a:r>
          </a:p>
          <a:p>
            <a:endParaRPr lang="cs-CZ" dirty="0"/>
          </a:p>
          <a:p>
            <a:pPr>
              <a:buNone/>
            </a:pPr>
            <a:r>
              <a:rPr lang="cs-CZ" dirty="0"/>
              <a:t>Nejmladší generace:</a:t>
            </a:r>
          </a:p>
          <a:p>
            <a:r>
              <a:rPr lang="cs-CZ" dirty="0"/>
              <a:t>Lucie Smolka </a:t>
            </a:r>
            <a:r>
              <a:rPr lang="cs-CZ" dirty="0" err="1"/>
              <a:t>Fruhwirtová</a:t>
            </a:r>
            <a:r>
              <a:rPr lang="cs-CZ" dirty="0"/>
              <a:t> (</a:t>
            </a:r>
            <a:r>
              <a:rPr lang="cs-CZ" dirty="0" err="1"/>
              <a:t>Abdolah</a:t>
            </a:r>
            <a:r>
              <a:rPr lang="cs-CZ" dirty="0"/>
              <a:t>)</a:t>
            </a:r>
          </a:p>
          <a:p>
            <a:r>
              <a:rPr lang="cs-CZ" dirty="0"/>
              <a:t>Marta Kostelecká (</a:t>
            </a:r>
            <a:r>
              <a:rPr lang="cs-CZ" dirty="0" err="1"/>
              <a:t>Kluun</a:t>
            </a:r>
            <a:r>
              <a:rPr lang="cs-CZ" dirty="0"/>
              <a:t>, Koch)</a:t>
            </a:r>
          </a:p>
          <a:p>
            <a:r>
              <a:rPr lang="cs-CZ" dirty="0"/>
              <a:t>Adéla </a:t>
            </a:r>
            <a:r>
              <a:rPr lang="cs-CZ" dirty="0" err="1"/>
              <a:t>Elbel</a:t>
            </a:r>
            <a:r>
              <a:rPr lang="cs-CZ" dirty="0"/>
              <a:t> (De </a:t>
            </a:r>
            <a:r>
              <a:rPr lang="cs-CZ" dirty="0" err="1"/>
              <a:t>Buysser</a:t>
            </a:r>
            <a:r>
              <a:rPr lang="cs-CZ" dirty="0"/>
              <a:t>, Op de </a:t>
            </a:r>
            <a:r>
              <a:rPr lang="cs-CZ" dirty="0" err="1"/>
              <a:t>Beeck</a:t>
            </a:r>
            <a:r>
              <a:rPr lang="cs-CZ" dirty="0"/>
              <a:t>, </a:t>
            </a:r>
            <a:r>
              <a:rPr lang="cs-CZ" dirty="0" err="1"/>
              <a:t>Spit</a:t>
            </a:r>
            <a:r>
              <a:rPr lang="cs-CZ" dirty="0"/>
              <a:t>, dětská literatura)</a:t>
            </a:r>
          </a:p>
          <a:p>
            <a:r>
              <a:rPr lang="cs-CZ" dirty="0"/>
              <a:t>Blanka </a:t>
            </a:r>
            <a:r>
              <a:rPr lang="cs-CZ" dirty="0" err="1"/>
              <a:t>Juranová</a:t>
            </a:r>
            <a:endParaRPr lang="cs-CZ" dirty="0"/>
          </a:p>
          <a:p>
            <a:r>
              <a:rPr lang="cs-CZ" dirty="0"/>
              <a:t>Veronika Horáčková</a:t>
            </a:r>
          </a:p>
          <a:p>
            <a:r>
              <a:rPr lang="cs-CZ" dirty="0"/>
              <a:t>Kateřina </a:t>
            </a:r>
            <a:r>
              <a:rPr lang="cs-CZ" dirty="0" err="1"/>
              <a:t>Bezecná</a:t>
            </a:r>
            <a:r>
              <a:rPr lang="cs-CZ" dirty="0"/>
              <a:t> (dětská literatura)</a:t>
            </a:r>
          </a:p>
          <a:p>
            <a:r>
              <a:rPr lang="cs-CZ" dirty="0"/>
              <a:t>Lukáš Vítek</a:t>
            </a:r>
          </a:p>
        </p:txBody>
      </p:sp>
      <p:pic>
        <p:nvPicPr>
          <p:cNvPr id="4" name="Obrázek 3" descr="temn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628800"/>
            <a:ext cx="2647950" cy="4000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876</Words>
  <Application>Microsoft Office PowerPoint</Application>
  <PresentationFormat>Předvádění na obrazovce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Nejvýznamnější překladatelky z nizozemštiny</vt:lpstr>
      <vt:lpstr>Lída (Ludmila) Faltová (1890-1944)</vt:lpstr>
      <vt:lpstr>Ella Kazdová (1909-1982)</vt:lpstr>
      <vt:lpstr>Olga Krijtová (1931-2013)</vt:lpstr>
      <vt:lpstr>Olga Krijtová</vt:lpstr>
      <vt:lpstr>Olga Krijtová</vt:lpstr>
      <vt:lpstr>Olga Krijtová</vt:lpstr>
      <vt:lpstr>Překladatelky – studentky Olgy Krijtové</vt:lpstr>
      <vt:lpstr>Další současné překladatelky (a překladatelé)</vt:lpstr>
      <vt:lpstr>Slovenští překladatelé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Nejvýznamnější překladatelky z nizozemštiny</dc:title>
  <dc:creator>it</dc:creator>
  <cp:lastModifiedBy>Sedláčková, Lucie</cp:lastModifiedBy>
  <cp:revision>24</cp:revision>
  <dcterms:created xsi:type="dcterms:W3CDTF">2016-05-02T19:34:46Z</dcterms:created>
  <dcterms:modified xsi:type="dcterms:W3CDTF">2024-12-02T08:04:26Z</dcterms:modified>
</cp:coreProperties>
</file>