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4" r:id="rId10"/>
    <p:sldId id="267" r:id="rId11"/>
    <p:sldId id="265" r:id="rId12"/>
    <p:sldId id="268" r:id="rId13"/>
    <p:sldId id="269" r:id="rId14"/>
    <p:sldId id="270" r:id="rId15"/>
    <p:sldId id="284" r:id="rId16"/>
    <p:sldId id="273" r:id="rId17"/>
    <p:sldId id="276" r:id="rId18"/>
    <p:sldId id="283" r:id="rId19"/>
    <p:sldId id="272" r:id="rId20"/>
    <p:sldId id="271" r:id="rId21"/>
    <p:sldId id="278" r:id="rId22"/>
    <p:sldId id="274" r:id="rId23"/>
    <p:sldId id="275" r:id="rId24"/>
    <p:sldId id="277" r:id="rId25"/>
    <p:sldId id="279" r:id="rId26"/>
    <p:sldId id="280" r:id="rId27"/>
    <p:sldId id="281" r:id="rId28"/>
    <p:sldId id="282" r:id="rId29"/>
    <p:sldId id="26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73A24-7C8C-49B9-8D07-26046F90FD8A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84C171-48C6-4B93-8A5E-E68581CC88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1190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4C171-48C6-4B93-8A5E-E68581CC888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058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aa</a:t>
            </a:r>
            <a:r>
              <a:rPr lang="cs-CZ" dirty="0"/>
              <a:t>. </a:t>
            </a:r>
            <a:r>
              <a:rPr lang="cs-CZ" dirty="0" err="1"/>
              <a:t>Interlobares</a:t>
            </a:r>
            <a:r>
              <a:rPr lang="cs-CZ" dirty="0"/>
              <a:t> – prochází mezi pyramidami, vždy obklopí </a:t>
            </a:r>
            <a:r>
              <a:rPr lang="cs-CZ" dirty="0" err="1"/>
              <a:t>columnae</a:t>
            </a:r>
            <a:r>
              <a:rPr lang="cs-CZ" dirty="0"/>
              <a:t> </a:t>
            </a:r>
            <a:r>
              <a:rPr lang="cs-CZ" dirty="0" err="1"/>
              <a:t>renales</a:t>
            </a:r>
            <a:r>
              <a:rPr lang="cs-CZ" dirty="0"/>
              <a:t> z jedné arterie </a:t>
            </a:r>
            <a:r>
              <a:rPr lang="cs-CZ" dirty="0" err="1"/>
              <a:t>lobares</a:t>
            </a:r>
            <a:endParaRPr lang="cs-CZ" dirty="0"/>
          </a:p>
          <a:p>
            <a:r>
              <a:rPr lang="cs-CZ" dirty="0" err="1"/>
              <a:t>aa</a:t>
            </a:r>
            <a:r>
              <a:rPr lang="cs-CZ" dirty="0"/>
              <a:t>. </a:t>
            </a:r>
            <a:r>
              <a:rPr lang="cs-CZ" dirty="0" err="1"/>
              <a:t>Arcuatae</a:t>
            </a:r>
            <a:r>
              <a:rPr lang="cs-CZ" dirty="0"/>
              <a:t> – kolmý průběh k </a:t>
            </a:r>
            <a:r>
              <a:rPr lang="cs-CZ" dirty="0" err="1"/>
              <a:t>aa</a:t>
            </a:r>
            <a:r>
              <a:rPr lang="cs-CZ" dirty="0"/>
              <a:t>. </a:t>
            </a:r>
            <a:r>
              <a:rPr lang="cs-CZ" dirty="0" err="1"/>
              <a:t>interlobares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4C171-48C6-4B93-8A5E-E68581CC888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5034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Aferentnější</a:t>
            </a:r>
            <a:r>
              <a:rPr lang="cs-CZ" dirty="0"/>
              <a:t> arteriola = ta silnější, eferentní arteriola = ta slabší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4C171-48C6-4B93-8A5E-E68581CC888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4854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4C171-48C6-4B93-8A5E-E68581CC888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709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Poznámky kurzívou nemusíte znát – jsou zařazeny pouze pro lepší srozumitelnost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4C171-48C6-4B93-8A5E-E68581CC8880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3285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72EFC86-24B7-4951-9A95-7E55BB595846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F2B9E48-9BA1-42E9-AEB7-AFF6E23C8FC3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79339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FC86-24B7-4951-9A95-7E55BB595846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B9E48-9BA1-42E9-AEB7-AFF6E23C8F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741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FC86-24B7-4951-9A95-7E55BB595846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B9E48-9BA1-42E9-AEB7-AFF6E23C8F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564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FC86-24B7-4951-9A95-7E55BB595846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B9E48-9BA1-42E9-AEB7-AFF6E23C8F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931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72EFC86-24B7-4951-9A95-7E55BB595846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F2B9E48-9BA1-42E9-AEB7-AFF6E23C8FC3}" type="slidenum">
              <a:rPr lang="cs-CZ" smtClean="0"/>
              <a:t>‹#›</a:t>
            </a:fld>
            <a:endParaRPr lang="cs-CZ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913995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FC86-24B7-4951-9A95-7E55BB595846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B9E48-9BA1-42E9-AEB7-AFF6E23C8F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69349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FC86-24B7-4951-9A95-7E55BB595846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B9E48-9BA1-42E9-AEB7-AFF6E23C8F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32297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FC86-24B7-4951-9A95-7E55BB595846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B9E48-9BA1-42E9-AEB7-AFF6E23C8F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3381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FC86-24B7-4951-9A95-7E55BB595846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B9E48-9BA1-42E9-AEB7-AFF6E23C8F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836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172EFC86-24B7-4951-9A95-7E55BB595846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DF2B9E48-9BA1-42E9-AEB7-AFF6E23C8FC3}" type="slidenum">
              <a:rPr lang="cs-CZ" smtClean="0"/>
              <a:t>‹#›</a:t>
            </a:fld>
            <a:endParaRPr lang="cs-CZ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679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172EFC86-24B7-4951-9A95-7E55BB595846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DF2B9E48-9BA1-42E9-AEB7-AFF6E23C8F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0745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72EFC86-24B7-4951-9A95-7E55BB595846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F2B9E48-9BA1-42E9-AEB7-AFF6E23C8FC3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6041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6DDAFD-1B09-46E6-8339-1EAE72137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Močová soustava</a:t>
            </a:r>
            <a:br>
              <a:rPr lang="cs-CZ" dirty="0"/>
            </a:br>
            <a:r>
              <a:rPr lang="cs-CZ" dirty="0"/>
              <a:t>anatomie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F775892-2897-49B1-91A9-9482AC8FC1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8532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VÃ½sledek obrÃ¡zku pro aorta and vena cava inferior">
            <a:extLst>
              <a:ext uri="{FF2B5EF4-FFF2-40B4-BE49-F238E27FC236}">
                <a16:creationId xmlns:a16="http://schemas.microsoft.com/office/drawing/2014/main" id="{627EA1DA-6BC1-4DB9-AB3F-6DAC47CAE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79" y="1556395"/>
            <a:ext cx="4460876" cy="492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VÃ½sledek obrÃ¡zku pro titanic film pictures tip of the boat">
            <a:extLst>
              <a:ext uri="{FF2B5EF4-FFF2-40B4-BE49-F238E27FC236}">
                <a16:creationId xmlns:a16="http://schemas.microsoft.com/office/drawing/2014/main" id="{D466A31E-C53D-4D89-9AB6-3D11E8D69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11" y="2315455"/>
            <a:ext cx="6257664" cy="340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BA782DB8-1948-48CD-BAF2-52D88D643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017" y="379657"/>
            <a:ext cx="10178322" cy="1492132"/>
          </a:xfrm>
        </p:spPr>
        <p:txBody>
          <a:bodyPr/>
          <a:lstStyle/>
          <a:p>
            <a:r>
              <a:rPr lang="cs-CZ" dirty="0"/>
              <a:t>Cévní zásobení ledviny i</a:t>
            </a:r>
          </a:p>
        </p:txBody>
      </p:sp>
    </p:spTree>
    <p:extLst>
      <p:ext uri="{BB962C8B-B14F-4D97-AF65-F5344CB8AC3E}">
        <p14:creationId xmlns:p14="http://schemas.microsoft.com/office/powerpoint/2010/main" val="605310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E720A0-7461-4CB1-8D32-9D76448F4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5979546" cy="1492132"/>
          </a:xfrm>
        </p:spPr>
        <p:txBody>
          <a:bodyPr/>
          <a:lstStyle/>
          <a:p>
            <a:r>
              <a:rPr lang="cs-CZ" dirty="0"/>
              <a:t>Cévní zásobení ledviny </a:t>
            </a:r>
            <a:r>
              <a:rPr lang="cs-CZ" dirty="0" err="1"/>
              <a:t>ii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2CA8C0-6C06-4E40-A86D-B70A47FD2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004593"/>
            <a:ext cx="5886240" cy="4274727"/>
          </a:xfrm>
        </p:spPr>
        <p:txBody>
          <a:bodyPr/>
          <a:lstStyle/>
          <a:p>
            <a:r>
              <a:rPr lang="cs-CZ" b="1" dirty="0"/>
              <a:t>Aorta </a:t>
            </a:r>
            <a:r>
              <a:rPr lang="cs-CZ" b="1" dirty="0" err="1"/>
              <a:t>abdominalis</a:t>
            </a:r>
            <a:r>
              <a:rPr lang="cs-CZ" b="1" dirty="0"/>
              <a:t>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renalis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dextra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sinistra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 → 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ramus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anterior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(4x) + 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ramus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posterior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(1x) → 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aa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lobares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aa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interlobares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aa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arcuatae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interlobulares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glomerularis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afferens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(PŘÍVODNÁ tepénka)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 rete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capillare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glomerulare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KAPILÁRNÍ SÍŤ glomerulu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 → arteriola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glomerularis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efferens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(ODVODNÁ tepénka)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peritubulární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kapilární síť →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vasa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recta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→ v.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arcuata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→ v.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interlobares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v. 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renalis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dextra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sinistra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b="1" dirty="0"/>
          </a:p>
        </p:txBody>
      </p:sp>
      <p:pic>
        <p:nvPicPr>
          <p:cNvPr id="10242" name="Picture 2" descr="VÃ½sledek obrÃ¡zku pro ARTERY of kidneys anatomy">
            <a:extLst>
              <a:ext uri="{FF2B5EF4-FFF2-40B4-BE49-F238E27FC236}">
                <a16:creationId xmlns:a16="http://schemas.microsoft.com/office/drawing/2014/main" id="{63B69EC0-8ACB-4D4A-9324-0A038E76F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224" y="307357"/>
            <a:ext cx="441007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ouvisejÃ­cÃ­ obrÃ¡zek">
            <a:extLst>
              <a:ext uri="{FF2B5EF4-FFF2-40B4-BE49-F238E27FC236}">
                <a16:creationId xmlns:a16="http://schemas.microsoft.com/office/drawing/2014/main" id="{B3E338C2-85D2-4C39-AF07-F0E09A8DD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690" y="4715994"/>
            <a:ext cx="2759868" cy="195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976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B2F0E04-15FE-45B6-814F-D4F259DF3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903" y="82117"/>
            <a:ext cx="4261131" cy="6693761"/>
          </a:xfrm>
          <a:prstGeom prst="rect">
            <a:avLst/>
          </a:prstGeom>
        </p:spPr>
      </p:pic>
      <p:pic>
        <p:nvPicPr>
          <p:cNvPr id="6" name="Picture 6" descr="VÃ½sledek obrÃ¡zku pro titanic film pictures tip of the boat">
            <a:extLst>
              <a:ext uri="{FF2B5EF4-FFF2-40B4-BE49-F238E27FC236}">
                <a16:creationId xmlns:a16="http://schemas.microsoft.com/office/drawing/2014/main" id="{544C9799-A0F3-4CFE-B011-C17DE8D83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967" y="1893725"/>
            <a:ext cx="5644955" cy="307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516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492F26-CAF0-4C22-9EB0-E1C41F77B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nefron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E33B5E-B5E9-4F30-B2F0-13B1C802A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651519"/>
            <a:ext cx="4682591" cy="42280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= ZÁKLADNÍ FUNKČNÍ JEDNOTKA LEDVINY</a:t>
            </a:r>
          </a:p>
          <a:p>
            <a:r>
              <a:rPr lang="cs-CZ" dirty="0" err="1"/>
              <a:t>Malpighiho</a:t>
            </a:r>
            <a:r>
              <a:rPr lang="cs-CZ" dirty="0"/>
              <a:t> tělísko</a:t>
            </a:r>
          </a:p>
          <a:p>
            <a:pPr lvl="1"/>
            <a:r>
              <a:rPr lang="cs-CZ" dirty="0"/>
              <a:t>Glomerulus (art. </a:t>
            </a:r>
            <a:r>
              <a:rPr lang="cs-CZ" dirty="0" err="1"/>
              <a:t>aff</a:t>
            </a:r>
            <a:r>
              <a:rPr lang="cs-CZ" dirty="0"/>
              <a:t>. + </a:t>
            </a:r>
            <a:r>
              <a:rPr lang="cs-CZ" dirty="0" err="1"/>
              <a:t>eff</a:t>
            </a:r>
            <a:r>
              <a:rPr lang="cs-CZ" dirty="0"/>
              <a:t>.)</a:t>
            </a:r>
          </a:p>
          <a:p>
            <a:pPr lvl="1"/>
            <a:r>
              <a:rPr lang="cs-CZ" dirty="0" err="1"/>
              <a:t>Bowmanovo</a:t>
            </a:r>
            <a:r>
              <a:rPr lang="cs-CZ" dirty="0"/>
              <a:t> pouzdro (</a:t>
            </a:r>
            <a:r>
              <a:rPr lang="cs-CZ" dirty="0" err="1"/>
              <a:t>podocyty</a:t>
            </a:r>
            <a:r>
              <a:rPr lang="cs-CZ" dirty="0"/>
              <a:t> - buňky tvořící filtrační membránu)</a:t>
            </a:r>
          </a:p>
          <a:p>
            <a:r>
              <a:rPr lang="cs-CZ" dirty="0"/>
              <a:t>Tubulus </a:t>
            </a:r>
            <a:r>
              <a:rPr lang="cs-CZ" dirty="0" err="1"/>
              <a:t>renalis</a:t>
            </a:r>
            <a:endParaRPr lang="cs-CZ" dirty="0"/>
          </a:p>
          <a:p>
            <a:pPr lvl="1"/>
            <a:r>
              <a:rPr lang="cs-CZ" dirty="0"/>
              <a:t>Proximální tubulus</a:t>
            </a:r>
          </a:p>
          <a:p>
            <a:pPr lvl="1"/>
            <a:r>
              <a:rPr lang="cs-CZ" dirty="0"/>
              <a:t>Intermediální tubulus </a:t>
            </a:r>
          </a:p>
          <a:p>
            <a:pPr marL="457200" lvl="1" indent="0">
              <a:buNone/>
            </a:pPr>
            <a:r>
              <a:rPr lang="cs-CZ" dirty="0"/>
              <a:t>	(</a:t>
            </a:r>
            <a:r>
              <a:rPr lang="cs-CZ" dirty="0" err="1"/>
              <a:t>Henleova</a:t>
            </a:r>
            <a:r>
              <a:rPr lang="cs-CZ" dirty="0"/>
              <a:t> klička)</a:t>
            </a:r>
          </a:p>
          <a:p>
            <a:pPr lvl="1"/>
            <a:r>
              <a:rPr lang="cs-CZ" dirty="0"/>
              <a:t>Distální tubulus</a:t>
            </a:r>
          </a:p>
          <a:p>
            <a:r>
              <a:rPr lang="cs-CZ" dirty="0"/>
              <a:t>Sběrací kanálek</a:t>
            </a:r>
          </a:p>
          <a:p>
            <a:pPr lvl="1"/>
            <a:endParaRPr lang="cs-CZ" dirty="0"/>
          </a:p>
          <a:p>
            <a:endParaRPr lang="cs-CZ" dirty="0"/>
          </a:p>
          <a:p>
            <a:pPr lvl="1"/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  <p:pic>
        <p:nvPicPr>
          <p:cNvPr id="12290" name="Picture 2" descr="VÃ½sledek obrÃ¡zku pro NEFRON">
            <a:extLst>
              <a:ext uri="{FF2B5EF4-FFF2-40B4-BE49-F238E27FC236}">
                <a16:creationId xmlns:a16="http://schemas.microsoft.com/office/drawing/2014/main" id="{FCFF5D75-F22F-4360-9088-9FFAB1CB1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008" y="382385"/>
            <a:ext cx="3869965" cy="336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VÃ½sledek obrÃ¡zku pro podocytes glomeruli">
            <a:extLst>
              <a:ext uri="{FF2B5EF4-FFF2-40B4-BE49-F238E27FC236}">
                <a16:creationId xmlns:a16="http://schemas.microsoft.com/office/drawing/2014/main" id="{A7225FAD-7D38-43AE-890D-6865F8D7D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464" y="3897070"/>
            <a:ext cx="3113071" cy="284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VÃ½sledek obrÃ¡zku pro podocytes glomeruli">
            <a:extLst>
              <a:ext uri="{FF2B5EF4-FFF2-40B4-BE49-F238E27FC236}">
                <a16:creationId xmlns:a16="http://schemas.microsoft.com/office/drawing/2014/main" id="{E4BF2704-C95C-4D4B-AD21-EB5F5BC31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568" y="4020054"/>
            <a:ext cx="3764807" cy="250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829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VÃ½sledek obrÃ¡zku pro podocytes glomeruli">
            <a:extLst>
              <a:ext uri="{FF2B5EF4-FFF2-40B4-BE49-F238E27FC236}">
                <a16:creationId xmlns:a16="http://schemas.microsoft.com/office/drawing/2014/main" id="{FC88BF30-5ACD-472E-B735-64205E0CC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89" y="576261"/>
            <a:ext cx="5781675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7F229758-D294-4C67-AB81-F95A76925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997" y="469035"/>
            <a:ext cx="4754033" cy="591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7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nal corpuscle.jpg">
            <a:extLst>
              <a:ext uri="{FF2B5EF4-FFF2-40B4-BE49-F238E27FC236}">
                <a16:creationId xmlns:a16="http://schemas.microsoft.com/office/drawing/2014/main" id="{7325FE78-B97F-49F2-83CC-D65186B71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0"/>
            <a:ext cx="8332172" cy="646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E739817D-9A1D-40EB-B240-75A3C4B91C36}"/>
              </a:ext>
            </a:extLst>
          </p:cNvPr>
          <p:cNvSpPr/>
          <p:nvPr/>
        </p:nvSpPr>
        <p:spPr>
          <a:xfrm>
            <a:off x="1362271" y="6469264"/>
            <a:ext cx="93087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Autor: Ed </a:t>
            </a:r>
            <a:r>
              <a:rPr lang="cs-CZ" sz="1200" dirty="0" err="1"/>
              <a:t>Uthman</a:t>
            </a:r>
            <a:r>
              <a:rPr lang="cs-CZ" sz="1200" dirty="0"/>
              <a:t> (</a:t>
            </a:r>
            <a:r>
              <a:rPr lang="cs-CZ" sz="1200" dirty="0" err="1"/>
              <a:t>Pathologist</a:t>
            </a:r>
            <a:r>
              <a:rPr lang="cs-CZ" sz="1200" dirty="0"/>
              <a:t>), </a:t>
            </a:r>
            <a:r>
              <a:rPr lang="cs-CZ" sz="1200" dirty="0" err="1"/>
              <a:t>website</a:t>
            </a:r>
            <a:r>
              <a:rPr lang="cs-CZ" sz="1200" dirty="0"/>
              <a:t>: [2] – </a:t>
            </a:r>
            <a:r>
              <a:rPr lang="cs-CZ" sz="1200" dirty="0" err="1"/>
              <a:t>Flickr</a:t>
            </a:r>
            <a:r>
              <a:rPr lang="cs-CZ" sz="1200" dirty="0"/>
              <a:t> - [1], CC BY-SA 2.0, https://commons.wikimedia.org/w/index.php?curid=6497655</a:t>
            </a:r>
          </a:p>
        </p:txBody>
      </p:sp>
    </p:spTree>
    <p:extLst>
      <p:ext uri="{BB962C8B-B14F-4D97-AF65-F5344CB8AC3E}">
        <p14:creationId xmlns:p14="http://schemas.microsoft.com/office/powerpoint/2010/main" val="2876291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CD2071E-2047-445A-9E63-3DFA477D3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28" y="182092"/>
            <a:ext cx="5293872" cy="6493816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7C6414E2-70A4-484F-8306-FD5BBECC5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812" y="304954"/>
            <a:ext cx="5181345" cy="624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21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VÃ½sledek obrÃ¡zku pro glomeruli electron microscope">
            <a:extLst>
              <a:ext uri="{FF2B5EF4-FFF2-40B4-BE49-F238E27FC236}">
                <a16:creationId xmlns:a16="http://schemas.microsoft.com/office/drawing/2014/main" id="{C91433B7-5D6B-4BF6-88BB-98929C2FA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5" y="172614"/>
            <a:ext cx="5460473" cy="651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VÃ½sledek obrÃ¡zku pro glomeruli electron microscope">
            <a:extLst>
              <a:ext uri="{FF2B5EF4-FFF2-40B4-BE49-F238E27FC236}">
                <a16:creationId xmlns:a16="http://schemas.microsoft.com/office/drawing/2014/main" id="{1C4C337B-144F-40A4-8DB5-977FC0062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698" y="723119"/>
            <a:ext cx="6584302" cy="541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94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lomerulus">
            <a:extLst>
              <a:ext uri="{FF2B5EF4-FFF2-40B4-BE49-F238E27FC236}">
                <a16:creationId xmlns:a16="http://schemas.microsoft.com/office/drawing/2014/main" id="{3005BCBF-B32D-48BE-9D3A-82E8B832A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55" y="77444"/>
            <a:ext cx="8378890" cy="670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576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B88AFF-73F7-4CB8-B31D-B273B3DA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Obecná stavba močového systému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FBB0BC-65FF-4346-A831-61DC15255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LEDVINY</a:t>
            </a:r>
          </a:p>
          <a:p>
            <a:r>
              <a:rPr lang="cs-CZ" sz="2400" dirty="0"/>
              <a:t>VÝVODNÉ CESTY MOČOVÉ</a:t>
            </a:r>
          </a:p>
          <a:p>
            <a:pPr lvl="1"/>
            <a:r>
              <a:rPr lang="cs-CZ" sz="2000" dirty="0"/>
              <a:t>HORNÍ CESTY MOČOVÉ</a:t>
            </a:r>
          </a:p>
          <a:p>
            <a:pPr lvl="2"/>
            <a:r>
              <a:rPr lang="cs-CZ" sz="1800" dirty="0"/>
              <a:t>Párové</a:t>
            </a:r>
          </a:p>
          <a:p>
            <a:pPr lvl="1"/>
            <a:r>
              <a:rPr lang="cs-CZ" sz="2000" dirty="0"/>
              <a:t>DOLNÍ CESTY MOČOVÉ</a:t>
            </a:r>
          </a:p>
          <a:p>
            <a:pPr lvl="2"/>
            <a:r>
              <a:rPr lang="cs-CZ" sz="1800" dirty="0"/>
              <a:t>nepárové</a:t>
            </a:r>
          </a:p>
        </p:txBody>
      </p:sp>
      <p:pic>
        <p:nvPicPr>
          <p:cNvPr id="1026" name="Picture 2" descr="VÃ½sledek obrÃ¡zku pro URINARY SYSTEM">
            <a:extLst>
              <a:ext uri="{FF2B5EF4-FFF2-40B4-BE49-F238E27FC236}">
                <a16:creationId xmlns:a16="http://schemas.microsoft.com/office/drawing/2014/main" id="{AE117003-0A5E-4579-8BEA-F6AB67F39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283" y="1698824"/>
            <a:ext cx="5959929" cy="476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514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B88AFF-73F7-4CB8-B31D-B273B3DA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Obecná stavba močového systému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FBB0BC-65FF-4346-A831-61DC15255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LEDVINY</a:t>
            </a:r>
          </a:p>
          <a:p>
            <a:r>
              <a:rPr lang="cs-CZ" sz="2400" dirty="0"/>
              <a:t>VÝVODNÉ CESTY MOČOVÉ</a:t>
            </a:r>
          </a:p>
          <a:p>
            <a:pPr lvl="1"/>
            <a:r>
              <a:rPr lang="cs-CZ" sz="2000" dirty="0"/>
              <a:t>HORNÍ CESTY MOČOVÉ</a:t>
            </a:r>
          </a:p>
          <a:p>
            <a:pPr lvl="2"/>
            <a:r>
              <a:rPr lang="cs-CZ" sz="1800" dirty="0"/>
              <a:t>párové</a:t>
            </a:r>
          </a:p>
          <a:p>
            <a:pPr lvl="1"/>
            <a:r>
              <a:rPr lang="cs-CZ" sz="2000" dirty="0"/>
              <a:t>DOLNÍ CESTY MOČOVÉ</a:t>
            </a:r>
          </a:p>
          <a:p>
            <a:pPr lvl="2"/>
            <a:r>
              <a:rPr lang="cs-CZ" sz="1800" dirty="0"/>
              <a:t>nepárové</a:t>
            </a:r>
          </a:p>
        </p:txBody>
      </p:sp>
      <p:pic>
        <p:nvPicPr>
          <p:cNvPr id="1026" name="Picture 2" descr="VÃ½sledek obrÃ¡zku pro URINARY SYSTEM">
            <a:extLst>
              <a:ext uri="{FF2B5EF4-FFF2-40B4-BE49-F238E27FC236}">
                <a16:creationId xmlns:a16="http://schemas.microsoft.com/office/drawing/2014/main" id="{AE117003-0A5E-4579-8BEA-F6AB67F39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283" y="1698824"/>
            <a:ext cx="5959929" cy="476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095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CF5E14-AE9F-4189-A09E-6C758A6D0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/>
          <a:lstStyle/>
          <a:p>
            <a:r>
              <a:rPr lang="cs-CZ" dirty="0"/>
              <a:t>Horní cesty močové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996499-824A-4A81-A1EC-D35AE5AFC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Calices</a:t>
            </a:r>
            <a:r>
              <a:rPr lang="cs-CZ" dirty="0"/>
              <a:t> </a:t>
            </a:r>
            <a:r>
              <a:rPr lang="cs-CZ" dirty="0" err="1"/>
              <a:t>renales</a:t>
            </a:r>
            <a:r>
              <a:rPr lang="cs-CZ" dirty="0"/>
              <a:t> (kalichy a kalíšky)</a:t>
            </a:r>
          </a:p>
          <a:p>
            <a:r>
              <a:rPr lang="cs-CZ" dirty="0"/>
              <a:t>Pelvis </a:t>
            </a:r>
            <a:r>
              <a:rPr lang="cs-CZ" dirty="0" err="1"/>
              <a:t>renalis</a:t>
            </a:r>
            <a:r>
              <a:rPr lang="cs-CZ" dirty="0"/>
              <a:t> (ledvinná pánvička)</a:t>
            </a:r>
          </a:p>
          <a:p>
            <a:r>
              <a:rPr lang="cs-CZ" dirty="0"/>
              <a:t>Ureter (močovod)</a:t>
            </a:r>
          </a:p>
          <a:p>
            <a:pPr lvl="1"/>
            <a:r>
              <a:rPr lang="cs-CZ" dirty="0"/>
              <a:t>3x zúžený úsek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6D362E5-B6AA-4F63-9D4C-E4DA4DCC6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751" y="1874517"/>
            <a:ext cx="5460975" cy="359359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9AE616C-079D-452D-A3E4-DFB24D5F3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619" y="3429000"/>
            <a:ext cx="1866631" cy="322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60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AD1FDC5-23FC-454B-9483-41787D97E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821" y="174093"/>
            <a:ext cx="6836358" cy="650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30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F8A5ED-0116-4F79-9A23-9794BF6AF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Dolní cesty močové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30B155-6467-412B-B2B6-83B54450A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3777522" cy="3593591"/>
          </a:xfrm>
        </p:spPr>
        <p:txBody>
          <a:bodyPr>
            <a:normAutofit/>
          </a:bodyPr>
          <a:lstStyle/>
          <a:p>
            <a:r>
              <a:rPr lang="cs-CZ" sz="2400" b="1" dirty="0" err="1"/>
              <a:t>Vesica</a:t>
            </a:r>
            <a:r>
              <a:rPr lang="cs-CZ" sz="2400" b="1" dirty="0"/>
              <a:t> </a:t>
            </a:r>
            <a:r>
              <a:rPr lang="cs-CZ" sz="2400" b="1" dirty="0" err="1"/>
              <a:t>urinaria</a:t>
            </a:r>
            <a:r>
              <a:rPr lang="cs-CZ" sz="2400" b="1" dirty="0"/>
              <a:t> </a:t>
            </a:r>
            <a:r>
              <a:rPr lang="cs-CZ" sz="2400" dirty="0"/>
              <a:t>(močový měchýř)</a:t>
            </a:r>
          </a:p>
          <a:p>
            <a:r>
              <a:rPr lang="cs-CZ" sz="2400" b="1" dirty="0" err="1"/>
              <a:t>Urethra</a:t>
            </a:r>
            <a:r>
              <a:rPr lang="cs-CZ" sz="2400" b="1" dirty="0"/>
              <a:t> </a:t>
            </a:r>
            <a:r>
              <a:rPr lang="cs-CZ" sz="2400" dirty="0"/>
              <a:t>(močová trubice)</a:t>
            </a:r>
          </a:p>
        </p:txBody>
      </p:sp>
      <p:pic>
        <p:nvPicPr>
          <p:cNvPr id="17410" name="Picture 2" descr="VÃ½sledek obrÃ¡zku pro bladder anatomy">
            <a:extLst>
              <a:ext uri="{FF2B5EF4-FFF2-40B4-BE49-F238E27FC236}">
                <a16:creationId xmlns:a16="http://schemas.microsoft.com/office/drawing/2014/main" id="{A52751AE-CC33-4FFC-8D34-F0E485BF4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004" y="1874517"/>
            <a:ext cx="615315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004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15D5D5-A945-4C3B-AC16-810D2CCB6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Vesica</a:t>
            </a:r>
            <a:r>
              <a:rPr lang="cs-CZ" dirty="0"/>
              <a:t> </a:t>
            </a:r>
            <a:r>
              <a:rPr lang="cs-CZ" dirty="0" err="1"/>
              <a:t>urinaria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(močový měchýř)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4D92E6-4ADF-4F24-B31F-248D6C2AA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3859863" cy="4189614"/>
          </a:xfrm>
        </p:spPr>
        <p:txBody>
          <a:bodyPr>
            <a:normAutofit fontScale="92500"/>
          </a:bodyPr>
          <a:lstStyle/>
          <a:p>
            <a:r>
              <a:rPr lang="cs-CZ" sz="1600" dirty="0" err="1"/>
              <a:t>Subperitoneálně</a:t>
            </a:r>
            <a:r>
              <a:rPr lang="cs-CZ" sz="1600" dirty="0"/>
              <a:t>! (není v peritoneální dutině)</a:t>
            </a:r>
          </a:p>
          <a:p>
            <a:pPr lvl="1"/>
            <a:r>
              <a:rPr lang="cs-CZ" sz="1400" dirty="0"/>
              <a:t>Krytí peritoneem?</a:t>
            </a:r>
          </a:p>
          <a:p>
            <a:r>
              <a:rPr lang="cs-CZ" sz="1600" dirty="0"/>
              <a:t>Cévní zásobení – A. ILIACA INTERNA (</a:t>
            </a:r>
            <a:r>
              <a:rPr lang="cs-CZ" sz="1600" dirty="0" err="1"/>
              <a:t>aa</a:t>
            </a:r>
            <a:r>
              <a:rPr lang="cs-CZ" sz="1600" dirty="0"/>
              <a:t>. </a:t>
            </a:r>
            <a:r>
              <a:rPr lang="cs-CZ" sz="1600" dirty="0" err="1"/>
              <a:t>vesicales</a:t>
            </a:r>
            <a:r>
              <a:rPr lang="cs-CZ" sz="1600" dirty="0"/>
              <a:t>)</a:t>
            </a:r>
          </a:p>
          <a:p>
            <a:r>
              <a:rPr lang="cs-CZ" sz="1600" dirty="0" err="1"/>
              <a:t>Syntopie</a:t>
            </a:r>
            <a:r>
              <a:rPr lang="cs-CZ" sz="1600" dirty="0"/>
              <a:t>:</a:t>
            </a:r>
          </a:p>
          <a:p>
            <a:pPr lvl="1"/>
            <a:r>
              <a:rPr lang="cs-CZ" sz="1400" dirty="0"/>
              <a:t>Ventrálně: </a:t>
            </a:r>
            <a:r>
              <a:rPr lang="cs-CZ" sz="1400" dirty="0" err="1"/>
              <a:t>symphysis</a:t>
            </a:r>
            <a:r>
              <a:rPr lang="cs-CZ" sz="1400" dirty="0"/>
              <a:t> </a:t>
            </a:r>
            <a:r>
              <a:rPr lang="cs-CZ" sz="1400" dirty="0" err="1"/>
              <a:t>pubica</a:t>
            </a:r>
            <a:endParaRPr lang="cs-CZ" sz="1400" dirty="0"/>
          </a:p>
          <a:p>
            <a:pPr lvl="1"/>
            <a:r>
              <a:rPr lang="cs-CZ" sz="1400" dirty="0"/>
              <a:t>Dorzálně</a:t>
            </a:r>
          </a:p>
          <a:p>
            <a:pPr lvl="2"/>
            <a:r>
              <a:rPr lang="cs-CZ" sz="1200" dirty="0">
                <a:solidFill>
                  <a:srgbClr val="002060"/>
                </a:solidFill>
              </a:rPr>
              <a:t>Muž: </a:t>
            </a:r>
            <a:r>
              <a:rPr lang="cs-CZ" sz="1200" dirty="0" err="1"/>
              <a:t>rectum</a:t>
            </a:r>
            <a:endParaRPr lang="cs-CZ" sz="1200" dirty="0"/>
          </a:p>
          <a:p>
            <a:pPr lvl="2"/>
            <a:r>
              <a:rPr lang="cs-CZ" sz="1200" dirty="0">
                <a:solidFill>
                  <a:srgbClr val="FF0000"/>
                </a:solidFill>
              </a:rPr>
              <a:t>Žena: </a:t>
            </a:r>
            <a:r>
              <a:rPr lang="cs-CZ" sz="1200" dirty="0"/>
              <a:t>vagina (poté </a:t>
            </a:r>
            <a:r>
              <a:rPr lang="cs-CZ" sz="1200" dirty="0" err="1"/>
              <a:t>rectum</a:t>
            </a:r>
            <a:r>
              <a:rPr lang="cs-CZ" sz="1200" dirty="0"/>
              <a:t>)</a:t>
            </a:r>
          </a:p>
          <a:p>
            <a:r>
              <a:rPr lang="cs-CZ" sz="1600" dirty="0"/>
              <a:t>Prostory:</a:t>
            </a:r>
          </a:p>
          <a:p>
            <a:pPr lvl="1"/>
            <a:r>
              <a:rPr lang="cs-CZ" sz="1400" dirty="0" err="1">
                <a:solidFill>
                  <a:srgbClr val="002060"/>
                </a:solidFill>
              </a:rPr>
              <a:t>Excavatio</a:t>
            </a:r>
            <a:r>
              <a:rPr lang="cs-CZ" sz="1400" dirty="0">
                <a:solidFill>
                  <a:srgbClr val="002060"/>
                </a:solidFill>
              </a:rPr>
              <a:t> </a:t>
            </a:r>
            <a:r>
              <a:rPr lang="cs-CZ" sz="1400" dirty="0" err="1">
                <a:solidFill>
                  <a:srgbClr val="002060"/>
                </a:solidFill>
              </a:rPr>
              <a:t>rectovesicalis</a:t>
            </a:r>
            <a:r>
              <a:rPr lang="cs-CZ" sz="1400" dirty="0">
                <a:solidFill>
                  <a:srgbClr val="002060"/>
                </a:solidFill>
              </a:rPr>
              <a:t> (</a:t>
            </a:r>
            <a:r>
              <a:rPr lang="cs-CZ" sz="1400" dirty="0" err="1">
                <a:solidFill>
                  <a:srgbClr val="002060"/>
                </a:solidFill>
              </a:rPr>
              <a:t>Proustův</a:t>
            </a:r>
            <a:r>
              <a:rPr lang="cs-CZ" sz="1400" dirty="0">
                <a:solidFill>
                  <a:srgbClr val="002060"/>
                </a:solidFill>
              </a:rPr>
              <a:t> prostor)</a:t>
            </a:r>
          </a:p>
          <a:p>
            <a:pPr lvl="1"/>
            <a:r>
              <a:rPr lang="cs-CZ" sz="1400" dirty="0" err="1">
                <a:solidFill>
                  <a:srgbClr val="FF0000"/>
                </a:solidFill>
              </a:rPr>
              <a:t>Excavatio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 err="1">
                <a:solidFill>
                  <a:srgbClr val="FF0000"/>
                </a:solidFill>
              </a:rPr>
              <a:t>vesicouterina</a:t>
            </a:r>
            <a:endParaRPr lang="cs-CZ" sz="1400" dirty="0">
              <a:solidFill>
                <a:srgbClr val="FF0000"/>
              </a:solidFill>
            </a:endParaRPr>
          </a:p>
          <a:p>
            <a:pPr lvl="1"/>
            <a:r>
              <a:rPr lang="cs-CZ" sz="1400" dirty="0" err="1">
                <a:solidFill>
                  <a:srgbClr val="FF0000"/>
                </a:solidFill>
              </a:rPr>
              <a:t>Excavatio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 err="1">
                <a:solidFill>
                  <a:srgbClr val="FF0000"/>
                </a:solidFill>
              </a:rPr>
              <a:t>rectouterina</a:t>
            </a:r>
            <a:r>
              <a:rPr lang="cs-CZ" sz="1400" dirty="0">
                <a:solidFill>
                  <a:srgbClr val="FF0000"/>
                </a:solidFill>
              </a:rPr>
              <a:t> (</a:t>
            </a:r>
            <a:r>
              <a:rPr lang="cs-CZ" sz="1400" dirty="0" err="1">
                <a:solidFill>
                  <a:srgbClr val="FF0000"/>
                </a:solidFill>
              </a:rPr>
              <a:t>Douglasův</a:t>
            </a:r>
            <a:r>
              <a:rPr lang="cs-CZ" sz="1400" dirty="0">
                <a:solidFill>
                  <a:srgbClr val="FF0000"/>
                </a:solidFill>
              </a:rPr>
              <a:t> prostor)</a:t>
            </a:r>
          </a:p>
          <a:p>
            <a:pPr lvl="1"/>
            <a:endParaRPr lang="cs-CZ" sz="1400" dirty="0">
              <a:solidFill>
                <a:srgbClr val="002060"/>
              </a:solidFill>
            </a:endParaRPr>
          </a:p>
        </p:txBody>
      </p:sp>
      <p:pic>
        <p:nvPicPr>
          <p:cNvPr id="19460" name="Picture 4" descr="VÃ½sledek obrÃ¡zku pro excavatio vesicouterina">
            <a:extLst>
              <a:ext uri="{FF2B5EF4-FFF2-40B4-BE49-F238E27FC236}">
                <a16:creationId xmlns:a16="http://schemas.microsoft.com/office/drawing/2014/main" id="{EDDF325A-F58C-4294-957B-7BBF88C32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778" y="382385"/>
            <a:ext cx="4696222" cy="251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VÃ½sledek obrÃ¡zku pro excavatio rectovesicalis">
            <a:extLst>
              <a:ext uri="{FF2B5EF4-FFF2-40B4-BE49-F238E27FC236}">
                <a16:creationId xmlns:a16="http://schemas.microsoft.com/office/drawing/2014/main" id="{04351A8F-6C21-4B52-8E77-2C5CEDAFE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319" y="3143249"/>
            <a:ext cx="2850681" cy="351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SouvisejÃ­cÃ­ obrÃ¡zek">
            <a:extLst>
              <a:ext uri="{FF2B5EF4-FFF2-40B4-BE49-F238E27FC236}">
                <a16:creationId xmlns:a16="http://schemas.microsoft.com/office/drawing/2014/main" id="{A8CEBECB-1493-4D45-B6FC-2ECCEF1D0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352" y="3740453"/>
            <a:ext cx="3430851" cy="243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09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01C7E7B0-7C0F-4E69-90A1-392042929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7883" y="793102"/>
            <a:ext cx="3017471" cy="533711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u="sng" dirty="0"/>
              <a:t>VNĚJŠÍ STAVBA</a:t>
            </a:r>
          </a:p>
          <a:p>
            <a:pPr>
              <a:lnSpc>
                <a:spcPct val="100000"/>
              </a:lnSpc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b="1" dirty="0"/>
              <a:t>Corpus </a:t>
            </a:r>
          </a:p>
          <a:p>
            <a:pPr>
              <a:lnSpc>
                <a:spcPct val="100000"/>
              </a:lnSpc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b="1" dirty="0"/>
              <a:t>Fundus </a:t>
            </a:r>
          </a:p>
          <a:p>
            <a:pPr>
              <a:lnSpc>
                <a:spcPct val="100000"/>
              </a:lnSpc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→ Cervix</a:t>
            </a:r>
          </a:p>
          <a:p>
            <a:pPr>
              <a:lnSpc>
                <a:spcPct val="100000"/>
              </a:lnSpc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→ Apex</a:t>
            </a:r>
          </a:p>
          <a:p>
            <a:pPr>
              <a:lnSpc>
                <a:spcPct val="10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 (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Ligamentum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umbilicale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medianum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00000"/>
              </a:lnSpc>
            </a:pPr>
            <a:endParaRPr lang="cs-CZ" u="sng" dirty="0"/>
          </a:p>
          <a:p>
            <a:pPr>
              <a:lnSpc>
                <a:spcPct val="100000"/>
              </a:lnSpc>
            </a:pPr>
            <a:r>
              <a:rPr lang="cs-CZ" u="sng" dirty="0"/>
              <a:t>VNITŘNÍ STAVBA</a:t>
            </a:r>
          </a:p>
          <a:p>
            <a:pPr>
              <a:lnSpc>
                <a:spcPct val="100000"/>
              </a:lnSpc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→ Ostia 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ureterum</a:t>
            </a:r>
            <a:endParaRPr 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Trigonum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vesicae</a:t>
            </a:r>
            <a:endParaRPr 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→ ostium 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urethrae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internum</a:t>
            </a:r>
            <a:endParaRPr lang="cs-CZ" u="sng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20482" name="Picture 2" descr="VÃ½sledek obrÃ¡zku pro vesica urinaria corpus fundus">
            <a:extLst>
              <a:ext uri="{FF2B5EF4-FFF2-40B4-BE49-F238E27FC236}">
                <a16:creationId xmlns:a16="http://schemas.microsoft.com/office/drawing/2014/main" id="{1A8DEE8B-8349-4D61-8D85-B18D98D7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3" y="409420"/>
            <a:ext cx="6855109" cy="228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2226FDD-2478-41D9-8D90-30C1C2E7A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15" y="3045650"/>
            <a:ext cx="4100692" cy="340293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0C7C99C5-4BA7-429D-8DFB-3C35E807A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890" y="3596395"/>
            <a:ext cx="2796782" cy="23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99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Ã½sledek obrÃ¡zku pro trigonum vesicae">
            <a:extLst>
              <a:ext uri="{FF2B5EF4-FFF2-40B4-BE49-F238E27FC236}">
                <a16:creationId xmlns:a16="http://schemas.microsoft.com/office/drawing/2014/main" id="{9F29B17A-B7F3-49A5-853C-52C457FE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328613"/>
            <a:ext cx="7000875" cy="620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13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D03654-BCF0-4410-B975-3BF524DA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Svaly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F034C9-FD0F-417B-886C-3AA8E7AEB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567543"/>
            <a:ext cx="10178322" cy="4312049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SVALY MOČOVÉHO MĚCHÝŘE</a:t>
            </a:r>
          </a:p>
          <a:p>
            <a:r>
              <a:rPr lang="cs-CZ" dirty="0"/>
              <a:t>M. </a:t>
            </a:r>
            <a:r>
              <a:rPr lang="cs-CZ" dirty="0" err="1"/>
              <a:t>detrusor</a:t>
            </a:r>
            <a:r>
              <a:rPr lang="cs-CZ" dirty="0"/>
              <a:t> (síťovitá, kruhová, podélná) + PS</a:t>
            </a:r>
          </a:p>
          <a:p>
            <a:r>
              <a:rPr lang="cs-CZ" dirty="0"/>
              <a:t>M. </a:t>
            </a:r>
            <a:r>
              <a:rPr lang="cs-CZ" dirty="0" err="1"/>
              <a:t>sphincter</a:t>
            </a:r>
            <a:r>
              <a:rPr lang="cs-CZ" dirty="0"/>
              <a:t> </a:t>
            </a:r>
            <a:r>
              <a:rPr lang="cs-CZ" dirty="0" err="1"/>
              <a:t>vesicae</a:t>
            </a:r>
            <a:r>
              <a:rPr lang="cs-CZ" dirty="0"/>
              <a:t> + S</a:t>
            </a:r>
          </a:p>
          <a:p>
            <a:r>
              <a:rPr lang="cs-CZ" dirty="0"/>
              <a:t>M. </a:t>
            </a:r>
            <a:r>
              <a:rPr lang="cs-CZ" dirty="0" err="1"/>
              <a:t>trigoni</a:t>
            </a:r>
            <a:r>
              <a:rPr lang="cs-CZ" dirty="0"/>
              <a:t> </a:t>
            </a:r>
            <a:r>
              <a:rPr lang="cs-CZ" dirty="0" err="1"/>
              <a:t>vesicae</a:t>
            </a:r>
            <a:r>
              <a:rPr lang="cs-CZ" dirty="0"/>
              <a:t> (ostia)</a:t>
            </a:r>
          </a:p>
          <a:p>
            <a:r>
              <a:rPr lang="cs-CZ" dirty="0" err="1"/>
              <a:t>M.sphincter</a:t>
            </a:r>
            <a:r>
              <a:rPr lang="cs-CZ" dirty="0"/>
              <a:t> </a:t>
            </a:r>
            <a:r>
              <a:rPr lang="cs-CZ" dirty="0" err="1"/>
              <a:t>urethrae</a:t>
            </a:r>
            <a:r>
              <a:rPr lang="cs-CZ" dirty="0"/>
              <a:t> </a:t>
            </a:r>
            <a:r>
              <a:rPr lang="cs-CZ" dirty="0" err="1"/>
              <a:t>internus</a:t>
            </a:r>
            <a:r>
              <a:rPr lang="cs-CZ" dirty="0"/>
              <a:t> (S) + </a:t>
            </a:r>
            <a:r>
              <a:rPr lang="cs-CZ" dirty="0" err="1"/>
              <a:t>externus</a:t>
            </a:r>
            <a:r>
              <a:rPr lang="cs-CZ" dirty="0"/>
              <a:t> (MOT)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FIXACE MM:</a:t>
            </a:r>
          </a:p>
          <a:p>
            <a:r>
              <a:rPr lang="cs-CZ" i="1" dirty="0">
                <a:solidFill>
                  <a:schemeClr val="tx1"/>
                </a:solidFill>
              </a:rPr>
              <a:t>M. </a:t>
            </a:r>
            <a:r>
              <a:rPr lang="cs-CZ" i="1" dirty="0" err="1">
                <a:solidFill>
                  <a:schemeClr val="tx1"/>
                </a:solidFill>
              </a:rPr>
              <a:t>rectovesicalis</a:t>
            </a:r>
            <a:endParaRPr lang="cs-CZ" i="1" dirty="0">
              <a:solidFill>
                <a:schemeClr val="tx1"/>
              </a:solidFill>
            </a:endParaRPr>
          </a:p>
          <a:p>
            <a:r>
              <a:rPr lang="cs-CZ" i="1" dirty="0">
                <a:solidFill>
                  <a:schemeClr val="tx1"/>
                </a:solidFill>
              </a:rPr>
              <a:t>M. </a:t>
            </a:r>
            <a:r>
              <a:rPr lang="cs-CZ" i="1" dirty="0" err="1">
                <a:solidFill>
                  <a:schemeClr val="tx1"/>
                </a:solidFill>
              </a:rPr>
              <a:t>pubovesicalis</a:t>
            </a:r>
            <a:endParaRPr lang="cs-CZ" i="1" dirty="0">
              <a:solidFill>
                <a:schemeClr val="tx1"/>
              </a:solidFill>
            </a:endParaRPr>
          </a:p>
          <a:p>
            <a:r>
              <a:rPr lang="cs-CZ" i="1" dirty="0">
                <a:solidFill>
                  <a:srgbClr val="0070C0"/>
                </a:solidFill>
              </a:rPr>
              <a:t>M. </a:t>
            </a:r>
            <a:r>
              <a:rPr lang="cs-CZ" i="1" dirty="0" err="1">
                <a:solidFill>
                  <a:srgbClr val="0070C0"/>
                </a:solidFill>
              </a:rPr>
              <a:t>rectourethralis</a:t>
            </a:r>
            <a:endParaRPr lang="cs-CZ" i="1" dirty="0">
              <a:solidFill>
                <a:srgbClr val="0070C0"/>
              </a:solidFill>
            </a:endParaRPr>
          </a:p>
          <a:p>
            <a:r>
              <a:rPr lang="cs-CZ" i="1" dirty="0">
                <a:solidFill>
                  <a:srgbClr val="0070C0"/>
                </a:solidFill>
              </a:rPr>
              <a:t>M. </a:t>
            </a:r>
            <a:r>
              <a:rPr lang="cs-CZ" i="1" dirty="0" err="1">
                <a:solidFill>
                  <a:srgbClr val="0070C0"/>
                </a:solidFill>
              </a:rPr>
              <a:t>puboprostaticus</a:t>
            </a:r>
            <a:endParaRPr lang="cs-CZ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cs-CZ" i="1" dirty="0">
                <a:solidFill>
                  <a:schemeClr val="tx1"/>
                </a:solidFill>
              </a:rPr>
              <a:t>+ </a:t>
            </a:r>
            <a:r>
              <a:rPr lang="cs-CZ" i="1" dirty="0" err="1">
                <a:solidFill>
                  <a:schemeClr val="tx1"/>
                </a:solidFill>
              </a:rPr>
              <a:t>ligamenta</a:t>
            </a:r>
            <a:endParaRPr lang="cs-CZ" i="1" dirty="0">
              <a:solidFill>
                <a:schemeClr val="tx1"/>
              </a:solidFill>
            </a:endParaRPr>
          </a:p>
          <a:p>
            <a:endParaRPr lang="cs-CZ" dirty="0"/>
          </a:p>
          <a:p>
            <a:endParaRPr lang="cs-CZ" dirty="0"/>
          </a:p>
        </p:txBody>
      </p:sp>
      <p:pic>
        <p:nvPicPr>
          <p:cNvPr id="21506" name="Picture 2" descr="VÃ½sledek obrÃ¡zku pro fixace vesica urinaria">
            <a:extLst>
              <a:ext uri="{FF2B5EF4-FFF2-40B4-BE49-F238E27FC236}">
                <a16:creationId xmlns:a16="http://schemas.microsoft.com/office/drawing/2014/main" id="{BA400FE7-7BC5-48F3-95D4-06CB5EA0A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203" y="3188185"/>
            <a:ext cx="3649469" cy="333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34D4AFA-1FD0-4068-BAB1-F9A7D063EDE8}"/>
              </a:ext>
            </a:extLst>
          </p:cNvPr>
          <p:cNvSpPr/>
          <p:nvPr/>
        </p:nvSpPr>
        <p:spPr>
          <a:xfrm>
            <a:off x="3797560" y="6452287"/>
            <a:ext cx="82281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https://is.muni.cz/do/fsps/e-learning/zaklady_anatomie/zakl_anatomie_II/pages/soustava_mocova.html</a:t>
            </a:r>
          </a:p>
        </p:txBody>
      </p:sp>
      <p:pic>
        <p:nvPicPr>
          <p:cNvPr id="21508" name="Picture 4" descr="VÃ½sledek obrÃ¡zku pro musculus sphincter urethrae internus musculus detrusor">
            <a:extLst>
              <a:ext uri="{FF2B5EF4-FFF2-40B4-BE49-F238E27FC236}">
                <a16:creationId xmlns:a16="http://schemas.microsoft.com/office/drawing/2014/main" id="{DBAFA93F-6377-43B4-90A7-F71D3A90E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130" y="44757"/>
            <a:ext cx="3669542" cy="304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502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ACBAE1-5446-4116-B784-019229240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63723"/>
            <a:ext cx="10178322" cy="1492132"/>
          </a:xfrm>
        </p:spPr>
        <p:txBody>
          <a:bodyPr/>
          <a:lstStyle/>
          <a:p>
            <a:r>
              <a:rPr lang="cs-CZ" dirty="0" err="1"/>
              <a:t>Urethra</a:t>
            </a:r>
            <a:r>
              <a:rPr lang="cs-CZ" dirty="0"/>
              <a:t> (močová trubice)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2CE38-76F4-4572-96C6-9B16C774A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9" y="1492898"/>
            <a:ext cx="7061898" cy="5187820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♀️ - URETHRA FEMININA </a:t>
            </a:r>
          </a:p>
          <a:p>
            <a:pPr lvl="1"/>
            <a:r>
              <a:rPr lang="cs-CZ" dirty="0"/>
              <a:t>4 cm dlouhá</a:t>
            </a:r>
          </a:p>
          <a:p>
            <a:pPr lvl="1"/>
            <a:r>
              <a:rPr lang="cs-CZ" dirty="0"/>
              <a:t>3 části </a:t>
            </a:r>
            <a:r>
              <a:rPr lang="cs-CZ" sz="1600" i="1" dirty="0"/>
              <a:t>(</a:t>
            </a:r>
            <a:r>
              <a:rPr lang="cs-CZ" sz="1600" i="1" dirty="0" err="1"/>
              <a:t>pars</a:t>
            </a:r>
            <a:r>
              <a:rPr lang="cs-CZ" sz="1600" i="1" dirty="0"/>
              <a:t> </a:t>
            </a:r>
            <a:r>
              <a:rPr lang="cs-CZ" sz="1600" i="1" dirty="0" err="1"/>
              <a:t>intramuralis</a:t>
            </a:r>
            <a:r>
              <a:rPr lang="cs-CZ" sz="1600" i="1" dirty="0"/>
              <a:t>, </a:t>
            </a:r>
            <a:r>
              <a:rPr lang="cs-CZ" sz="1600" i="1" dirty="0" err="1"/>
              <a:t>pars</a:t>
            </a:r>
            <a:r>
              <a:rPr lang="cs-CZ" sz="1600" i="1" dirty="0"/>
              <a:t> </a:t>
            </a:r>
            <a:r>
              <a:rPr lang="cs-CZ" sz="1600" i="1" dirty="0" err="1"/>
              <a:t>pelvica</a:t>
            </a:r>
            <a:r>
              <a:rPr lang="cs-CZ" sz="1600" i="1" dirty="0"/>
              <a:t>, </a:t>
            </a:r>
            <a:r>
              <a:rPr lang="cs-CZ" sz="1600" i="1" dirty="0" err="1"/>
              <a:t>pars</a:t>
            </a:r>
            <a:r>
              <a:rPr lang="cs-CZ" sz="1600" i="1" dirty="0"/>
              <a:t> </a:t>
            </a:r>
            <a:r>
              <a:rPr lang="cs-CZ" sz="1600" i="1" dirty="0" err="1"/>
              <a:t>perinealis</a:t>
            </a:r>
            <a:r>
              <a:rPr lang="cs-CZ" sz="1600" i="1" dirty="0"/>
              <a:t>)</a:t>
            </a:r>
          </a:p>
          <a:p>
            <a:pPr lvl="1"/>
            <a:r>
              <a:rPr lang="cs-CZ" dirty="0"/>
              <a:t>Mnohovrstevný dlaždicový epitel nerohovějící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sphincter</a:t>
            </a:r>
            <a:r>
              <a:rPr lang="cs-CZ" dirty="0"/>
              <a:t> </a:t>
            </a:r>
            <a:r>
              <a:rPr lang="cs-CZ" dirty="0" err="1"/>
              <a:t>urethrae</a:t>
            </a:r>
            <a:r>
              <a:rPr lang="cs-CZ" dirty="0"/>
              <a:t> </a:t>
            </a:r>
            <a:r>
              <a:rPr lang="cs-CZ" dirty="0" err="1"/>
              <a:t>internus</a:t>
            </a:r>
            <a:r>
              <a:rPr lang="cs-CZ" dirty="0"/>
              <a:t> + </a:t>
            </a:r>
            <a:r>
              <a:rPr lang="cs-CZ" dirty="0" err="1"/>
              <a:t>externus</a:t>
            </a:r>
            <a:endParaRPr lang="cs-CZ" dirty="0"/>
          </a:p>
          <a:p>
            <a:pPr lvl="1"/>
            <a:endParaRPr lang="cs-CZ" dirty="0"/>
          </a:p>
          <a:p>
            <a:r>
              <a:rPr lang="cs-CZ" dirty="0"/>
              <a:t>♂️ - URETHRA MASCULINA</a:t>
            </a:r>
          </a:p>
          <a:p>
            <a:pPr lvl="1"/>
            <a:r>
              <a:rPr lang="cs-CZ" i="1" dirty="0"/>
              <a:t>(</a:t>
            </a:r>
            <a:r>
              <a:rPr lang="cs-CZ" i="1" dirty="0" err="1"/>
              <a:t>pars</a:t>
            </a:r>
            <a:r>
              <a:rPr lang="cs-CZ" i="1" dirty="0"/>
              <a:t> </a:t>
            </a:r>
            <a:r>
              <a:rPr lang="cs-CZ" i="1" dirty="0" err="1"/>
              <a:t>intramuralis</a:t>
            </a:r>
            <a:r>
              <a:rPr lang="cs-CZ" i="1" dirty="0"/>
              <a:t> - 2, </a:t>
            </a:r>
            <a:r>
              <a:rPr lang="cs-CZ" i="1" dirty="0" err="1"/>
              <a:t>pars</a:t>
            </a:r>
            <a:r>
              <a:rPr lang="cs-CZ" i="1" dirty="0"/>
              <a:t> </a:t>
            </a:r>
            <a:r>
              <a:rPr lang="cs-CZ" i="1" dirty="0" err="1"/>
              <a:t>prostatica</a:t>
            </a:r>
            <a:r>
              <a:rPr lang="cs-CZ" i="1" dirty="0"/>
              <a:t> – 3, </a:t>
            </a:r>
            <a:r>
              <a:rPr lang="cs-CZ" i="1" dirty="0" err="1"/>
              <a:t>pars</a:t>
            </a:r>
            <a:r>
              <a:rPr lang="cs-CZ" i="1" dirty="0"/>
              <a:t> intermedia – 4, </a:t>
            </a:r>
            <a:r>
              <a:rPr lang="cs-CZ" i="1" dirty="0" err="1"/>
              <a:t>pars</a:t>
            </a:r>
            <a:r>
              <a:rPr lang="cs-CZ" i="1" dirty="0"/>
              <a:t> </a:t>
            </a:r>
            <a:r>
              <a:rPr lang="cs-CZ" i="1" dirty="0" err="1"/>
              <a:t>spongiosa</a:t>
            </a:r>
            <a:r>
              <a:rPr lang="cs-CZ" i="1" dirty="0"/>
              <a:t> – 5,  </a:t>
            </a:r>
          </a:p>
          <a:p>
            <a:pPr marL="457200" lvl="1" indent="0">
              <a:buNone/>
            </a:pPr>
            <a:r>
              <a:rPr lang="cs-CZ" i="1" dirty="0"/>
              <a:t>ostium </a:t>
            </a:r>
            <a:r>
              <a:rPr lang="cs-CZ" i="1" dirty="0" err="1"/>
              <a:t>urethrae</a:t>
            </a:r>
            <a:r>
              <a:rPr lang="cs-CZ" i="1" dirty="0"/>
              <a:t> </a:t>
            </a:r>
            <a:r>
              <a:rPr lang="cs-CZ" i="1" dirty="0" err="1"/>
              <a:t>externum</a:t>
            </a:r>
            <a:r>
              <a:rPr lang="cs-CZ" i="1" dirty="0"/>
              <a:t> – 6)</a:t>
            </a:r>
          </a:p>
          <a:p>
            <a:pPr lvl="1"/>
            <a:r>
              <a:rPr lang="cs-CZ" b="1" dirty="0"/>
              <a:t>Fyziologické zúžení a rozšíření</a:t>
            </a:r>
          </a:p>
          <a:p>
            <a:pPr lvl="1"/>
            <a:r>
              <a:rPr lang="cs-CZ" i="1" dirty="0"/>
              <a:t>Zúžení: </a:t>
            </a:r>
            <a:r>
              <a:rPr lang="cs-CZ" i="1" dirty="0" err="1"/>
              <a:t>pars</a:t>
            </a:r>
            <a:r>
              <a:rPr lang="cs-CZ" i="1" dirty="0"/>
              <a:t> </a:t>
            </a:r>
            <a:r>
              <a:rPr lang="cs-CZ" i="1" dirty="0" err="1"/>
              <a:t>intramuralis</a:t>
            </a:r>
            <a:r>
              <a:rPr lang="cs-CZ" i="1" dirty="0"/>
              <a:t> – 1, </a:t>
            </a:r>
            <a:r>
              <a:rPr lang="cs-CZ" i="1" dirty="0" err="1"/>
              <a:t>pars</a:t>
            </a:r>
            <a:r>
              <a:rPr lang="cs-CZ" i="1" dirty="0"/>
              <a:t> intermedia – 2, </a:t>
            </a:r>
            <a:r>
              <a:rPr lang="cs-CZ" i="1" dirty="0" err="1"/>
              <a:t>pars</a:t>
            </a:r>
            <a:r>
              <a:rPr lang="cs-CZ" i="1" dirty="0"/>
              <a:t> </a:t>
            </a:r>
            <a:r>
              <a:rPr lang="cs-CZ" i="1" dirty="0" err="1"/>
              <a:t>spongiosa</a:t>
            </a:r>
            <a:r>
              <a:rPr lang="cs-CZ" i="1" dirty="0"/>
              <a:t> – 3, ostium </a:t>
            </a:r>
            <a:r>
              <a:rPr lang="cs-CZ" i="1" dirty="0" err="1"/>
              <a:t>urethrae</a:t>
            </a:r>
            <a:r>
              <a:rPr lang="cs-CZ" i="1" dirty="0"/>
              <a:t> </a:t>
            </a:r>
            <a:r>
              <a:rPr lang="cs-CZ" i="1" dirty="0" err="1"/>
              <a:t>externum</a:t>
            </a:r>
            <a:r>
              <a:rPr lang="cs-CZ" i="1" dirty="0"/>
              <a:t> - 4</a:t>
            </a:r>
          </a:p>
          <a:p>
            <a:pPr lvl="1"/>
            <a:r>
              <a:rPr lang="cs-CZ" i="1" dirty="0"/>
              <a:t>Rozšíření: </a:t>
            </a:r>
            <a:r>
              <a:rPr lang="cs-CZ" i="1" dirty="0" err="1"/>
              <a:t>pars</a:t>
            </a:r>
            <a:r>
              <a:rPr lang="cs-CZ" i="1" dirty="0"/>
              <a:t> </a:t>
            </a:r>
            <a:r>
              <a:rPr lang="cs-CZ" i="1" dirty="0" err="1"/>
              <a:t>prostatica</a:t>
            </a:r>
            <a:r>
              <a:rPr lang="cs-CZ" i="1" dirty="0"/>
              <a:t> – 5, </a:t>
            </a:r>
            <a:r>
              <a:rPr lang="cs-CZ" i="1" dirty="0" err="1"/>
              <a:t>ampulla</a:t>
            </a:r>
            <a:r>
              <a:rPr lang="cs-CZ" i="1" dirty="0"/>
              <a:t> </a:t>
            </a:r>
            <a:r>
              <a:rPr lang="cs-CZ" i="1" dirty="0" err="1"/>
              <a:t>urethrae</a:t>
            </a:r>
            <a:r>
              <a:rPr lang="cs-CZ" i="1" dirty="0"/>
              <a:t> – 6, </a:t>
            </a:r>
          </a:p>
          <a:p>
            <a:pPr marL="457200" lvl="1" indent="0">
              <a:buNone/>
            </a:pPr>
            <a:r>
              <a:rPr lang="cs-CZ" i="1" dirty="0" err="1"/>
              <a:t>fossa</a:t>
            </a:r>
            <a:r>
              <a:rPr lang="cs-CZ" i="1" dirty="0"/>
              <a:t> </a:t>
            </a:r>
            <a:r>
              <a:rPr lang="cs-CZ" i="1" dirty="0" err="1"/>
              <a:t>navicularis</a:t>
            </a:r>
            <a:r>
              <a:rPr lang="cs-CZ" i="1" dirty="0"/>
              <a:t> - 7</a:t>
            </a:r>
            <a:endParaRPr lang="cs-CZ" dirty="0"/>
          </a:p>
          <a:p>
            <a:pPr lvl="1"/>
            <a:r>
              <a:rPr lang="cs-CZ" b="1" dirty="0"/>
              <a:t>Fyziologické zakřivení</a:t>
            </a:r>
          </a:p>
          <a:p>
            <a:pPr lvl="1"/>
            <a:r>
              <a:rPr lang="cs-CZ" i="1" dirty="0" err="1"/>
              <a:t>Curvatura</a:t>
            </a:r>
            <a:r>
              <a:rPr lang="cs-CZ" i="1" dirty="0"/>
              <a:t> </a:t>
            </a:r>
            <a:r>
              <a:rPr lang="cs-CZ" i="1" dirty="0" err="1"/>
              <a:t>subpubica</a:t>
            </a:r>
            <a:r>
              <a:rPr lang="cs-CZ" i="1" dirty="0"/>
              <a:t> – 7, </a:t>
            </a:r>
            <a:r>
              <a:rPr lang="cs-CZ" i="1" dirty="0" err="1"/>
              <a:t>curvatura</a:t>
            </a:r>
            <a:r>
              <a:rPr lang="cs-CZ" i="1" dirty="0"/>
              <a:t> </a:t>
            </a:r>
            <a:r>
              <a:rPr lang="cs-CZ" i="1" dirty="0" err="1"/>
              <a:t>prepubica</a:t>
            </a:r>
            <a:r>
              <a:rPr lang="cs-CZ" i="1" dirty="0"/>
              <a:t> - 8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D8B7EC5-FA26-4D02-8D8F-FB8065E7D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363" y="1109789"/>
            <a:ext cx="2728638" cy="3429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B2BD5F1-BB6D-4ADC-B13F-10B136679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839" y="5142104"/>
            <a:ext cx="5243657" cy="1492132"/>
          </a:xfrm>
          <a:prstGeom prst="rect">
            <a:avLst/>
          </a:prstGeom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8990437E-A7F7-4FF9-A17E-48FDB126C156}"/>
              </a:ext>
            </a:extLst>
          </p:cNvPr>
          <p:cNvCxnSpPr/>
          <p:nvPr/>
        </p:nvCxnSpPr>
        <p:spPr>
          <a:xfrm flipV="1">
            <a:off x="7277878" y="3275045"/>
            <a:ext cx="1332000" cy="447869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4F615386-EC8D-404D-B6A1-83FDA110555A}"/>
              </a:ext>
            </a:extLst>
          </p:cNvPr>
          <p:cNvCxnSpPr>
            <a:cxnSpLocks/>
          </p:cNvCxnSpPr>
          <p:nvPr/>
        </p:nvCxnSpPr>
        <p:spPr>
          <a:xfrm>
            <a:off x="4782628" y="4656841"/>
            <a:ext cx="1448490" cy="556182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297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96D1F76-F8E6-4D86-9F16-A17096E39E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1872278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Ã½sledek obrÃ¡zku pro retroperitoneum kidney L1">
            <a:extLst>
              <a:ext uri="{FF2B5EF4-FFF2-40B4-BE49-F238E27FC236}">
                <a16:creationId xmlns:a16="http://schemas.microsoft.com/office/drawing/2014/main" id="{D9AF1421-3C98-42E9-AFD7-CAA84849E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060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A7D4C9-A9F9-4372-98F4-ACCA31D4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Něco málo z histologie…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6A7377-64D1-40DD-A4FC-9D42E0457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4844322" cy="3593591"/>
          </a:xfrm>
        </p:spPr>
        <p:txBody>
          <a:bodyPr/>
          <a:lstStyle/>
          <a:p>
            <a:r>
              <a:rPr lang="cs-CZ" dirty="0"/>
              <a:t>3 VRSTVY MOČOVÝCH CEST:</a:t>
            </a:r>
          </a:p>
          <a:p>
            <a:pPr marL="457200" indent="-457200">
              <a:buAutoNum type="arabicParenR"/>
            </a:pPr>
            <a:r>
              <a:rPr lang="cs-CZ" dirty="0"/>
              <a:t>TUNICA MUCOSA</a:t>
            </a:r>
          </a:p>
          <a:p>
            <a:pPr lvl="1"/>
            <a:r>
              <a:rPr lang="cs-CZ" dirty="0"/>
              <a:t>Přechodný epitel (</a:t>
            </a:r>
            <a:r>
              <a:rPr lang="cs-CZ" dirty="0" err="1"/>
              <a:t>urotel</a:t>
            </a:r>
            <a:r>
              <a:rPr lang="cs-CZ" dirty="0"/>
              <a:t>, </a:t>
            </a:r>
            <a:r>
              <a:rPr lang="cs-CZ" dirty="0" err="1"/>
              <a:t>umbrella</a:t>
            </a:r>
            <a:r>
              <a:rPr lang="cs-CZ" dirty="0"/>
              <a:t> cell)</a:t>
            </a:r>
          </a:p>
          <a:p>
            <a:pPr lvl="1"/>
            <a:r>
              <a:rPr lang="cs-CZ" dirty="0"/>
              <a:t>Koncová část močové trubice – dlaždicový epitel</a:t>
            </a:r>
          </a:p>
          <a:p>
            <a:pPr marL="457200" indent="-457200">
              <a:buAutoNum type="arabicParenR"/>
            </a:pPr>
            <a:r>
              <a:rPr lang="cs-CZ" dirty="0"/>
              <a:t>TUNICA MUSCULARIS</a:t>
            </a:r>
          </a:p>
          <a:p>
            <a:pPr lvl="1"/>
            <a:r>
              <a:rPr lang="cs-CZ" dirty="0"/>
              <a:t>Vnitřní podélná</a:t>
            </a:r>
          </a:p>
          <a:p>
            <a:pPr lvl="1"/>
            <a:r>
              <a:rPr lang="cs-CZ" dirty="0"/>
              <a:t>Vnější kruhová</a:t>
            </a:r>
          </a:p>
          <a:p>
            <a:pPr marL="457200" indent="-457200">
              <a:buAutoNum type="arabicParenR"/>
            </a:pPr>
            <a:r>
              <a:rPr lang="cs-CZ" dirty="0"/>
              <a:t>TUNICA SEROSA/ ADVENTITIA</a:t>
            </a:r>
          </a:p>
        </p:txBody>
      </p:sp>
      <p:pic>
        <p:nvPicPr>
          <p:cNvPr id="2050" name="Picture 2" descr="VÃ½sledek obrÃ¡zku pro urotel epitel histology">
            <a:extLst>
              <a:ext uri="{FF2B5EF4-FFF2-40B4-BE49-F238E27FC236}">
                <a16:creationId xmlns:a16="http://schemas.microsoft.com/office/drawing/2014/main" id="{73D573CA-95A1-477D-A1C2-9A1267968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297" y="1874517"/>
            <a:ext cx="5523723" cy="414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927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Ã½sledek obrÃ¡zku pro umbrella cell bladder">
            <a:extLst>
              <a:ext uri="{FF2B5EF4-FFF2-40B4-BE49-F238E27FC236}">
                <a16:creationId xmlns:a16="http://schemas.microsoft.com/office/drawing/2014/main" id="{2ADD40AE-FDBF-49D0-9523-F96340995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634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3BA7D4-6761-4AA9-B68A-1B8A4AF63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Ledviny (</a:t>
            </a:r>
            <a:r>
              <a:rPr lang="cs-CZ" dirty="0" err="1"/>
              <a:t>renes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94FFA6-5D23-4F75-A2BE-A25E24EA2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Retroperitoneálně</a:t>
            </a:r>
            <a:r>
              <a:rPr lang="cs-CZ" dirty="0"/>
              <a:t> uložené</a:t>
            </a:r>
          </a:p>
          <a:p>
            <a:r>
              <a:rPr lang="cs-CZ" dirty="0"/>
              <a:t>Levá ledvina – T12 – L2</a:t>
            </a:r>
          </a:p>
          <a:p>
            <a:r>
              <a:rPr lang="cs-CZ" dirty="0"/>
              <a:t>Pravá ledvina – T12 – L3 </a:t>
            </a:r>
          </a:p>
          <a:p>
            <a:r>
              <a:rPr lang="cs-CZ" dirty="0"/>
              <a:t>Dělení na 5 segmentů – dle cévního zásobení</a:t>
            </a:r>
          </a:p>
          <a:p>
            <a:r>
              <a:rPr lang="cs-CZ" dirty="0" err="1"/>
              <a:t>Syntopie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Dorzálně – svaly zadní břišní stěny</a:t>
            </a:r>
          </a:p>
          <a:p>
            <a:pPr lvl="1"/>
            <a:r>
              <a:rPr lang="cs-CZ" dirty="0"/>
              <a:t>Ventrálně – parietální peritoneum</a:t>
            </a:r>
          </a:p>
        </p:txBody>
      </p:sp>
      <p:pic>
        <p:nvPicPr>
          <p:cNvPr id="4098" name="Picture 2" descr="https://www.wikiskripta.eu/images/2/24/Syntopie_ledvin_post.png">
            <a:extLst>
              <a:ext uri="{FF2B5EF4-FFF2-40B4-BE49-F238E27FC236}">
                <a16:creationId xmlns:a16="http://schemas.microsoft.com/office/drawing/2014/main" id="{EE52BCC6-50D7-40A2-A979-CDE3EB1F5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30665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06898A8F-45C3-42C3-A569-BE906759B543}"/>
              </a:ext>
            </a:extLst>
          </p:cNvPr>
          <p:cNvSpPr/>
          <p:nvPr/>
        </p:nvSpPr>
        <p:spPr>
          <a:xfrm>
            <a:off x="6694162" y="6105474"/>
            <a:ext cx="4899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https://www.wikiskripta.eu/index.php?curid=33203</a:t>
            </a:r>
          </a:p>
        </p:txBody>
      </p:sp>
    </p:spTree>
    <p:extLst>
      <p:ext uri="{BB962C8B-B14F-4D97-AF65-F5344CB8AC3E}">
        <p14:creationId xmlns:p14="http://schemas.microsoft.com/office/powerpoint/2010/main" val="2892373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Ã½sledek obrÃ¡zku pro position of kidney">
            <a:extLst>
              <a:ext uri="{FF2B5EF4-FFF2-40B4-BE49-F238E27FC236}">
                <a16:creationId xmlns:a16="http://schemas.microsoft.com/office/drawing/2014/main" id="{B5034819-FC9A-4837-B522-9E436E2B4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169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Ã½sledek obrÃ¡zku pro extremitas superior renalis">
            <a:extLst>
              <a:ext uri="{FF2B5EF4-FFF2-40B4-BE49-F238E27FC236}">
                <a16:creationId xmlns:a16="http://schemas.microsoft.com/office/drawing/2014/main" id="{F13AC0DC-8463-4D64-A5E5-DE966386C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56" y="1100171"/>
            <a:ext cx="4058816" cy="465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CBDAFC4B-9151-4920-88CE-7EA5FE982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7883" y="905069"/>
            <a:ext cx="3092117" cy="5000431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EXTREMITAS SUPERIOR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EXTREMITAS INFERIOR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MARGO MEDIALIS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MARGO LATERALIS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HILUM RENALE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FACIES ANTERIOR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FACIES POSTERIOR</a:t>
            </a:r>
          </a:p>
        </p:txBody>
      </p:sp>
    </p:spTree>
    <p:extLst>
      <p:ext uri="{BB962C8B-B14F-4D97-AF65-F5344CB8AC3E}">
        <p14:creationId xmlns:p14="http://schemas.microsoft.com/office/powerpoint/2010/main" val="3576653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85E4DCE-048E-4461-8B31-5C4D0EA8B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849087"/>
          </a:xfrm>
        </p:spPr>
        <p:txBody>
          <a:bodyPr/>
          <a:lstStyle/>
          <a:p>
            <a:r>
              <a:rPr lang="cs-CZ" dirty="0"/>
              <a:t>Stavba ledviny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08340416-4865-4359-8418-2443326AFD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03029" y="1511559"/>
            <a:ext cx="3918857" cy="473995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u="sng" dirty="0"/>
              <a:t>OBALY: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/>
              <a:t>Fascia</a:t>
            </a:r>
            <a:r>
              <a:rPr lang="cs-CZ" b="1" dirty="0"/>
              <a:t> </a:t>
            </a:r>
            <a:r>
              <a:rPr lang="cs-CZ" b="1" dirty="0" err="1"/>
              <a:t>renalis</a:t>
            </a:r>
            <a:r>
              <a:rPr lang="cs-CZ" b="1" dirty="0"/>
              <a:t> </a:t>
            </a:r>
            <a:r>
              <a:rPr lang="cs-CZ" dirty="0"/>
              <a:t>(spojené jen laterálně + kraniálně)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ren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migrans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Corpus 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adiposum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pararenale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u="sng" dirty="0"/>
              <a:t>VNITŘNÍ STAVBA: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/>
              <a:t>Cortex</a:t>
            </a:r>
            <a:r>
              <a:rPr lang="cs-CZ" b="1" dirty="0"/>
              <a:t> </a:t>
            </a:r>
            <a:r>
              <a:rPr lang="cs-CZ" b="1" dirty="0" err="1"/>
              <a:t>renalis</a:t>
            </a:r>
            <a:endParaRPr lang="cs-CZ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chemeClr val="bg2">
                    <a:lumMod val="90000"/>
                  </a:schemeClr>
                </a:solidFill>
              </a:rPr>
              <a:t>Columnae</a:t>
            </a:r>
            <a:r>
              <a:rPr lang="cs-CZ" b="1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2">
                    <a:lumMod val="90000"/>
                  </a:schemeClr>
                </a:solidFill>
              </a:rPr>
              <a:t>renales</a:t>
            </a:r>
            <a:endParaRPr lang="cs-CZ" b="1" dirty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/>
              <a:t>Medulla</a:t>
            </a:r>
            <a:r>
              <a:rPr lang="cs-CZ" b="1" dirty="0"/>
              <a:t> </a:t>
            </a:r>
            <a:r>
              <a:rPr lang="cs-CZ" b="1" dirty="0" err="1"/>
              <a:t>renalis</a:t>
            </a:r>
            <a:endParaRPr lang="cs-CZ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chemeClr val="bg2">
                    <a:lumMod val="90000"/>
                  </a:schemeClr>
                </a:solidFill>
              </a:rPr>
              <a:t>Pyramides</a:t>
            </a:r>
            <a:r>
              <a:rPr lang="cs-CZ" b="1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2">
                    <a:lumMod val="90000"/>
                  </a:schemeClr>
                </a:solidFill>
              </a:rPr>
              <a:t>renales</a:t>
            </a:r>
            <a:endParaRPr lang="cs-CZ" b="1" dirty="0">
              <a:solidFill>
                <a:schemeClr val="bg2">
                  <a:lumMod val="90000"/>
                </a:schemeClr>
              </a:solidFill>
            </a:endParaRPr>
          </a:p>
          <a:p>
            <a:pPr marL="285750" lvl="1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chemeClr val="bg2"/>
                </a:solidFill>
              </a:rPr>
              <a:t>Papillae</a:t>
            </a:r>
            <a:r>
              <a:rPr lang="cs-CZ" sz="1600" b="1" dirty="0">
                <a:solidFill>
                  <a:schemeClr val="bg2"/>
                </a:solidFill>
              </a:rPr>
              <a:t> </a:t>
            </a:r>
            <a:r>
              <a:rPr lang="cs-CZ" sz="1600" b="1" dirty="0" err="1">
                <a:solidFill>
                  <a:schemeClr val="bg2"/>
                </a:solidFill>
              </a:rPr>
              <a:t>renales</a:t>
            </a:r>
            <a:endParaRPr lang="cs-CZ" sz="1600" b="1" dirty="0">
              <a:solidFill>
                <a:schemeClr val="bg2"/>
              </a:solidFill>
            </a:endParaRPr>
          </a:p>
          <a:p>
            <a:pPr marL="285750" lvl="1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chemeClr val="bg2"/>
                </a:solidFill>
              </a:rPr>
              <a:t>Lobi</a:t>
            </a:r>
            <a:r>
              <a:rPr lang="cs-CZ" sz="1600" b="1" dirty="0">
                <a:solidFill>
                  <a:schemeClr val="bg2"/>
                </a:solidFill>
              </a:rPr>
              <a:t> </a:t>
            </a:r>
            <a:r>
              <a:rPr lang="cs-CZ" sz="1600" b="1" dirty="0" err="1">
                <a:solidFill>
                  <a:schemeClr val="bg2"/>
                </a:solidFill>
              </a:rPr>
              <a:t>renales</a:t>
            </a:r>
            <a:endParaRPr lang="cs-CZ" sz="1600" b="1" dirty="0">
              <a:solidFill>
                <a:schemeClr val="bg2"/>
              </a:solidFill>
            </a:endParaRPr>
          </a:p>
          <a:p>
            <a:endParaRPr lang="cs-CZ" b="1" dirty="0"/>
          </a:p>
        </p:txBody>
      </p:sp>
      <p:pic>
        <p:nvPicPr>
          <p:cNvPr id="7170" name="Picture 2" descr="VÃ½sledek obrÃ¡zku pro kidney anatomy">
            <a:extLst>
              <a:ext uri="{FF2B5EF4-FFF2-40B4-BE49-F238E27FC236}">
                <a16:creationId xmlns:a16="http://schemas.microsoft.com/office/drawing/2014/main" id="{25BAE465-1447-44B6-88FD-D6E514644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099" y="3619775"/>
            <a:ext cx="4259197" cy="320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1FAAAB5-146C-463C-8D13-B8D3CA4AF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638" y="200298"/>
            <a:ext cx="5502117" cy="32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45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Ã½sledek obrÃ¡zku pro kidney anatomy">
            <a:extLst>
              <a:ext uri="{FF2B5EF4-FFF2-40B4-BE49-F238E27FC236}">
                <a16:creationId xmlns:a16="http://schemas.microsoft.com/office/drawing/2014/main" id="{1046454A-F790-4B60-B542-BB11B572D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081" y="942391"/>
            <a:ext cx="6391447" cy="480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EDB6FB7-73F6-4503-B68E-818854E4F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94" y="942391"/>
            <a:ext cx="4467638" cy="515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46843"/>
      </p:ext>
    </p:extLst>
  </p:cSld>
  <p:clrMapOvr>
    <a:masterClrMapping/>
  </p:clrMapOvr>
</p:sld>
</file>

<file path=ppt/theme/theme1.xml><?xml version="1.0" encoding="utf-8"?>
<a:theme xmlns:a="http://schemas.openxmlformats.org/drawingml/2006/main" name="Odznáček">
  <a:themeElements>
    <a:clrScheme name="Odznáček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Odznáček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dznáček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TM10001106[[fn=Značka]]</Template>
  <TotalTime>693</TotalTime>
  <Words>746</Words>
  <Application>Microsoft Office PowerPoint</Application>
  <PresentationFormat>Širokoúhlá obrazovka</PresentationFormat>
  <Paragraphs>143</Paragraphs>
  <Slides>29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5" baseType="lpstr">
      <vt:lpstr>Arial</vt:lpstr>
      <vt:lpstr>Calibri</vt:lpstr>
      <vt:lpstr>Gill Sans MT</vt:lpstr>
      <vt:lpstr>Impact</vt:lpstr>
      <vt:lpstr>Wingdings</vt:lpstr>
      <vt:lpstr>Odznáček</vt:lpstr>
      <vt:lpstr>Močová soustava anatomie</vt:lpstr>
      <vt:lpstr>Obecná stavba močového systému</vt:lpstr>
      <vt:lpstr>Něco málo z histologie…</vt:lpstr>
      <vt:lpstr>Prezentace aplikace PowerPoint</vt:lpstr>
      <vt:lpstr>Ledviny (renes)</vt:lpstr>
      <vt:lpstr>Prezentace aplikace PowerPoint</vt:lpstr>
      <vt:lpstr>Prezentace aplikace PowerPoint</vt:lpstr>
      <vt:lpstr>Stavba ledviny</vt:lpstr>
      <vt:lpstr>Prezentace aplikace PowerPoint</vt:lpstr>
      <vt:lpstr>Cévní zásobení ledviny i</vt:lpstr>
      <vt:lpstr>Cévní zásobení ledviny ii</vt:lpstr>
      <vt:lpstr>Prezentace aplikace PowerPoint</vt:lpstr>
      <vt:lpstr>nefron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Obecná stavba močového systému</vt:lpstr>
      <vt:lpstr>Horní cesty močové</vt:lpstr>
      <vt:lpstr>Prezentace aplikace PowerPoint</vt:lpstr>
      <vt:lpstr>Dolní cesty močové</vt:lpstr>
      <vt:lpstr>Vesica urinaria  (močový měchýř)</vt:lpstr>
      <vt:lpstr>Prezentace aplikace PowerPoint</vt:lpstr>
      <vt:lpstr>Prezentace aplikace PowerPoint</vt:lpstr>
      <vt:lpstr>Svaly</vt:lpstr>
      <vt:lpstr>Urethra (močová trubice)</vt:lpstr>
      <vt:lpstr>Děkuji za pozornost!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Močová soustava</dc:title>
  <dc:creator>Jana Vaněčková</dc:creator>
  <cp:lastModifiedBy>vaclav kvitek</cp:lastModifiedBy>
  <cp:revision>44</cp:revision>
  <dcterms:created xsi:type="dcterms:W3CDTF">2019-03-02T10:38:54Z</dcterms:created>
  <dcterms:modified xsi:type="dcterms:W3CDTF">2021-03-17T08:25:41Z</dcterms:modified>
</cp:coreProperties>
</file>