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29" autoAdjust="0"/>
  </p:normalViewPr>
  <p:slideViewPr>
    <p:cSldViewPr>
      <p:cViewPr varScale="1">
        <p:scale>
          <a:sx n="65" d="100"/>
          <a:sy n="65" d="100"/>
        </p:scale>
        <p:origin x="-12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B45D3-7D5B-405B-8FAC-F35229ABF736}" type="datetimeFigureOut">
              <a:rPr lang="cs-CZ" smtClean="0"/>
              <a:t>8. 11. 2018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1F445-BF6B-42DC-BEDD-A67F69C8A2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53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22BE3-2E46-4519-A821-773535C2ADDF}" type="slidenum">
              <a:rPr lang="en-GB" altLang="cs-CZ"/>
              <a:pPr/>
              <a:t>5</a:t>
            </a:fld>
            <a:endParaRPr lang="en-GB" altLang="cs-CZ"/>
          </a:p>
        </p:txBody>
      </p:sp>
      <p:sp>
        <p:nvSpPr>
          <p:cNvPr id="11018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32" y="4343216"/>
            <a:ext cx="5028338" cy="4115168"/>
          </a:xfrm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91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7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57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27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9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5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8. 11. 2018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9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8. 11. 2018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8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8. 11. 2018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8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5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3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8. 11. 2018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48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b="1" dirty="0" smtClean="0">
                <a:solidFill>
                  <a:srgbClr val="FFFF00"/>
                </a:solidFill>
              </a:rPr>
              <a:t>Dítě v kině</a:t>
            </a:r>
            <a:endParaRPr lang="cs-CZ" sz="7200" b="1" dirty="0">
              <a:solidFill>
                <a:srgbClr val="FFFF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Ã½sledek obrÃ¡zku pro dÃ­tÄ v kinÄ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" y="1503404"/>
            <a:ext cx="9144000" cy="535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38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Děti v brlohu kina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24936" cy="547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ál 6"/>
          <p:cNvSpPr/>
          <p:nvPr/>
        </p:nvSpPr>
        <p:spPr>
          <a:xfrm>
            <a:off x="4716016" y="5178413"/>
            <a:ext cx="864096" cy="5760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3631982" y="5394437"/>
            <a:ext cx="1080120" cy="72008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2627784" y="5271642"/>
            <a:ext cx="648072" cy="84287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1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Dítě v kině jako cílová skupina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VÃ½sledek obrÃ¡zku pro do zubÅ¯ a do srdÃ­Ä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11703"/>
            <a:ext cx="3278516" cy="240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krteÄ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2763575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Ã½sledek obrÃ¡zku pro lucie postrach u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039294" cy="227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87" y="4145639"/>
            <a:ext cx="4216313" cy="23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2" t="51721" b="6241"/>
          <a:stretch/>
        </p:blipFill>
        <p:spPr bwMode="auto">
          <a:xfrm>
            <a:off x="3563888" y="3368366"/>
            <a:ext cx="1800200" cy="16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4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Dítě v kině jako objekt zkoumání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361406"/>
            <a:ext cx="400050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170080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psychologa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76256" y="234888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sociologa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635896" y="594928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</a:rPr>
              <a:t>No není to politikum?!</a:t>
            </a:r>
            <a:endParaRPr lang="cs-CZ" sz="3600" b="1" dirty="0">
              <a:solidFill>
                <a:srgbClr val="FFFF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80003" y="306896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cenzora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32240" y="422108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solidFill>
                  <a:srgbClr val="FFFF00"/>
                </a:solidFill>
              </a:rPr>
              <a:t>markeťáka</a:t>
            </a:r>
            <a:endParaRPr lang="cs-CZ" sz="2800" dirty="0">
              <a:solidFill>
                <a:srgbClr val="FFFF00"/>
              </a:solidFill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1907704" y="2224028"/>
            <a:ext cx="1728192" cy="1106542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1619672" y="3345161"/>
            <a:ext cx="2160240" cy="155847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5076056" y="3592180"/>
            <a:ext cx="1656184" cy="890519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5220072" y="2685258"/>
            <a:ext cx="1656184" cy="599726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76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F0906-7195-41FE-8133-E9165603C149}" type="slidenum">
              <a:rPr lang="en-GB" altLang="cs-CZ"/>
              <a:pPr/>
              <a:t>5</a:t>
            </a:fld>
            <a:endParaRPr lang="en-GB" altLang="cs-CZ"/>
          </a:p>
        </p:txBody>
      </p:sp>
      <p:sp>
        <p:nvSpPr>
          <p:cNvPr id="110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/>
              <a:t>Sledované prvky/oblasti u jednotlivých AV děl</a:t>
            </a:r>
            <a:br>
              <a:rPr lang="cs-CZ" altLang="cs-CZ" sz="2400"/>
            </a:br>
            <a:r>
              <a:rPr lang="cs-CZ" altLang="cs-CZ" sz="2400" i="1"/>
              <a:t>Spontánní odpovědi</a:t>
            </a:r>
            <a:r>
              <a:rPr lang="cs-CZ" altLang="cs-CZ" sz="2400"/>
              <a:t> </a:t>
            </a:r>
          </a:p>
        </p:txBody>
      </p:sp>
      <p:sp>
        <p:nvSpPr>
          <p:cNvPr id="1100803" name="Text Box 3"/>
          <p:cNvSpPr txBox="1">
            <a:spLocks noChangeArrowheads="1"/>
          </p:cNvSpPr>
          <p:nvPr/>
        </p:nvSpPr>
        <p:spPr bwMode="auto">
          <a:xfrm>
            <a:off x="50800" y="149225"/>
            <a:ext cx="86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8000" rIns="54000" bIns="18000">
            <a:spAutoFit/>
          </a:bodyPr>
          <a:lstStyle/>
          <a:p>
            <a:pPr algn="ctr"/>
            <a:r>
              <a:rPr lang="cs-CZ" altLang="cs-CZ" sz="900" u="sng">
                <a:solidFill>
                  <a:srgbClr val="DDDDDD"/>
                </a:solidFill>
              </a:rPr>
              <a:t>zdroj</a:t>
            </a:r>
            <a:r>
              <a:rPr lang="en-US" altLang="cs-CZ" sz="900" u="sng">
                <a:solidFill>
                  <a:srgbClr val="DDDDDD"/>
                </a:solidFill>
              </a:rPr>
              <a:t/>
            </a:r>
            <a:br>
              <a:rPr lang="en-US" altLang="cs-CZ" sz="900" u="sng">
                <a:solidFill>
                  <a:srgbClr val="DDDDDD"/>
                </a:solidFill>
              </a:rPr>
            </a:br>
            <a:r>
              <a:rPr lang="cs-CZ" altLang="cs-CZ" sz="900" u="sng">
                <a:solidFill>
                  <a:srgbClr val="DDDDDD"/>
                </a:solidFill>
              </a:rPr>
              <a:t>p14a</a:t>
            </a:r>
            <a:endParaRPr lang="en-US" altLang="cs-CZ" sz="1000" b="0">
              <a:solidFill>
                <a:srgbClr val="DDDDDD"/>
              </a:solidFill>
            </a:endParaRPr>
          </a:p>
        </p:txBody>
      </p:sp>
      <p:graphicFrame>
        <p:nvGraphicFramePr>
          <p:cNvPr id="11008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331013"/>
              </p:ext>
            </p:extLst>
          </p:nvPr>
        </p:nvGraphicFramePr>
        <p:xfrm>
          <a:off x="251520" y="1268760"/>
          <a:ext cx="9565158" cy="6441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af" r:id="rId4" imgW="12173061" imgH="8186787" progId="MSGraph.Chart.8">
                  <p:embed followColorScheme="full"/>
                </p:oleObj>
              </mc:Choice>
              <mc:Fallback>
                <p:oleObj name="Graf" r:id="rId4" imgW="12173061" imgH="818678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268760"/>
                        <a:ext cx="9565158" cy="6441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0805" name="Text Box 5"/>
          <p:cNvSpPr txBox="1">
            <a:spLocks noChangeArrowheads="1"/>
          </p:cNvSpPr>
          <p:nvPr/>
        </p:nvSpPr>
        <p:spPr bwMode="auto">
          <a:xfrm>
            <a:off x="3662363" y="6565900"/>
            <a:ext cx="16398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GB" altLang="cs-CZ" sz="1000" b="0">
                <a:solidFill>
                  <a:schemeClr val="tx1"/>
                </a:solidFill>
              </a:rPr>
              <a:t>B</a:t>
            </a:r>
            <a:r>
              <a:rPr lang="cs-CZ" altLang="cs-CZ" sz="1000" b="0">
                <a:solidFill>
                  <a:schemeClr val="tx1"/>
                </a:solidFill>
              </a:rPr>
              <a:t>áze: Všichni respondenti</a:t>
            </a:r>
            <a:endParaRPr lang="en-GB" altLang="cs-CZ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74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Psychologové dodávají…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/>
              <a:t>„</a:t>
            </a:r>
            <a:r>
              <a:rPr lang="cs-CZ" sz="1600" dirty="0"/>
              <a:t>Základní otázka, se kterou se musíme vypořádat je, zda film může ohrozit či dokonce</a:t>
            </a:r>
          </a:p>
          <a:p>
            <a:pPr marL="0" indent="0">
              <a:buNone/>
            </a:pPr>
            <a:r>
              <a:rPr lang="cs-CZ" sz="1600" dirty="0"/>
              <a:t>poškodit duševní a mravní vývoj dítěte. Jednoduchá odpověď na uvedenou otázku je, že </a:t>
            </a:r>
            <a:r>
              <a:rPr lang="cs-CZ" sz="1600" b="1" dirty="0"/>
              <a:t>film</a:t>
            </a:r>
          </a:p>
          <a:p>
            <a:pPr marL="0" indent="0">
              <a:buNone/>
            </a:pPr>
            <a:r>
              <a:rPr lang="cs-CZ" sz="1600" b="1" i="1" dirty="0"/>
              <a:t>pravd</a:t>
            </a:r>
            <a:r>
              <a:rPr lang="cs-CZ" sz="1600" dirty="0"/>
              <a:t>ě</a:t>
            </a:r>
            <a:r>
              <a:rPr lang="cs-CZ" sz="1600" b="1" i="1" dirty="0"/>
              <a:t>podobn</a:t>
            </a:r>
            <a:r>
              <a:rPr lang="cs-CZ" sz="1600" dirty="0"/>
              <a:t>ě </a:t>
            </a:r>
            <a:r>
              <a:rPr lang="cs-CZ" sz="1600" b="1" dirty="0"/>
              <a:t>m</a:t>
            </a:r>
            <a:r>
              <a:rPr lang="cs-CZ" sz="1600" dirty="0"/>
              <a:t>ů</a:t>
            </a:r>
            <a:r>
              <a:rPr lang="cs-CZ" sz="1600" b="1" dirty="0"/>
              <a:t>že ohrozit nebo poškodit dítě. </a:t>
            </a:r>
            <a:r>
              <a:rPr lang="cs-CZ" sz="1600" dirty="0"/>
              <a:t>Ovšem úplně stejným způsobem</a:t>
            </a:r>
          </a:p>
          <a:p>
            <a:pPr marL="0" indent="0">
              <a:buNone/>
            </a:pPr>
            <a:r>
              <a:rPr lang="cs-CZ" sz="1600" dirty="0"/>
              <a:t>mohou dítě poškodit kniha, jednání politiků, interakce s vrstevníky, hádky rodičů, špatné</a:t>
            </a:r>
          </a:p>
          <a:p>
            <a:pPr marL="0" indent="0">
              <a:buNone/>
            </a:pPr>
            <a:r>
              <a:rPr lang="cs-CZ" sz="1600" dirty="0"/>
              <a:t>známky ve škole, přírodní podmínky, (ne)vyřčené slovo… Výzkumy nemohou přinést</a:t>
            </a:r>
          </a:p>
          <a:p>
            <a:pPr marL="0" indent="0">
              <a:buNone/>
            </a:pPr>
            <a:r>
              <a:rPr lang="cs-CZ" sz="1600" dirty="0"/>
              <a:t>jednoznačné doklady o tom, že některé filmy či v nich obsažené podněty ohrožují </a:t>
            </a:r>
            <a:r>
              <a:rPr lang="cs-CZ" sz="1600" i="1" dirty="0"/>
              <a:t>vždy</a:t>
            </a:r>
          </a:p>
          <a:p>
            <a:pPr marL="0" indent="0">
              <a:buNone/>
            </a:pPr>
            <a:r>
              <a:rPr lang="cs-CZ" sz="1600" dirty="0"/>
              <a:t>zdravý vývoj </a:t>
            </a:r>
            <a:r>
              <a:rPr lang="cs-CZ" sz="1600" i="1" dirty="0"/>
              <a:t>každého </a:t>
            </a:r>
            <a:r>
              <a:rPr lang="cs-CZ" sz="1600" dirty="0"/>
              <a:t>dítěte, že přispívají k agresivitě, že zhoršují duševní zdraví dítěte, že</a:t>
            </a:r>
          </a:p>
          <a:p>
            <a:pPr marL="0" indent="0">
              <a:buNone/>
            </a:pPr>
            <a:r>
              <a:rPr lang="cs-CZ" sz="1600" dirty="0"/>
              <a:t>způsobují nepatřičné sexuální chování. Důvod je jednoduchý. Člověk je natolik složitá,</a:t>
            </a:r>
          </a:p>
          <a:p>
            <a:pPr marL="0" indent="0">
              <a:buNone/>
            </a:pPr>
            <a:r>
              <a:rPr lang="cs-CZ" sz="1600" dirty="0" err="1"/>
              <a:t>multikauzálně</a:t>
            </a:r>
            <a:r>
              <a:rPr lang="cs-CZ" sz="1600" dirty="0"/>
              <a:t> a multifaktoriálně podmíněná bytost, že se vzpírá jakýmkoli jednoznačným a</a:t>
            </a:r>
          </a:p>
          <a:p>
            <a:pPr marL="0" indent="0">
              <a:buNone/>
            </a:pPr>
            <a:r>
              <a:rPr lang="cs-CZ" sz="1600" dirty="0"/>
              <a:t>jednoduchým výkladům.</a:t>
            </a:r>
          </a:p>
          <a:p>
            <a:pPr marL="0" indent="0">
              <a:buNone/>
            </a:pPr>
            <a:r>
              <a:rPr lang="cs-CZ" sz="1600" dirty="0"/>
              <a:t>Odpověď na to, zda filmy poškodí (negativně ovlivní) duševní vývoj konkrétního dítěte,</a:t>
            </a:r>
          </a:p>
          <a:p>
            <a:pPr marL="0" indent="0">
              <a:buNone/>
            </a:pPr>
            <a:r>
              <a:rPr lang="cs-CZ" sz="1600" dirty="0"/>
              <a:t>je závislá na celé řadě okolností. Kupříkladu připomeneme několik skutečností.</a:t>
            </a:r>
          </a:p>
          <a:p>
            <a:pPr marL="0" indent="0">
              <a:buNone/>
            </a:pPr>
            <a:r>
              <a:rPr lang="cs-CZ" sz="1600" dirty="0"/>
              <a:t>V prvé řadě je třeba si uvědomit, že výzkumná data zpravidla </a:t>
            </a:r>
            <a:r>
              <a:rPr lang="cs-CZ" sz="1600" b="1" dirty="0"/>
              <a:t>pracují s rozdíly mezi</a:t>
            </a:r>
          </a:p>
          <a:p>
            <a:pPr marL="0" indent="0">
              <a:buNone/>
            </a:pPr>
            <a:r>
              <a:rPr lang="cs-CZ" sz="1600" b="1" dirty="0"/>
              <a:t>skupinami. </a:t>
            </a:r>
            <a:r>
              <a:rPr lang="cs-CZ" sz="1600" dirty="0"/>
              <a:t>Jestliže tedy data signalizují, že jsou například rozdíly mezi skupinami dětí, které</a:t>
            </a:r>
          </a:p>
          <a:p>
            <a:pPr marL="0" indent="0">
              <a:buNone/>
            </a:pPr>
            <a:r>
              <a:rPr lang="cs-CZ" sz="1600" dirty="0"/>
              <a:t>víc sledují televizi, a těmi, které méně, tak tato data rozhodně nevypovídají o každém dítěti a</a:t>
            </a:r>
          </a:p>
          <a:p>
            <a:pPr marL="0" indent="0">
              <a:buNone/>
            </a:pPr>
            <a:r>
              <a:rPr lang="cs-CZ" sz="1600" dirty="0"/>
              <a:t>už vůbec nejsou s to zachytit kauzální vztahy. </a:t>
            </a:r>
            <a:r>
              <a:rPr lang="cs-CZ" sz="1600" b="1" dirty="0"/>
              <a:t>Zjistit kauzální vztahy je v oblasti takto</a:t>
            </a:r>
          </a:p>
          <a:p>
            <a:pPr marL="0" indent="0">
              <a:buNone/>
            </a:pPr>
            <a:r>
              <a:rPr lang="cs-CZ" sz="1600" b="1" dirty="0"/>
              <a:t>komplexních jev</a:t>
            </a:r>
            <a:r>
              <a:rPr lang="cs-CZ" sz="1600" dirty="0"/>
              <a:t>ů </a:t>
            </a:r>
            <a:r>
              <a:rPr lang="cs-CZ" sz="1600" b="1" dirty="0"/>
              <a:t>zatím prakticky nemožné</a:t>
            </a:r>
            <a:r>
              <a:rPr lang="cs-CZ" sz="1600" dirty="0"/>
              <a:t>.“</a:t>
            </a:r>
            <a:r>
              <a:rPr lang="cs-CZ" sz="1600" dirty="0" err="1"/>
              <a:t>PhDr</a:t>
            </a:r>
            <a:r>
              <a:rPr lang="cs-CZ" sz="1600" dirty="0"/>
              <a:t>. Václav </a:t>
            </a:r>
            <a:r>
              <a:rPr lang="cs-CZ" sz="1600" dirty="0" err="1" smtClean="0"/>
              <a:t>Mertin</a:t>
            </a:r>
            <a:r>
              <a:rPr lang="cs-CZ" sz="1600" dirty="0" smtClean="0"/>
              <a:t> + </a:t>
            </a:r>
            <a:r>
              <a:rPr lang="cs-CZ" sz="1600" dirty="0"/>
              <a:t>PhDr. Ilona </a:t>
            </a:r>
            <a:r>
              <a:rPr lang="cs-CZ" sz="1600" dirty="0" err="1"/>
              <a:t>Gillernová</a:t>
            </a:r>
            <a:r>
              <a:rPr lang="cs-CZ" sz="1600" dirty="0"/>
              <a:t>, CSc.</a:t>
            </a:r>
          </a:p>
          <a:p>
            <a:pPr marL="0" indent="0">
              <a:buNone/>
            </a:pPr>
            <a:r>
              <a:rPr lang="cs-CZ" sz="1600" dirty="0" smtClean="0"/>
              <a:t>– </a:t>
            </a:r>
            <a:r>
              <a:rPr lang="cs-CZ" sz="1600" dirty="0"/>
              <a:t>katedra psychologie </a:t>
            </a:r>
            <a:r>
              <a:rPr lang="cs-CZ" sz="1600" dirty="0" smtClean="0"/>
              <a:t>FFUK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7355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Dítě v kině vzdělávané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9761"/>
            <a:ext cx="7920880" cy="528058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4035" y="1269761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metodika, Alain </a:t>
            </a:r>
            <a:r>
              <a:rPr lang="cs-CZ" dirty="0" err="1" smtClean="0">
                <a:solidFill>
                  <a:srgbClr val="FFFF00"/>
                </a:solidFill>
              </a:rPr>
              <a:t>Bergala</a:t>
            </a:r>
            <a:r>
              <a:rPr lang="cs-CZ" dirty="0" smtClean="0">
                <a:solidFill>
                  <a:srgbClr val="FFFF00"/>
                </a:solidFill>
              </a:rPr>
              <a:t>, 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participace &amp; percepce,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autorské </a:t>
            </a:r>
            <a:r>
              <a:rPr lang="cs-CZ" dirty="0">
                <a:solidFill>
                  <a:srgbClr val="FFFF00"/>
                </a:solidFill>
              </a:rPr>
              <a:t>právo, dětský</a:t>
            </a:r>
          </a:p>
          <a:p>
            <a:r>
              <a:rPr lang="cs-CZ" dirty="0">
                <a:solidFill>
                  <a:srgbClr val="FFFF00"/>
                </a:solidFill>
              </a:rPr>
              <a:t>filmový klub, lektorský</a:t>
            </a:r>
          </a:p>
          <a:p>
            <a:r>
              <a:rPr lang="cs-CZ" dirty="0">
                <a:solidFill>
                  <a:srgbClr val="FFFF00"/>
                </a:solidFill>
              </a:rPr>
              <a:t>ú</a:t>
            </a:r>
            <a:r>
              <a:rPr lang="cs-CZ" dirty="0" smtClean="0">
                <a:solidFill>
                  <a:srgbClr val="FFFF00"/>
                </a:solidFill>
              </a:rPr>
              <a:t>vod, film a škola, </a:t>
            </a:r>
            <a:r>
              <a:rPr lang="cs-CZ" dirty="0" err="1" smtClean="0">
                <a:solidFill>
                  <a:srgbClr val="FFFF00"/>
                </a:solidFill>
              </a:rPr>
              <a:t>fil</a:t>
            </a:r>
            <a:r>
              <a:rPr lang="cs-CZ" dirty="0" smtClean="0">
                <a:solidFill>
                  <a:srgbClr val="FFFF00"/>
                </a:solidFill>
              </a:rPr>
              <a:t>-</a:t>
            </a:r>
          </a:p>
          <a:p>
            <a:r>
              <a:rPr lang="cs-CZ" dirty="0" err="1">
                <a:solidFill>
                  <a:srgbClr val="FFFF00"/>
                </a:solidFill>
              </a:rPr>
              <a:t>m</a:t>
            </a:r>
            <a:r>
              <a:rPr lang="cs-CZ" dirty="0" err="1" smtClean="0">
                <a:solidFill>
                  <a:srgbClr val="FFFF00"/>
                </a:solidFill>
              </a:rPr>
              <a:t>ová</a:t>
            </a:r>
            <a:r>
              <a:rPr lang="cs-CZ" dirty="0" smtClean="0">
                <a:solidFill>
                  <a:srgbClr val="FFFF00"/>
                </a:solidFill>
              </a:rPr>
              <a:t> gramotnost, di-</a:t>
            </a:r>
          </a:p>
          <a:p>
            <a:r>
              <a:rPr lang="cs-CZ" dirty="0" err="1" smtClean="0">
                <a:solidFill>
                  <a:srgbClr val="FFFF00"/>
                </a:solidFill>
              </a:rPr>
              <a:t>daktika</a:t>
            </a:r>
            <a:r>
              <a:rPr lang="cs-CZ" dirty="0" smtClean="0">
                <a:solidFill>
                  <a:srgbClr val="FFFF00"/>
                </a:solidFill>
              </a:rPr>
              <a:t>, kvalifikace 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pedagogů, </a:t>
            </a:r>
            <a:r>
              <a:rPr lang="cs-CZ" dirty="0" err="1" smtClean="0">
                <a:solidFill>
                  <a:srgbClr val="FFFF00"/>
                </a:solidFill>
              </a:rPr>
              <a:t>kurikulární</a:t>
            </a:r>
            <a:endParaRPr lang="cs-CZ" dirty="0" smtClean="0">
              <a:solidFill>
                <a:srgbClr val="FFFF00"/>
              </a:solidFill>
            </a:endParaRPr>
          </a:p>
          <a:p>
            <a:r>
              <a:rPr lang="cs-CZ" dirty="0">
                <a:solidFill>
                  <a:srgbClr val="FFFF00"/>
                </a:solidFill>
              </a:rPr>
              <a:t>r</a:t>
            </a:r>
            <a:r>
              <a:rPr lang="cs-CZ" dirty="0" smtClean="0">
                <a:solidFill>
                  <a:srgbClr val="FFFF00"/>
                </a:solidFill>
              </a:rPr>
              <a:t>eformy…</a:t>
            </a:r>
          </a:p>
        </p:txBody>
      </p:sp>
    </p:spTree>
    <p:extLst>
      <p:ext uri="{BB962C8B-B14F-4D97-AF65-F5344CB8AC3E}">
        <p14:creationId xmlns:p14="http://schemas.microsoft.com/office/powerpoint/2010/main" val="12861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337</Words>
  <Application>Microsoft Office PowerPoint</Application>
  <PresentationFormat>Předvádění na obrazovce (4:3)</PresentationFormat>
  <Paragraphs>43</Paragraphs>
  <Slides>7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Motiv systému Office</vt:lpstr>
      <vt:lpstr>Graf aplikace Microsoft Graph</vt:lpstr>
      <vt:lpstr>Dítě v kině</vt:lpstr>
      <vt:lpstr>Děti v brlohu kina</vt:lpstr>
      <vt:lpstr>Dítě v kině jako cílová skupina</vt:lpstr>
      <vt:lpstr>Dítě v kině jako objekt zkoumání</vt:lpstr>
      <vt:lpstr>Sledované prvky/oblasti u jednotlivých AV děl Spontánní odpovědi </vt:lpstr>
      <vt:lpstr>Psychologové dodávají…</vt:lpstr>
      <vt:lpstr>Dítě v kině vzdělávané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Dítě v kině</dc:title>
  <dc:creator>Tereza</dc:creator>
  <cp:lastModifiedBy>TCD</cp:lastModifiedBy>
  <cp:revision>7</cp:revision>
  <dcterms:created xsi:type="dcterms:W3CDTF">2018-11-07T11:46:03Z</dcterms:created>
  <dcterms:modified xsi:type="dcterms:W3CDTF">2018-11-08T12:57:23Z</dcterms:modified>
</cp:coreProperties>
</file>