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308" r:id="rId3"/>
    <p:sldId id="298" r:id="rId4"/>
    <p:sldId id="299" r:id="rId5"/>
    <p:sldId id="300" r:id="rId6"/>
    <p:sldId id="301" r:id="rId7"/>
    <p:sldId id="304" r:id="rId8"/>
    <p:sldId id="302" r:id="rId9"/>
    <p:sldId id="303" r:id="rId10"/>
    <p:sldId id="305" r:id="rId11"/>
    <p:sldId id="306" r:id="rId12"/>
    <p:sldId id="30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3D962-8CBA-40A0-846C-03677FB21A83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25028-461E-46D5-B36F-0B740E6EB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2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FA8B1-A688-40ED-8AED-F9F77966E49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634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FA8B1-A688-40ED-8AED-F9F77966E49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48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606CD7C-C6FD-43F2-A6E6-66E4DC67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34480EEA-2792-4B75-888A-65EB80DF6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BE7DDC9-D222-440E-B5A1-093AC706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B54082D-E167-4D2C-9ACB-8F9C4BF2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DEE3D67-4DEA-44A6-A334-0F014015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9EA8F71-C348-454A-979F-8E3CF283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E328C5D-669D-4E53-A349-8DE78AF7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5543651-76F5-4A45-81F8-A8E87F1B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3E0D6AE-9685-4F23-8297-B04CF1EA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4DE48D4-75F9-4DD1-9C19-7FB498D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9B8A35AD-AE5B-48E9-BABB-5AC45C84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1627E03B-409F-4619-BD85-C276029C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3F4CF2A-9A21-4B03-A4AC-0DCD450D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787ED85-106D-4C55-B2E1-105BC462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5837532-9933-40A1-A0AB-1B7BB8B2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5322F05-DA79-4619-8BB9-27F5CAF9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F854D98-9259-4D6A-9812-F082FB54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0643655-2FE5-4020-AA9D-C813F583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B44A159-ED31-4F8F-A326-FCF9FE6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9ED0D75-6A76-4767-B55E-DA2B021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5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6BAB199-73F6-4E24-AB39-AB36FDF1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D637F026-8971-41FC-BAFE-9BF6AE2E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B42E2F7-16C2-48D8-B03D-5ED884FF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748ABD1-6698-4C44-8E57-0C0F3D8E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323CB23-B2E5-4F1C-9380-F6DC8E4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15C5647-86EA-4D10-B297-B40B86BB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8F0B4E6-97BD-4538-9073-00221A420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999BB5B3-8541-4BD8-93DD-512D6B9B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01FA77FA-86A3-4772-872F-BF1D1EFA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BBFA3CC-03BF-4F55-B7BF-166053D8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ACB605E-55BD-4803-83BA-96A8E4AE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9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EFABC9F-CD4D-4FDA-A9E1-513FBB32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E44FA345-0E31-40A8-9BF6-D0CF2FDBD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B5116E15-B015-457B-BDCB-430475F3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9B3BF1B7-746E-42FD-9EA0-8F70751D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CBAB5257-CA22-4541-85E7-4C056F665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B11CFC53-321D-4C96-82AD-9417617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C674E648-B871-4DBC-B9DA-91A7D531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7189F1FB-95B8-402D-B941-0F21746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F858F1F-6D8F-4DEF-8DD8-3BBDA63A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E58A6665-08AD-4EAE-AC9B-9C737CFA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7CD18A7-924D-40D0-BD2E-8212238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BCDA895-6BF0-45BF-99E6-76A986F3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7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FB2BFC85-9B86-48FA-9641-46BDA47D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CF5A384E-5AF6-451F-9178-65893612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C8BBA7E0-402C-4F61-B701-3CA7197B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3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52E3C1F-35AB-4999-AB62-DA9895BF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B9A2AAB-1085-458E-B78A-17575E0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DD380CC6-4BB9-4016-B3F9-924D4C4E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126B2554-CF25-4F4B-981F-A4560BA6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B1B33E08-5325-40EB-B889-5A528FC7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8710018-99BB-45FE-A511-7E82F705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9323EAB-4690-43B3-96F3-9CC7024C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8A910BA3-53E7-4577-A9D9-0592CEDA9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79574D4B-5F8D-4980-8591-13F5409BD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3B1B9295-4DDF-44B6-9A90-7081B98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FBC4509-D181-429F-9FC1-906501E5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9258607-EA97-451F-A78A-5ECBE4FF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C61F3BE2-454B-4CCC-ADF6-250D47A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64FC2CDB-577E-4709-8E25-A4CFC0ED7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EAF2CE5-838E-46E8-8B35-6E9F9824B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6010-DDF7-47DF-8612-6BBC5CC51FDD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9D7E2D8-4C26-4163-8D17-C99C1EB7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9811338-0525-4933-849E-6C5268253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zeny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hana.proksova@ff.cuni.cz</a:t>
            </a:r>
          </a:p>
          <a:p>
            <a:pPr algn="r"/>
            <a:r>
              <a:rPr lang="cs-CZ" dirty="0"/>
              <a:t>konzultace: po 10:50–12:20</a:t>
            </a:r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1"/>
                </a:solidFill>
              </a:rPr>
              <a:t>morfologicko-pravopisné okénko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přepište pomocí číslic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dvanáct procent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do osmnácti let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čtrnáctidenní lhůta</a:t>
            </a:r>
          </a:p>
          <a:p>
            <a:pPr lvl="1">
              <a:buFont typeface="Arial" pitchFamily="34" charset="0"/>
              <a:buChar char="•"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přepište slovně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150. výročí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3,9 kg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s 281 632 korunami</a:t>
            </a:r>
          </a:p>
        </p:txBody>
      </p:sp>
    </p:spTree>
    <p:extLst>
      <p:ext uri="{BB962C8B-B14F-4D97-AF65-F5344CB8AC3E}">
        <p14:creationId xmlns:p14="http://schemas.microsoft.com/office/powerpoint/2010/main" val="1414354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… ale objevuje se i tohle…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7114" y="-623"/>
            <a:ext cx="4100886" cy="685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862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na 14. 11.: projděte si slovesa ve skriptech</a:t>
            </a:r>
            <a:br>
              <a:rPr lang="cs-CZ" sz="3200" b="1" dirty="0"/>
            </a:br>
            <a:r>
              <a:rPr lang="cs-CZ" sz="3200" b="1" dirty="0"/>
              <a:t>+ morfologický rozbor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V pondělí si dal Karel jednoho lahváče, dvě zelené a na dobrou noc ještě půl lahve whisky s ledem. Zítra mu nejspíš bude trochu těžko. Kéž by to tolik nemíchal.</a:t>
            </a:r>
            <a:endParaRPr lang="cs-CZ" sz="3200" dirty="0"/>
          </a:p>
          <a:p>
            <a:pPr lvl="1">
              <a:buFont typeface="Arial" pitchFamily="34" charset="0"/>
              <a:buChar char="•"/>
            </a:pPr>
            <a:endParaRPr lang="cs-CZ" b="1" i="1" dirty="0">
              <a:solidFill>
                <a:schemeClr val="accent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cs-CZ" b="1" i="1" dirty="0">
              <a:solidFill>
                <a:schemeClr val="accent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cs-CZ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12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Zákon č. 275/2012 Sb., o volbě prezidenta republiky a o změně některých zákonů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§ 21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Podání kandidátní listiny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(1) Kandidátní listinu může podat nejméně dvacet poslanců (dále jen „navrhující poslanci“) nebo nejméně deset senátorů (dále jen „navrhující senátoři“), anebo občan, který dosáhl věku 18 let, podpoří-li jeho návrh petice podepsaná nejméně 50 000 občany oprávněnými volit prezidenta republiky (dále jen „navrhující občan“).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(2) Navrhující poslanci, navrhující senátoři nebo navrhující občan mohou podat pouze jednu kandidátní listinu. Kandidát může být uveden pouze na jedné kandidátní listině.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1983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identifikátory (</a:t>
            </a:r>
            <a:r>
              <a:rPr lang="cs-CZ" sz="3200" b="1" dirty="0" err="1"/>
              <a:t>ztotožňovací</a:t>
            </a:r>
            <a:r>
              <a:rPr lang="cs-CZ" sz="3200" b="1" dirty="0"/>
              <a:t> zájmena)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Doplňte morfologicky korektní tvar TÝŽ: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mluvíme o _________ problému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byli tam _________ lidé jako loni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přijďte zítra v _________ dobu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věnuju se _________ tématu jako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díval se na ni _________ zamilovanýma očima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chodí pořád s _________ holkou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309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identifikátory (</a:t>
            </a:r>
            <a:r>
              <a:rPr lang="cs-CZ" sz="3200" b="1" dirty="0" err="1"/>
              <a:t>ztotožňovací</a:t>
            </a:r>
            <a:r>
              <a:rPr lang="cs-CZ" sz="3200" b="1" dirty="0"/>
              <a:t> zájmena)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Doplňte morfologicky korektní tvar TÝŽ: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mluvíme o TÉMŽ/TÉMŽE/TOMTÉŽ problému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byli tam TÍŽ/TITÍŽ lidé jako loni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přijďte zítra v TOUŽ/TUTÉŽ dobu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věnuju se TÉMUŽ tématu jako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díval se na ni TÝMAŽ zamilovanýma očima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chodí pořád s TOUŽ/TOUTÉŽ holkou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2670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1"/>
                </a:solidFill>
              </a:rPr>
              <a:t>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 textu vyhledejte zájmena, určete jejich typ a které morfologické kategorie vyjadřují.</a:t>
            </a:r>
          </a:p>
          <a:p>
            <a:pPr marL="0" indent="0">
              <a:buNone/>
            </a:pPr>
            <a:endParaRPr lang="cs-CZ" i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/>
              <a:t>Kdo s sebou v tašce nosí brýle, neobejde se bez obalu. Co když jste ten svůj ztratili nebo zničili? Máme pro vás tip, jak si vyrobit obal, a ne ledajaký! Obal, který sedne přesně na vaše brýle, a ještě je vyčistí. </a:t>
            </a:r>
          </a:p>
          <a:p>
            <a:pPr marL="0" indent="0" algn="r">
              <a:buNone/>
            </a:pPr>
            <a:r>
              <a:rPr lang="cs-CZ" sz="1800" dirty="0"/>
              <a:t>zdroj: </a:t>
            </a:r>
            <a:r>
              <a:rPr lang="cs-CZ" sz="1800" dirty="0">
                <a:hlinkClick r:id="rId3"/>
              </a:rPr>
              <a:t>http://www.prozeny.cz</a:t>
            </a:r>
            <a:r>
              <a:rPr lang="cs-CZ" sz="1800" dirty="0"/>
              <a:t>, 10. 8. 2016,upraveno</a:t>
            </a:r>
            <a:endParaRPr lang="cs-CZ" sz="18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710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65125"/>
            <a:ext cx="9341069" cy="61614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600" b="1" dirty="0">
                <a:solidFill>
                  <a:schemeClr val="accent1"/>
                </a:solidFill>
              </a:rPr>
              <a:t>Kdo</a:t>
            </a:r>
            <a:r>
              <a:rPr lang="cs-CZ" sz="2600" dirty="0">
                <a:solidFill>
                  <a:schemeClr val="accent1"/>
                </a:solidFill>
              </a:rPr>
              <a:t> s </a:t>
            </a:r>
            <a:r>
              <a:rPr lang="cs-CZ" sz="2600" b="1" dirty="0">
                <a:solidFill>
                  <a:schemeClr val="accent1"/>
                </a:solidFill>
              </a:rPr>
              <a:t>sebou</a:t>
            </a:r>
            <a:r>
              <a:rPr lang="cs-CZ" sz="2600" dirty="0">
                <a:solidFill>
                  <a:schemeClr val="accent1"/>
                </a:solidFill>
              </a:rPr>
              <a:t> v tašce nosí brýle, neobejde se bez obalu. </a:t>
            </a:r>
            <a:r>
              <a:rPr lang="cs-CZ" sz="2600" b="1" dirty="0">
                <a:solidFill>
                  <a:schemeClr val="accent1"/>
                </a:solidFill>
              </a:rPr>
              <a:t>Co</a:t>
            </a:r>
            <a:r>
              <a:rPr lang="cs-CZ" sz="2600" dirty="0">
                <a:solidFill>
                  <a:schemeClr val="accent1"/>
                </a:solidFill>
              </a:rPr>
              <a:t> když jste </a:t>
            </a:r>
            <a:r>
              <a:rPr lang="cs-CZ" sz="2600" b="1" dirty="0">
                <a:solidFill>
                  <a:schemeClr val="accent1"/>
                </a:solidFill>
              </a:rPr>
              <a:t>ten</a:t>
            </a:r>
            <a:r>
              <a:rPr lang="cs-CZ" sz="2600" dirty="0">
                <a:solidFill>
                  <a:schemeClr val="accent1"/>
                </a:solidFill>
              </a:rPr>
              <a:t> </a:t>
            </a:r>
            <a:r>
              <a:rPr lang="cs-CZ" sz="2600" b="1" dirty="0">
                <a:solidFill>
                  <a:schemeClr val="accent1"/>
                </a:solidFill>
              </a:rPr>
              <a:t>svůj</a:t>
            </a:r>
            <a:r>
              <a:rPr lang="cs-CZ" sz="2600" dirty="0">
                <a:solidFill>
                  <a:schemeClr val="accent1"/>
                </a:solidFill>
              </a:rPr>
              <a:t> ztratili nebo zničili? Máme pro </a:t>
            </a:r>
            <a:r>
              <a:rPr lang="cs-CZ" sz="2600" b="1" dirty="0">
                <a:solidFill>
                  <a:schemeClr val="accent1"/>
                </a:solidFill>
              </a:rPr>
              <a:t>vás</a:t>
            </a:r>
            <a:r>
              <a:rPr lang="cs-CZ" sz="2600" dirty="0">
                <a:solidFill>
                  <a:schemeClr val="accent1"/>
                </a:solidFill>
              </a:rPr>
              <a:t> tip, jak (</a:t>
            </a:r>
            <a:r>
              <a:rPr lang="cs-CZ" sz="2600" b="1" dirty="0">
                <a:solidFill>
                  <a:schemeClr val="accent1"/>
                </a:solidFill>
              </a:rPr>
              <a:t>si)</a:t>
            </a:r>
            <a:r>
              <a:rPr lang="cs-CZ" sz="2600" dirty="0">
                <a:solidFill>
                  <a:schemeClr val="accent1"/>
                </a:solidFill>
              </a:rPr>
              <a:t> vyrobit obal, </a:t>
            </a:r>
            <a:r>
              <a:rPr lang="cs-CZ" sz="2600" b="1" dirty="0">
                <a:solidFill>
                  <a:schemeClr val="accent1"/>
                </a:solidFill>
              </a:rPr>
              <a:t>který</a:t>
            </a:r>
            <a:r>
              <a:rPr lang="cs-CZ" sz="2600" dirty="0">
                <a:solidFill>
                  <a:schemeClr val="accent1"/>
                </a:solidFill>
              </a:rPr>
              <a:t> sedne přesně na </a:t>
            </a:r>
            <a:r>
              <a:rPr lang="cs-CZ" sz="2600" b="1" dirty="0">
                <a:solidFill>
                  <a:schemeClr val="accent1"/>
                </a:solidFill>
              </a:rPr>
              <a:t>vaše</a:t>
            </a:r>
            <a:r>
              <a:rPr lang="cs-CZ" sz="2600" dirty="0">
                <a:solidFill>
                  <a:schemeClr val="accent1"/>
                </a:solidFill>
              </a:rPr>
              <a:t> brýle, a ještě </a:t>
            </a:r>
            <a:r>
              <a:rPr lang="cs-CZ" sz="2600" b="1" dirty="0">
                <a:solidFill>
                  <a:schemeClr val="accent1"/>
                </a:solidFill>
              </a:rPr>
              <a:t>je</a:t>
            </a:r>
            <a:r>
              <a:rPr lang="cs-CZ" sz="2600" dirty="0">
                <a:solidFill>
                  <a:schemeClr val="accent1"/>
                </a:solidFill>
              </a:rPr>
              <a:t> vyčistí. Nevěříte?</a:t>
            </a:r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b="1" dirty="0"/>
              <a:t>Kdo</a:t>
            </a:r>
            <a:r>
              <a:rPr lang="cs-CZ" dirty="0"/>
              <a:t>: relativum; 1. p. </a:t>
            </a:r>
            <a:r>
              <a:rPr lang="cs-CZ" dirty="0" err="1"/>
              <a:t>sg</a:t>
            </a:r>
            <a:r>
              <a:rPr lang="cs-CZ" dirty="0"/>
              <a:t>. tantum, </a:t>
            </a:r>
            <a:r>
              <a:rPr lang="cs-CZ" dirty="0" err="1"/>
              <a:t>mask</a:t>
            </a:r>
            <a:r>
              <a:rPr lang="cs-CZ" dirty="0"/>
              <a:t>. </a:t>
            </a:r>
            <a:r>
              <a:rPr lang="cs-CZ" dirty="0" err="1"/>
              <a:t>an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/>
              <a:t>sebou</a:t>
            </a:r>
            <a:r>
              <a:rPr lang="cs-CZ" dirty="0"/>
              <a:t>: reflexivní </a:t>
            </a:r>
            <a:r>
              <a:rPr lang="cs-CZ" dirty="0" err="1"/>
              <a:t>personalium</a:t>
            </a:r>
            <a:r>
              <a:rPr lang="cs-CZ" dirty="0"/>
              <a:t>; 7. p. </a:t>
            </a:r>
            <a:r>
              <a:rPr lang="cs-CZ" dirty="0" err="1"/>
              <a:t>sg</a:t>
            </a:r>
            <a:r>
              <a:rPr lang="cs-CZ" dirty="0"/>
              <a:t>. tantum, bezrodé</a:t>
            </a:r>
          </a:p>
          <a:p>
            <a:pPr marL="0" indent="0">
              <a:buNone/>
            </a:pPr>
            <a:r>
              <a:rPr lang="cs-CZ" b="1" dirty="0"/>
              <a:t>Co</a:t>
            </a:r>
            <a:r>
              <a:rPr lang="cs-CZ" dirty="0"/>
              <a:t>: </a:t>
            </a:r>
            <a:r>
              <a:rPr lang="cs-CZ" dirty="0" err="1"/>
              <a:t>interrogativum</a:t>
            </a:r>
            <a:r>
              <a:rPr lang="cs-CZ" dirty="0"/>
              <a:t>; 1. p. </a:t>
            </a:r>
            <a:r>
              <a:rPr lang="cs-CZ" dirty="0" err="1"/>
              <a:t>sg</a:t>
            </a:r>
            <a:r>
              <a:rPr lang="cs-CZ" dirty="0"/>
              <a:t>. tantum, neutrum</a:t>
            </a:r>
          </a:p>
          <a:p>
            <a:pPr marL="0" indent="0">
              <a:buNone/>
            </a:pPr>
            <a:r>
              <a:rPr lang="cs-CZ" b="1" dirty="0"/>
              <a:t>ten</a:t>
            </a:r>
            <a:r>
              <a:rPr lang="cs-CZ" dirty="0"/>
              <a:t>: demonstrativum; 4. p.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dirty="0" err="1"/>
              <a:t>mask</a:t>
            </a:r>
            <a:r>
              <a:rPr lang="cs-CZ" dirty="0"/>
              <a:t>. </a:t>
            </a:r>
            <a:r>
              <a:rPr lang="cs-CZ" dirty="0" err="1"/>
              <a:t>inanim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b="1" dirty="0"/>
              <a:t>svůj</a:t>
            </a:r>
            <a:r>
              <a:rPr lang="cs-CZ" dirty="0"/>
              <a:t>: reflexivní posesivum; 4. p.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dirty="0" err="1"/>
              <a:t>mask</a:t>
            </a:r>
            <a:r>
              <a:rPr lang="cs-CZ" dirty="0"/>
              <a:t>. </a:t>
            </a:r>
            <a:r>
              <a:rPr lang="cs-CZ" dirty="0" err="1"/>
              <a:t>inanim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/>
              <a:t>vás</a:t>
            </a:r>
            <a:r>
              <a:rPr lang="cs-CZ" dirty="0"/>
              <a:t>: </a:t>
            </a:r>
            <a:r>
              <a:rPr lang="cs-CZ" dirty="0" err="1"/>
              <a:t>personalium</a:t>
            </a:r>
            <a:r>
              <a:rPr lang="cs-CZ" dirty="0"/>
              <a:t> pro 2. os. </a:t>
            </a:r>
            <a:r>
              <a:rPr lang="cs-CZ" dirty="0" err="1"/>
              <a:t>pl</a:t>
            </a:r>
            <a:r>
              <a:rPr lang="cs-CZ" dirty="0"/>
              <a:t>., 4. p., bezrodé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b="1" dirty="0"/>
              <a:t>si</a:t>
            </a:r>
            <a:r>
              <a:rPr lang="cs-CZ" dirty="0"/>
              <a:t>: reflexivní </a:t>
            </a:r>
            <a:r>
              <a:rPr lang="cs-CZ" dirty="0" err="1"/>
              <a:t>personalium</a:t>
            </a:r>
            <a:r>
              <a:rPr lang="cs-CZ" dirty="0"/>
              <a:t>; 3. p. </a:t>
            </a:r>
            <a:r>
              <a:rPr lang="cs-CZ" dirty="0" err="1"/>
              <a:t>sg</a:t>
            </a:r>
            <a:r>
              <a:rPr lang="cs-CZ" dirty="0"/>
              <a:t>. tantum, bezrodé)</a:t>
            </a:r>
          </a:p>
          <a:p>
            <a:pPr marL="0" indent="0">
              <a:buNone/>
            </a:pPr>
            <a:r>
              <a:rPr lang="cs-CZ" b="1" dirty="0"/>
              <a:t>ledajaký: </a:t>
            </a:r>
            <a:r>
              <a:rPr lang="cs-CZ" dirty="0"/>
              <a:t>indefinitum, 4. p.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dirty="0" err="1"/>
              <a:t>mask</a:t>
            </a:r>
            <a:r>
              <a:rPr lang="cs-CZ" dirty="0"/>
              <a:t>. </a:t>
            </a:r>
            <a:r>
              <a:rPr lang="cs-CZ" dirty="0" err="1"/>
              <a:t>inanim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b="1" dirty="0"/>
              <a:t>který</a:t>
            </a:r>
            <a:r>
              <a:rPr lang="cs-CZ" dirty="0"/>
              <a:t>: relativum; 1. p.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dirty="0" err="1"/>
              <a:t>mask</a:t>
            </a:r>
            <a:r>
              <a:rPr lang="cs-CZ" dirty="0"/>
              <a:t>. </a:t>
            </a:r>
            <a:r>
              <a:rPr lang="cs-CZ" dirty="0" err="1"/>
              <a:t>inanim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b="1" dirty="0"/>
              <a:t>vaše</a:t>
            </a:r>
            <a:r>
              <a:rPr lang="cs-CZ" dirty="0"/>
              <a:t>: posesivum pro 2. os. </a:t>
            </a:r>
            <a:r>
              <a:rPr lang="cs-CZ" dirty="0" err="1"/>
              <a:t>pl</a:t>
            </a:r>
            <a:r>
              <a:rPr lang="cs-CZ" dirty="0"/>
              <a:t>., 4. p. </a:t>
            </a:r>
            <a:r>
              <a:rPr lang="cs-CZ" dirty="0" err="1"/>
              <a:t>pl</a:t>
            </a:r>
            <a:r>
              <a:rPr lang="cs-CZ" dirty="0"/>
              <a:t>. tantum </a:t>
            </a:r>
            <a:r>
              <a:rPr lang="cs-CZ" dirty="0" err="1"/>
              <a:t>fem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/>
              <a:t>je</a:t>
            </a:r>
            <a:r>
              <a:rPr lang="cs-CZ" dirty="0"/>
              <a:t>: </a:t>
            </a:r>
            <a:r>
              <a:rPr lang="cs-CZ" dirty="0" err="1"/>
              <a:t>personalium</a:t>
            </a:r>
            <a:r>
              <a:rPr lang="cs-CZ" dirty="0"/>
              <a:t> pro 3. os. </a:t>
            </a:r>
            <a:r>
              <a:rPr lang="cs-CZ" dirty="0" err="1"/>
              <a:t>pl</a:t>
            </a:r>
            <a:r>
              <a:rPr lang="cs-CZ" dirty="0"/>
              <a:t>., 4. p., </a:t>
            </a:r>
            <a:r>
              <a:rPr lang="cs-CZ" dirty="0" err="1"/>
              <a:t>fem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9113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NUMERALIA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4157" y="1600200"/>
            <a:ext cx="9256643" cy="442108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vyjadřují </a:t>
            </a:r>
            <a:r>
              <a:rPr lang="cs-CZ" dirty="0" err="1"/>
              <a:t>kvantovost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počítanou: </a:t>
            </a:r>
            <a:r>
              <a:rPr lang="cs-CZ" i="1" u="sng" dirty="0"/>
              <a:t>dvanáct</a:t>
            </a:r>
            <a:r>
              <a:rPr lang="cs-CZ" i="1" dirty="0"/>
              <a:t> statečných</a:t>
            </a:r>
            <a:r>
              <a:rPr lang="cs-CZ" dirty="0"/>
              <a:t>, </a:t>
            </a:r>
            <a:r>
              <a:rPr lang="cs-CZ" i="1" u="sng" dirty="0"/>
              <a:t>oba</a:t>
            </a:r>
            <a:r>
              <a:rPr lang="cs-CZ" i="1" dirty="0"/>
              <a:t> </a:t>
            </a:r>
            <a:r>
              <a:rPr lang="cs-CZ" i="1" u="sng" dirty="0"/>
              <a:t>dva</a:t>
            </a:r>
            <a:r>
              <a:rPr lang="cs-CZ" i="1" dirty="0"/>
              <a:t> psi</a:t>
            </a:r>
            <a:r>
              <a:rPr lang="cs-CZ" dirty="0"/>
              <a:t>, </a:t>
            </a:r>
            <a:r>
              <a:rPr lang="cs-CZ" i="1" u="sng" dirty="0"/>
              <a:t>trojice</a:t>
            </a:r>
            <a:r>
              <a:rPr lang="cs-CZ" dirty="0"/>
              <a:t>, </a:t>
            </a:r>
            <a:r>
              <a:rPr lang="cs-CZ" i="1" u="sng" dirty="0"/>
              <a:t>čtvrt</a:t>
            </a:r>
            <a:r>
              <a:rPr lang="cs-CZ" i="1" dirty="0"/>
              <a:t> hodiny</a:t>
            </a:r>
            <a:r>
              <a:rPr lang="cs-CZ" dirty="0"/>
              <a:t>, </a:t>
            </a:r>
            <a:r>
              <a:rPr lang="cs-CZ" i="1" u="sng" dirty="0"/>
              <a:t>troje</a:t>
            </a:r>
            <a:r>
              <a:rPr lang="cs-CZ" i="1" dirty="0"/>
              <a:t> nůžky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nepočítanou, neurčitou: </a:t>
            </a:r>
            <a:r>
              <a:rPr lang="cs-CZ" i="1" u="sng" dirty="0"/>
              <a:t>moře</a:t>
            </a:r>
            <a:r>
              <a:rPr lang="cs-CZ" i="1" dirty="0"/>
              <a:t> lidí</a:t>
            </a:r>
            <a:r>
              <a:rPr lang="cs-CZ" dirty="0"/>
              <a:t>, </a:t>
            </a:r>
            <a:r>
              <a:rPr lang="cs-CZ" i="1" u="sng" dirty="0"/>
              <a:t>hromada</a:t>
            </a:r>
            <a:r>
              <a:rPr lang="cs-CZ" i="1" dirty="0"/>
              <a:t> knih</a:t>
            </a:r>
            <a:r>
              <a:rPr lang="cs-CZ" dirty="0"/>
              <a:t>, </a:t>
            </a:r>
            <a:r>
              <a:rPr lang="cs-CZ" i="1" u="sng" dirty="0"/>
              <a:t>tisíceré</a:t>
            </a:r>
            <a:r>
              <a:rPr lang="cs-CZ" i="1" dirty="0"/>
              <a:t> díky</a:t>
            </a:r>
            <a:r>
              <a:rPr lang="cs-CZ" dirty="0"/>
              <a:t>, </a:t>
            </a:r>
            <a:r>
              <a:rPr lang="cs-CZ" i="1" u="sng" dirty="0"/>
              <a:t>mnoho</a:t>
            </a:r>
            <a:r>
              <a:rPr lang="cs-CZ" i="1" dirty="0"/>
              <a:t> problémů</a:t>
            </a:r>
          </a:p>
          <a:p>
            <a:r>
              <a:rPr lang="cs-CZ" dirty="0"/>
              <a:t>substance: </a:t>
            </a:r>
            <a:r>
              <a:rPr lang="cs-CZ" i="1" dirty="0"/>
              <a:t>pět</a:t>
            </a:r>
            <a:r>
              <a:rPr lang="cs-CZ" dirty="0"/>
              <a:t>, </a:t>
            </a:r>
            <a:r>
              <a:rPr lang="cs-CZ" i="1" dirty="0"/>
              <a:t>mnoho</a:t>
            </a:r>
          </a:p>
          <a:p>
            <a:r>
              <a:rPr lang="cs-CZ" dirty="0"/>
              <a:t>vlastnost: </a:t>
            </a:r>
            <a:r>
              <a:rPr lang="cs-CZ" i="1" dirty="0"/>
              <a:t>pátý</a:t>
            </a:r>
            <a:r>
              <a:rPr lang="cs-CZ" dirty="0"/>
              <a:t>, </a:t>
            </a:r>
            <a:r>
              <a:rPr lang="cs-CZ" i="1" dirty="0"/>
              <a:t>několikátý</a:t>
            </a:r>
          </a:p>
          <a:p>
            <a:r>
              <a:rPr lang="cs-CZ" dirty="0"/>
              <a:t>okolnost: </a:t>
            </a:r>
            <a:r>
              <a:rPr lang="cs-CZ" i="1" dirty="0"/>
              <a:t>pětkrát</a:t>
            </a:r>
          </a:p>
          <a:p>
            <a:endParaRPr lang="cs-CZ" dirty="0"/>
          </a:p>
          <a:p>
            <a:r>
              <a:rPr lang="cs-CZ" dirty="0"/>
              <a:t>problematický slovní druh co do formálního vymezení…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7342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NUMERALIA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základní</a:t>
            </a:r>
            <a:r>
              <a:rPr lang="cs-CZ" dirty="0"/>
              <a:t> (</a:t>
            </a:r>
            <a:r>
              <a:rPr lang="cs-CZ" dirty="0" err="1"/>
              <a:t>cardinalia</a:t>
            </a:r>
            <a:r>
              <a:rPr lang="cs-CZ" dirty="0"/>
              <a:t>): </a:t>
            </a:r>
            <a:r>
              <a:rPr lang="cs-CZ" i="1" dirty="0"/>
              <a:t>dva</a:t>
            </a:r>
            <a:r>
              <a:rPr lang="cs-CZ" dirty="0"/>
              <a:t>, </a:t>
            </a:r>
            <a:r>
              <a:rPr lang="cs-CZ" i="1" dirty="0"/>
              <a:t>kopa</a:t>
            </a:r>
            <a:r>
              <a:rPr lang="cs-CZ" dirty="0"/>
              <a:t>, </a:t>
            </a:r>
            <a:r>
              <a:rPr lang="cs-CZ" i="1" dirty="0"/>
              <a:t>sedmasedmdesát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mnoho psů </a:t>
            </a:r>
            <a:r>
              <a:rPr lang="cs-CZ" dirty="0"/>
              <a:t>(NUM) × </a:t>
            </a:r>
            <a:r>
              <a:rPr lang="cs-CZ" i="1" dirty="0"/>
              <a:t>mnoho nenamluví </a:t>
            </a:r>
            <a:r>
              <a:rPr lang="cs-CZ" dirty="0"/>
              <a:t>(ADV)</a:t>
            </a:r>
          </a:p>
          <a:p>
            <a:r>
              <a:rPr lang="cs-CZ" b="1" dirty="0"/>
              <a:t>řadové</a:t>
            </a:r>
            <a:r>
              <a:rPr lang="cs-CZ" dirty="0"/>
              <a:t> (</a:t>
            </a:r>
            <a:r>
              <a:rPr lang="cs-CZ" dirty="0" err="1"/>
              <a:t>ordinalia</a:t>
            </a:r>
            <a:r>
              <a:rPr lang="cs-CZ" dirty="0"/>
              <a:t>): </a:t>
            </a:r>
            <a:r>
              <a:rPr lang="cs-CZ" i="1" dirty="0"/>
              <a:t>stý</a:t>
            </a:r>
            <a:r>
              <a:rPr lang="cs-CZ" dirty="0"/>
              <a:t>, </a:t>
            </a:r>
            <a:r>
              <a:rPr lang="cs-CZ" i="1" dirty="0"/>
              <a:t>několikátý</a:t>
            </a:r>
            <a:r>
              <a:rPr lang="cs-CZ" dirty="0"/>
              <a:t>, </a:t>
            </a:r>
            <a:r>
              <a:rPr lang="cs-CZ" i="1" dirty="0"/>
              <a:t>potřetí</a:t>
            </a:r>
            <a:r>
              <a:rPr lang="cs-CZ" dirty="0"/>
              <a:t> (po třetí)</a:t>
            </a:r>
          </a:p>
          <a:p>
            <a:r>
              <a:rPr lang="cs-CZ" b="1" dirty="0"/>
              <a:t>násobné</a:t>
            </a:r>
            <a:r>
              <a:rPr lang="cs-CZ" dirty="0"/>
              <a:t> (</a:t>
            </a:r>
            <a:r>
              <a:rPr lang="cs-CZ" dirty="0" err="1"/>
              <a:t>multiplicativa</a:t>
            </a:r>
            <a:r>
              <a:rPr lang="cs-CZ" dirty="0"/>
              <a:t>): </a:t>
            </a:r>
            <a:r>
              <a:rPr lang="cs-CZ" i="1" dirty="0"/>
              <a:t>jednou</a:t>
            </a:r>
            <a:r>
              <a:rPr lang="cs-CZ" dirty="0"/>
              <a:t>, </a:t>
            </a:r>
            <a:r>
              <a:rPr lang="cs-CZ" i="1" dirty="0"/>
              <a:t>pětkrát</a:t>
            </a:r>
            <a:r>
              <a:rPr lang="cs-CZ" dirty="0"/>
              <a:t> (</a:t>
            </a:r>
            <a:r>
              <a:rPr lang="cs-CZ" i="1" dirty="0"/>
              <a:t>5krát</a:t>
            </a:r>
            <a:r>
              <a:rPr lang="cs-CZ" dirty="0"/>
              <a:t>, </a:t>
            </a:r>
            <a:r>
              <a:rPr lang="cs-CZ" i="1" dirty="0"/>
              <a:t>5×</a:t>
            </a:r>
            <a:r>
              <a:rPr lang="cs-CZ" dirty="0"/>
              <a:t>), </a:t>
            </a:r>
            <a:r>
              <a:rPr lang="cs-CZ" i="1" dirty="0"/>
              <a:t>kolikrát</a:t>
            </a:r>
          </a:p>
          <a:p>
            <a:r>
              <a:rPr lang="cs-CZ" b="1" dirty="0"/>
              <a:t>druhové</a:t>
            </a:r>
            <a:r>
              <a:rPr lang="cs-CZ" dirty="0"/>
              <a:t>: </a:t>
            </a:r>
            <a:r>
              <a:rPr lang="cs-CZ" i="1" dirty="0"/>
              <a:t>dvojí</a:t>
            </a:r>
            <a:r>
              <a:rPr lang="cs-CZ" dirty="0"/>
              <a:t>, </a:t>
            </a:r>
            <a:r>
              <a:rPr lang="cs-CZ" i="1" dirty="0"/>
              <a:t>paterý</a:t>
            </a:r>
            <a:r>
              <a:rPr lang="cs-CZ" dirty="0"/>
              <a:t>, </a:t>
            </a:r>
            <a:r>
              <a:rPr lang="cs-CZ" i="1" dirty="0"/>
              <a:t>několikerý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počet druhů: </a:t>
            </a:r>
            <a:r>
              <a:rPr lang="cs-CZ" i="1" dirty="0"/>
              <a:t>dvojí ponožky </a:t>
            </a:r>
            <a:r>
              <a:rPr lang="cs-CZ" dirty="0"/>
              <a:t>= vlněné a tenké</a:t>
            </a:r>
          </a:p>
          <a:p>
            <a:r>
              <a:rPr lang="cs-CZ" b="1" dirty="0"/>
              <a:t>souborové</a:t>
            </a:r>
            <a:r>
              <a:rPr lang="cs-CZ" dirty="0"/>
              <a:t>: </a:t>
            </a:r>
            <a:r>
              <a:rPr lang="cs-CZ" i="1" dirty="0"/>
              <a:t>dvoje</a:t>
            </a:r>
            <a:r>
              <a:rPr lang="cs-CZ" dirty="0"/>
              <a:t>, </a:t>
            </a:r>
            <a:r>
              <a:rPr lang="cs-CZ" i="1" dirty="0"/>
              <a:t>patery</a:t>
            </a:r>
            <a:r>
              <a:rPr lang="cs-CZ" dirty="0"/>
              <a:t>, </a:t>
            </a:r>
            <a:r>
              <a:rPr lang="cs-CZ" i="1" dirty="0"/>
              <a:t>několikery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počet souborů, kusů: </a:t>
            </a:r>
            <a:r>
              <a:rPr lang="cs-CZ" i="1" dirty="0"/>
              <a:t>dvoje ponožky </a:t>
            </a:r>
            <a:r>
              <a:rPr lang="cs-CZ" dirty="0"/>
              <a:t>= dva páry</a:t>
            </a:r>
          </a:p>
          <a:p>
            <a:r>
              <a:rPr lang="cs-CZ" b="1" dirty="0"/>
              <a:t>úhrnné</a:t>
            </a:r>
            <a:r>
              <a:rPr lang="cs-CZ" dirty="0"/>
              <a:t>: </a:t>
            </a:r>
            <a:r>
              <a:rPr lang="cs-CZ" i="1" dirty="0"/>
              <a:t>patero</a:t>
            </a:r>
            <a:r>
              <a:rPr lang="cs-CZ" dirty="0"/>
              <a:t>,</a:t>
            </a:r>
            <a:r>
              <a:rPr lang="cs-CZ" i="1" dirty="0"/>
              <a:t> několikero</a:t>
            </a:r>
          </a:p>
        </p:txBody>
      </p:sp>
    </p:spTree>
    <p:extLst>
      <p:ext uri="{BB962C8B-B14F-4D97-AF65-F5344CB8AC3E}">
        <p14:creationId xmlns:p14="http://schemas.microsoft.com/office/powerpoint/2010/main" val="118266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NUMERALIA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vyjadřují gramatické kategorie… 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rod: 1) </a:t>
            </a:r>
            <a:r>
              <a:rPr lang="cs-CZ" dirty="0" err="1"/>
              <a:t>mask</a:t>
            </a:r>
            <a:r>
              <a:rPr lang="cs-CZ" dirty="0"/>
              <a:t>. </a:t>
            </a:r>
            <a:r>
              <a:rPr lang="cs-CZ" dirty="0" err="1"/>
              <a:t>an</a:t>
            </a:r>
            <a:r>
              <a:rPr lang="cs-CZ" dirty="0"/>
              <a:t>., 2) </a:t>
            </a:r>
            <a:r>
              <a:rPr lang="cs-CZ" dirty="0" err="1"/>
              <a:t>mask</a:t>
            </a:r>
            <a:r>
              <a:rPr lang="cs-CZ" dirty="0"/>
              <a:t> </a:t>
            </a:r>
            <a:r>
              <a:rPr lang="cs-CZ" dirty="0" err="1"/>
              <a:t>inam</a:t>
            </a:r>
            <a:r>
              <a:rPr lang="cs-CZ" dirty="0"/>
              <a:t>., 3) fem., 4) </a:t>
            </a:r>
            <a:r>
              <a:rPr lang="cs-CZ" dirty="0" err="1"/>
              <a:t>neutr</a:t>
            </a:r>
            <a:r>
              <a:rPr lang="cs-CZ" dirty="0"/>
              <a:t>.</a:t>
            </a:r>
          </a:p>
          <a:p>
            <a:pPr lvl="2"/>
            <a:r>
              <a:rPr lang="cs-CZ" dirty="0"/>
              <a:t>rod a číslo nevyjadřují: </a:t>
            </a:r>
            <a:r>
              <a:rPr lang="cs-CZ" i="1" dirty="0"/>
              <a:t>pět</a:t>
            </a:r>
            <a:r>
              <a:rPr lang="cs-CZ" dirty="0"/>
              <a:t>, </a:t>
            </a:r>
            <a:r>
              <a:rPr lang="cs-CZ" i="1" dirty="0"/>
              <a:t>jedenáct</a:t>
            </a:r>
            <a:r>
              <a:rPr lang="cs-CZ" dirty="0"/>
              <a:t>, </a:t>
            </a:r>
            <a:r>
              <a:rPr lang="cs-CZ" i="1" dirty="0"/>
              <a:t>devadesát</a:t>
            </a:r>
            <a:r>
              <a:rPr lang="cs-CZ" dirty="0"/>
              <a:t>, </a:t>
            </a:r>
            <a:r>
              <a:rPr lang="cs-CZ" i="1" dirty="0"/>
              <a:t>tolik</a:t>
            </a:r>
            <a:r>
              <a:rPr lang="cs-CZ" dirty="0"/>
              <a:t>, </a:t>
            </a:r>
            <a:r>
              <a:rPr lang="cs-CZ" i="1" dirty="0"/>
              <a:t>málo </a:t>
            </a:r>
            <a:r>
              <a:rPr lang="cs-CZ" dirty="0"/>
              <a:t>(?)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pád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číslo: singulár, plurál (pozůstatky duálu)</a:t>
            </a:r>
          </a:p>
          <a:p>
            <a:pPr lvl="2"/>
            <a:r>
              <a:rPr lang="cs-CZ" dirty="0"/>
              <a:t>pluralia tantum: </a:t>
            </a:r>
            <a:r>
              <a:rPr lang="cs-CZ" i="1" dirty="0"/>
              <a:t>dva</a:t>
            </a:r>
            <a:r>
              <a:rPr lang="cs-CZ" dirty="0"/>
              <a:t>, </a:t>
            </a:r>
            <a:r>
              <a:rPr lang="cs-CZ" i="1" dirty="0"/>
              <a:t>oba</a:t>
            </a:r>
            <a:r>
              <a:rPr lang="cs-CZ" dirty="0"/>
              <a:t>, </a:t>
            </a:r>
            <a:r>
              <a:rPr lang="cs-CZ" i="1" dirty="0"/>
              <a:t>tři</a:t>
            </a:r>
            <a:r>
              <a:rPr lang="cs-CZ" dirty="0"/>
              <a:t>, </a:t>
            </a:r>
            <a:r>
              <a:rPr lang="cs-CZ" i="1" dirty="0"/>
              <a:t>čtyři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… ale ne vždy všechny!</a:t>
            </a:r>
          </a:p>
          <a:p>
            <a:r>
              <a:rPr lang="cs-CZ" dirty="0"/>
              <a:t>žádné morfologické kategorie nevyjadřují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kolikrát</a:t>
            </a:r>
            <a:r>
              <a:rPr lang="cs-CZ" dirty="0"/>
              <a:t>, </a:t>
            </a:r>
            <a:r>
              <a:rPr lang="cs-CZ" i="1" dirty="0"/>
              <a:t>dvakrát</a:t>
            </a:r>
            <a:r>
              <a:rPr lang="cs-CZ" dirty="0"/>
              <a:t>, </a:t>
            </a:r>
            <a:r>
              <a:rPr lang="cs-CZ" i="1" dirty="0"/>
              <a:t>dvojitě</a:t>
            </a:r>
            <a:r>
              <a:rPr lang="cs-CZ" dirty="0"/>
              <a:t>, </a:t>
            </a:r>
            <a:r>
              <a:rPr lang="cs-CZ" i="1" dirty="0"/>
              <a:t>podruhé</a:t>
            </a:r>
            <a:r>
              <a:rPr lang="cs-CZ" dirty="0"/>
              <a:t> (</a:t>
            </a:r>
            <a:r>
              <a:rPr lang="cs-CZ" i="1" dirty="0"/>
              <a:t>po druhé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3469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2805</TotalTime>
  <Words>624</Words>
  <Application>Microsoft Office PowerPoint</Application>
  <PresentationFormat>Širokoúhlá obrazovka</PresentationFormat>
  <Paragraphs>84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Úvodní jazykový seminář</vt:lpstr>
      <vt:lpstr>Prezentace aplikace PowerPoint</vt:lpstr>
      <vt:lpstr>identifikátory (ztotožňovací zájmena)</vt:lpstr>
      <vt:lpstr>identifikátory (ztotožňovací zájmena)</vt:lpstr>
      <vt:lpstr>cvičení</vt:lpstr>
      <vt:lpstr>Prezentace aplikace PowerPoint</vt:lpstr>
      <vt:lpstr>NUMERALIA</vt:lpstr>
      <vt:lpstr>NUMERALIA</vt:lpstr>
      <vt:lpstr>NUMERALIA</vt:lpstr>
      <vt:lpstr>morfologicko-pravopisné okénko</vt:lpstr>
      <vt:lpstr>Prezentace aplikace PowerPoint</vt:lpstr>
      <vt:lpstr>na 14. 11.: projděte si slovesa ve skriptech + morfologický rozbor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jazykový seminář</dc:title>
  <dc:creator>pivo</dc:creator>
  <cp:lastModifiedBy>FFUK</cp:lastModifiedBy>
  <cp:revision>48</cp:revision>
  <dcterms:created xsi:type="dcterms:W3CDTF">2017-10-19T09:50:07Z</dcterms:created>
  <dcterms:modified xsi:type="dcterms:W3CDTF">2017-11-09T13:07:40Z</dcterms:modified>
</cp:coreProperties>
</file>