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9" r:id="rId3"/>
    <p:sldId id="491" r:id="rId4"/>
    <p:sldId id="2191" r:id="rId5"/>
    <p:sldId id="315" r:id="rId6"/>
    <p:sldId id="2211" r:id="rId7"/>
    <p:sldId id="2216" r:id="rId8"/>
    <p:sldId id="472" r:id="rId9"/>
    <p:sldId id="475" r:id="rId10"/>
    <p:sldId id="476" r:id="rId11"/>
    <p:sldId id="2212" r:id="rId12"/>
    <p:sldId id="474" r:id="rId13"/>
    <p:sldId id="2217" r:id="rId14"/>
    <p:sldId id="553" r:id="rId15"/>
    <p:sldId id="554" r:id="rId16"/>
    <p:sldId id="555" r:id="rId17"/>
    <p:sldId id="556" r:id="rId18"/>
    <p:sldId id="557" r:id="rId19"/>
    <p:sldId id="558" r:id="rId20"/>
    <p:sldId id="559" r:id="rId21"/>
    <p:sldId id="565" r:id="rId22"/>
    <p:sldId id="566" r:id="rId23"/>
    <p:sldId id="560" r:id="rId24"/>
    <p:sldId id="561" r:id="rId25"/>
    <p:sldId id="562" r:id="rId26"/>
    <p:sldId id="563" r:id="rId27"/>
    <p:sldId id="564" r:id="rId28"/>
    <p:sldId id="483" r:id="rId29"/>
    <p:sldId id="2209" r:id="rId30"/>
    <p:sldId id="568" r:id="rId31"/>
    <p:sldId id="570" r:id="rId32"/>
    <p:sldId id="571" r:id="rId33"/>
    <p:sldId id="572" r:id="rId34"/>
    <p:sldId id="573" r:id="rId35"/>
    <p:sldId id="574" r:id="rId36"/>
    <p:sldId id="575" r:id="rId37"/>
    <p:sldId id="576" r:id="rId38"/>
    <p:sldId id="604" r:id="rId39"/>
    <p:sldId id="2219" r:id="rId40"/>
    <p:sldId id="2218" r:id="rId41"/>
    <p:sldId id="607" r:id="rId42"/>
    <p:sldId id="608" r:id="rId43"/>
    <p:sldId id="609" r:id="rId44"/>
    <p:sldId id="623" r:id="rId45"/>
    <p:sldId id="2226" r:id="rId46"/>
    <p:sldId id="497" r:id="rId47"/>
    <p:sldId id="498" r:id="rId48"/>
    <p:sldId id="2227" r:id="rId49"/>
    <p:sldId id="2215"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228" r:id="rId65"/>
    <p:sldId id="998" r:id="rId66"/>
    <p:sldId id="999" r:id="rId67"/>
    <p:sldId id="2214" r:id="rId68"/>
    <p:sldId id="257" r:id="rId69"/>
    <p:sldId id="2220" r:id="rId70"/>
    <p:sldId id="2222" r:id="rId71"/>
    <p:sldId id="2221" r:id="rId72"/>
    <p:sldId id="2223" r:id="rId73"/>
    <p:sldId id="2224" r:id="rId74"/>
    <p:sldId id="264" r:id="rId75"/>
    <p:sldId id="265" r:id="rId76"/>
    <p:sldId id="2192" r:id="rId77"/>
    <p:sldId id="2225" r:id="rId78"/>
    <p:sldId id="2193" r:id="rId79"/>
    <p:sldId id="267" r:id="rId80"/>
    <p:sldId id="2229" r:id="rId81"/>
    <p:sldId id="490" r:id="rId8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0" d="100"/>
          <a:sy n="60" d="100"/>
        </p:scale>
        <p:origin x="2412" y="120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AF6CF-A6DE-4B6A-8B1D-DC517A5CF7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86686EA8-FF80-4F0B-9F4D-4AD553A45665}">
      <dgm:prSet phldrT="[Text]"/>
      <dgm:spPr/>
      <dgm:t>
        <a:bodyPr/>
        <a:lstStyle/>
        <a:p>
          <a:r>
            <a:rPr lang="en-GB" dirty="0"/>
            <a:t>Paradigm shifts 1: The Environment, The People we Serve, The Way of Management</a:t>
          </a:r>
          <a:endParaRPr lang="cs-CZ" dirty="0"/>
        </a:p>
      </dgm:t>
    </dgm:pt>
    <dgm:pt modelId="{9AB0D8BB-BC96-4E25-8F9E-C27B2998DA4C}" type="parTrans" cxnId="{170CA2F8-D9D8-4122-AA5F-DA23B5AFB482}">
      <dgm:prSet/>
      <dgm:spPr/>
      <dgm:t>
        <a:bodyPr/>
        <a:lstStyle/>
        <a:p>
          <a:endParaRPr lang="cs-CZ"/>
        </a:p>
      </dgm:t>
    </dgm:pt>
    <dgm:pt modelId="{B4CA6249-658D-47B8-B077-4A0B07DDBA46}" type="sibTrans" cxnId="{170CA2F8-D9D8-4122-AA5F-DA23B5AFB482}">
      <dgm:prSet/>
      <dgm:spPr/>
      <dgm:t>
        <a:bodyPr/>
        <a:lstStyle/>
        <a:p>
          <a:endParaRPr lang="cs-CZ"/>
        </a:p>
      </dgm:t>
    </dgm:pt>
    <dgm:pt modelId="{D57C2746-D4BF-42DF-BBEB-3EF0E2DFBD32}">
      <dgm:prSet phldrT="[Text]"/>
      <dgm:spPr>
        <a:solidFill>
          <a:schemeClr val="accent2">
            <a:lumMod val="75000"/>
          </a:schemeClr>
        </a:solidFill>
      </dgm:spPr>
      <dgm:t>
        <a:bodyPr/>
        <a:lstStyle/>
        <a:p>
          <a:r>
            <a:rPr lang="en-GB" dirty="0"/>
            <a:t>Paradigm shifts 2: The Nature of Public Organisations, Motivation of Staff, Accountability</a:t>
          </a:r>
          <a:endParaRPr lang="cs-CZ" dirty="0"/>
        </a:p>
      </dgm:t>
    </dgm:pt>
    <dgm:pt modelId="{D9C06995-EE02-4C77-BD6C-4A505EE76B7C}" type="parTrans" cxnId="{AE943E2F-683D-49E8-AAB2-B29F53FC22EB}">
      <dgm:prSet/>
      <dgm:spPr/>
      <dgm:t>
        <a:bodyPr/>
        <a:lstStyle/>
        <a:p>
          <a:endParaRPr lang="cs-CZ"/>
        </a:p>
      </dgm:t>
    </dgm:pt>
    <dgm:pt modelId="{D1CD80AA-DFF8-4D12-B3F6-71F1388588B3}" type="sibTrans" cxnId="{AE943E2F-683D-49E8-AAB2-B29F53FC22EB}">
      <dgm:prSet/>
      <dgm:spPr/>
      <dgm:t>
        <a:bodyPr/>
        <a:lstStyle/>
        <a:p>
          <a:endParaRPr lang="cs-CZ"/>
        </a:p>
      </dgm:t>
    </dgm:pt>
    <dgm:pt modelId="{D034E831-0FA8-4C79-97F9-4B7EB0BCA2B3}">
      <dgm:prSet phldrT="[Text]"/>
      <dgm:spPr>
        <a:solidFill>
          <a:schemeClr val="accent5">
            <a:lumMod val="50000"/>
          </a:schemeClr>
        </a:solidFill>
      </dgm:spPr>
      <dgm:t>
        <a:bodyPr/>
        <a:lstStyle/>
        <a:p>
          <a:r>
            <a:rPr lang="en-GB" dirty="0"/>
            <a:t>Human Learning Systems</a:t>
          </a:r>
          <a:r>
            <a:rPr lang="cs-CZ" dirty="0"/>
            <a:t> 1</a:t>
          </a:r>
          <a:r>
            <a:rPr lang="en-GB" dirty="0"/>
            <a:t>: Introduction and Human element</a:t>
          </a:r>
          <a:endParaRPr lang="cs-CZ" dirty="0"/>
        </a:p>
      </dgm:t>
    </dgm:pt>
    <dgm:pt modelId="{C3C52624-D761-42C4-A47A-72AEA6F0B4F5}" type="parTrans" cxnId="{BF3BBB14-A6F9-43FB-BCED-DB73A9595589}">
      <dgm:prSet/>
      <dgm:spPr/>
      <dgm:t>
        <a:bodyPr/>
        <a:lstStyle/>
        <a:p>
          <a:endParaRPr lang="cs-CZ"/>
        </a:p>
      </dgm:t>
    </dgm:pt>
    <dgm:pt modelId="{CC55EEB8-3FD6-42E2-99D0-6E139204FBA3}" type="sibTrans" cxnId="{BF3BBB14-A6F9-43FB-BCED-DB73A9595589}">
      <dgm:prSet/>
      <dgm:spPr/>
      <dgm:t>
        <a:bodyPr/>
        <a:lstStyle/>
        <a:p>
          <a:endParaRPr lang="cs-CZ"/>
        </a:p>
      </dgm:t>
    </dgm:pt>
    <dgm:pt modelId="{ED588DDD-BFD3-4EF0-B733-2809F38CA301}">
      <dgm:prSet phldrT="[Text]"/>
      <dgm:spPr>
        <a:solidFill>
          <a:schemeClr val="accent5">
            <a:lumMod val="75000"/>
          </a:schemeClr>
        </a:solidFill>
      </dgm:spPr>
      <dgm:t>
        <a:bodyPr/>
        <a:lstStyle/>
        <a:p>
          <a:r>
            <a:rPr lang="en-GB" dirty="0"/>
            <a:t>Human Learning Systems</a:t>
          </a:r>
          <a:r>
            <a:rPr lang="cs-CZ" dirty="0"/>
            <a:t> 2</a:t>
          </a:r>
          <a:r>
            <a:rPr lang="en-GB" dirty="0"/>
            <a:t>: Learning element</a:t>
          </a:r>
          <a:endParaRPr lang="cs-CZ" dirty="0"/>
        </a:p>
      </dgm:t>
    </dgm:pt>
    <dgm:pt modelId="{70A98ABF-4583-484B-A14B-8DB5BA60CC84}" type="parTrans" cxnId="{7245A84C-A8AB-4978-A314-9B3179AB4409}">
      <dgm:prSet/>
      <dgm:spPr/>
      <dgm:t>
        <a:bodyPr/>
        <a:lstStyle/>
        <a:p>
          <a:endParaRPr lang="cs-CZ"/>
        </a:p>
      </dgm:t>
    </dgm:pt>
    <dgm:pt modelId="{DCA37B11-01B4-4E3D-A653-DF50DEC54A60}" type="sibTrans" cxnId="{7245A84C-A8AB-4978-A314-9B3179AB4409}">
      <dgm:prSet/>
      <dgm:spPr/>
      <dgm:t>
        <a:bodyPr/>
        <a:lstStyle/>
        <a:p>
          <a:endParaRPr lang="cs-CZ"/>
        </a:p>
      </dgm:t>
    </dgm:pt>
    <dgm:pt modelId="{8C95CFA7-EF77-4416-8847-B1937AA122B3}">
      <dgm:prSet phldrT="[Text]"/>
      <dgm:spPr>
        <a:solidFill>
          <a:schemeClr val="accent5">
            <a:lumMod val="60000"/>
            <a:lumOff val="40000"/>
          </a:schemeClr>
        </a:solidFill>
      </dgm:spPr>
      <dgm:t>
        <a:bodyPr/>
        <a:lstStyle/>
        <a:p>
          <a:r>
            <a:rPr lang="en-GB" dirty="0"/>
            <a:t>Human Learning Systems</a:t>
          </a:r>
          <a:r>
            <a:rPr lang="cs-CZ" dirty="0"/>
            <a:t> 3</a:t>
          </a:r>
          <a:r>
            <a:rPr lang="en-GB" dirty="0"/>
            <a:t>: Systems element</a:t>
          </a:r>
          <a:endParaRPr lang="cs-CZ" dirty="0"/>
        </a:p>
      </dgm:t>
    </dgm:pt>
    <dgm:pt modelId="{A527E14C-B16D-41BA-8B53-373AA135DF1E}" type="parTrans" cxnId="{5359D42A-5D1C-4D61-AE2C-08DA26A56873}">
      <dgm:prSet/>
      <dgm:spPr/>
      <dgm:t>
        <a:bodyPr/>
        <a:lstStyle/>
        <a:p>
          <a:endParaRPr lang="cs-CZ"/>
        </a:p>
      </dgm:t>
    </dgm:pt>
    <dgm:pt modelId="{40FD5CAA-D5F3-4E9D-B08D-9AEEB502AB28}" type="sibTrans" cxnId="{5359D42A-5D1C-4D61-AE2C-08DA26A56873}">
      <dgm:prSet/>
      <dgm:spPr/>
      <dgm:t>
        <a:bodyPr/>
        <a:lstStyle/>
        <a:p>
          <a:endParaRPr lang="cs-CZ"/>
        </a:p>
      </dgm:t>
    </dgm:pt>
    <dgm:pt modelId="{609062AE-4387-4DB3-BD80-FD4BAEA4C888}">
      <dgm:prSet phldrT="[Text]"/>
      <dgm:spPr>
        <a:solidFill>
          <a:schemeClr val="accent6">
            <a:lumMod val="75000"/>
          </a:schemeClr>
        </a:solidFill>
      </dgm:spPr>
      <dgm:t>
        <a:bodyPr/>
        <a:lstStyle/>
        <a:p>
          <a:r>
            <a:rPr lang="en-GB"/>
            <a:t>New Synthesis, Metagovernance and conclusions </a:t>
          </a:r>
          <a:endParaRPr lang="cs-CZ" dirty="0"/>
        </a:p>
      </dgm:t>
    </dgm:pt>
    <dgm:pt modelId="{B81EC996-4FDB-41D5-AA95-9FFF3274C357}" type="parTrans" cxnId="{D5072A50-2774-4AD4-AA13-6928CFAA061B}">
      <dgm:prSet/>
      <dgm:spPr/>
      <dgm:t>
        <a:bodyPr/>
        <a:lstStyle/>
        <a:p>
          <a:endParaRPr lang="cs-CZ"/>
        </a:p>
      </dgm:t>
    </dgm:pt>
    <dgm:pt modelId="{1A5860F9-42BB-4678-AF6A-EDAB9C52A6F3}" type="sibTrans" cxnId="{D5072A50-2774-4AD4-AA13-6928CFAA061B}">
      <dgm:prSet/>
      <dgm:spPr/>
      <dgm:t>
        <a:bodyPr/>
        <a:lstStyle/>
        <a:p>
          <a:endParaRPr lang="cs-CZ"/>
        </a:p>
      </dgm:t>
    </dgm:pt>
    <dgm:pt modelId="{0EE7DF35-4772-4767-8949-06C36B506AD4}" type="pres">
      <dgm:prSet presAssocID="{FC7AF6CF-A6DE-4B6A-8B1D-DC517A5CF791}" presName="diagram" presStyleCnt="0">
        <dgm:presLayoutVars>
          <dgm:dir/>
          <dgm:resizeHandles val="exact"/>
        </dgm:presLayoutVars>
      </dgm:prSet>
      <dgm:spPr/>
    </dgm:pt>
    <dgm:pt modelId="{91A93E93-E5DE-48E1-AD68-9C174AF2A360}" type="pres">
      <dgm:prSet presAssocID="{86686EA8-FF80-4F0B-9F4D-4AD553A45665}" presName="node" presStyleLbl="node1" presStyleIdx="0" presStyleCnt="6">
        <dgm:presLayoutVars>
          <dgm:bulletEnabled val="1"/>
        </dgm:presLayoutVars>
      </dgm:prSet>
      <dgm:spPr/>
    </dgm:pt>
    <dgm:pt modelId="{8C6746A3-48B5-4D76-A37F-C7A5B96F6DE1}" type="pres">
      <dgm:prSet presAssocID="{B4CA6249-658D-47B8-B077-4A0B07DDBA46}" presName="sibTrans" presStyleCnt="0"/>
      <dgm:spPr/>
    </dgm:pt>
    <dgm:pt modelId="{E13AF3FF-D436-403F-88A4-8EFD26B2D96C}" type="pres">
      <dgm:prSet presAssocID="{D57C2746-D4BF-42DF-BBEB-3EF0E2DFBD32}" presName="node" presStyleLbl="node1" presStyleIdx="1" presStyleCnt="6">
        <dgm:presLayoutVars>
          <dgm:bulletEnabled val="1"/>
        </dgm:presLayoutVars>
      </dgm:prSet>
      <dgm:spPr/>
    </dgm:pt>
    <dgm:pt modelId="{0FFD1061-7540-4351-B949-75E9B43E89E8}" type="pres">
      <dgm:prSet presAssocID="{D1CD80AA-DFF8-4D12-B3F6-71F1388588B3}" presName="sibTrans" presStyleCnt="0"/>
      <dgm:spPr/>
    </dgm:pt>
    <dgm:pt modelId="{CA230537-D046-4B55-9D8C-A528233D0F89}" type="pres">
      <dgm:prSet presAssocID="{D034E831-0FA8-4C79-97F9-4B7EB0BCA2B3}" presName="node" presStyleLbl="node1" presStyleIdx="2" presStyleCnt="6">
        <dgm:presLayoutVars>
          <dgm:bulletEnabled val="1"/>
        </dgm:presLayoutVars>
      </dgm:prSet>
      <dgm:spPr/>
    </dgm:pt>
    <dgm:pt modelId="{A07DB43D-228D-443A-A3FE-5AD78EF0EE70}" type="pres">
      <dgm:prSet presAssocID="{CC55EEB8-3FD6-42E2-99D0-6E139204FBA3}" presName="sibTrans" presStyleCnt="0"/>
      <dgm:spPr/>
    </dgm:pt>
    <dgm:pt modelId="{A56CD2FC-DF6E-485B-801B-D67B63F399B2}" type="pres">
      <dgm:prSet presAssocID="{ED588DDD-BFD3-4EF0-B733-2809F38CA301}" presName="node" presStyleLbl="node1" presStyleIdx="3" presStyleCnt="6">
        <dgm:presLayoutVars>
          <dgm:bulletEnabled val="1"/>
        </dgm:presLayoutVars>
      </dgm:prSet>
      <dgm:spPr/>
    </dgm:pt>
    <dgm:pt modelId="{2D32D869-3D82-4A89-9816-2B4579B51928}" type="pres">
      <dgm:prSet presAssocID="{DCA37B11-01B4-4E3D-A653-DF50DEC54A60}" presName="sibTrans" presStyleCnt="0"/>
      <dgm:spPr/>
    </dgm:pt>
    <dgm:pt modelId="{25AA4D10-BDEF-4F93-B2D1-F5C8C237BD3B}" type="pres">
      <dgm:prSet presAssocID="{8C95CFA7-EF77-4416-8847-B1937AA122B3}" presName="node" presStyleLbl="node1" presStyleIdx="4" presStyleCnt="6">
        <dgm:presLayoutVars>
          <dgm:bulletEnabled val="1"/>
        </dgm:presLayoutVars>
      </dgm:prSet>
      <dgm:spPr/>
    </dgm:pt>
    <dgm:pt modelId="{7FA6C95F-D0E9-4710-A635-744B786808A3}" type="pres">
      <dgm:prSet presAssocID="{40FD5CAA-D5F3-4E9D-B08D-9AEEB502AB28}" presName="sibTrans" presStyleCnt="0"/>
      <dgm:spPr/>
    </dgm:pt>
    <dgm:pt modelId="{9869AEB3-5A87-4C8B-B824-B60597F6B80B}" type="pres">
      <dgm:prSet presAssocID="{609062AE-4387-4DB3-BD80-FD4BAEA4C888}" presName="node" presStyleLbl="node1" presStyleIdx="5" presStyleCnt="6">
        <dgm:presLayoutVars>
          <dgm:bulletEnabled val="1"/>
        </dgm:presLayoutVars>
      </dgm:prSet>
      <dgm:spPr/>
    </dgm:pt>
  </dgm:ptLst>
  <dgm:cxnLst>
    <dgm:cxn modelId="{D3F31706-2621-429B-8C7A-03651052CB76}" type="presOf" srcId="{86686EA8-FF80-4F0B-9F4D-4AD553A45665}" destId="{91A93E93-E5DE-48E1-AD68-9C174AF2A360}" srcOrd="0" destOrd="0" presId="urn:microsoft.com/office/officeart/2005/8/layout/default"/>
    <dgm:cxn modelId="{BF3BBB14-A6F9-43FB-BCED-DB73A9595589}" srcId="{FC7AF6CF-A6DE-4B6A-8B1D-DC517A5CF791}" destId="{D034E831-0FA8-4C79-97F9-4B7EB0BCA2B3}" srcOrd="2" destOrd="0" parTransId="{C3C52624-D761-42C4-A47A-72AEA6F0B4F5}" sibTransId="{CC55EEB8-3FD6-42E2-99D0-6E139204FBA3}"/>
    <dgm:cxn modelId="{5359D42A-5D1C-4D61-AE2C-08DA26A56873}" srcId="{FC7AF6CF-A6DE-4B6A-8B1D-DC517A5CF791}" destId="{8C95CFA7-EF77-4416-8847-B1937AA122B3}" srcOrd="4" destOrd="0" parTransId="{A527E14C-B16D-41BA-8B53-373AA135DF1E}" sibTransId="{40FD5CAA-D5F3-4E9D-B08D-9AEEB502AB28}"/>
    <dgm:cxn modelId="{B396012F-22FB-4CE3-B64F-ECFFE5263AA4}" type="presOf" srcId="{FC7AF6CF-A6DE-4B6A-8B1D-DC517A5CF791}" destId="{0EE7DF35-4772-4767-8949-06C36B506AD4}" srcOrd="0" destOrd="0" presId="urn:microsoft.com/office/officeart/2005/8/layout/default"/>
    <dgm:cxn modelId="{AE943E2F-683D-49E8-AAB2-B29F53FC22EB}" srcId="{FC7AF6CF-A6DE-4B6A-8B1D-DC517A5CF791}" destId="{D57C2746-D4BF-42DF-BBEB-3EF0E2DFBD32}" srcOrd="1" destOrd="0" parTransId="{D9C06995-EE02-4C77-BD6C-4A505EE76B7C}" sibTransId="{D1CD80AA-DFF8-4D12-B3F6-71F1388588B3}"/>
    <dgm:cxn modelId="{68281D5B-B6D8-4025-B61D-68D4C63378FB}" type="presOf" srcId="{D57C2746-D4BF-42DF-BBEB-3EF0E2DFBD32}" destId="{E13AF3FF-D436-403F-88A4-8EFD26B2D96C}" srcOrd="0" destOrd="0" presId="urn:microsoft.com/office/officeart/2005/8/layout/default"/>
    <dgm:cxn modelId="{56FD815D-6EE0-44BA-89EA-0C02D0DBBC3F}" type="presOf" srcId="{609062AE-4387-4DB3-BD80-FD4BAEA4C888}" destId="{9869AEB3-5A87-4C8B-B824-B60597F6B80B}" srcOrd="0" destOrd="0" presId="urn:microsoft.com/office/officeart/2005/8/layout/default"/>
    <dgm:cxn modelId="{7245A84C-A8AB-4978-A314-9B3179AB4409}" srcId="{FC7AF6CF-A6DE-4B6A-8B1D-DC517A5CF791}" destId="{ED588DDD-BFD3-4EF0-B733-2809F38CA301}" srcOrd="3" destOrd="0" parTransId="{70A98ABF-4583-484B-A14B-8DB5BA60CC84}" sibTransId="{DCA37B11-01B4-4E3D-A653-DF50DEC54A60}"/>
    <dgm:cxn modelId="{46A1394E-DA00-47BC-9957-BBE47E5CA5A5}" type="presOf" srcId="{ED588DDD-BFD3-4EF0-B733-2809F38CA301}" destId="{A56CD2FC-DF6E-485B-801B-D67B63F399B2}" srcOrd="0" destOrd="0" presId="urn:microsoft.com/office/officeart/2005/8/layout/default"/>
    <dgm:cxn modelId="{D5072A50-2774-4AD4-AA13-6928CFAA061B}" srcId="{FC7AF6CF-A6DE-4B6A-8B1D-DC517A5CF791}" destId="{609062AE-4387-4DB3-BD80-FD4BAEA4C888}" srcOrd="5" destOrd="0" parTransId="{B81EC996-4FDB-41D5-AA95-9FFF3274C357}" sibTransId="{1A5860F9-42BB-4678-AF6A-EDAB9C52A6F3}"/>
    <dgm:cxn modelId="{01E37272-9CC0-49B2-ABA3-A622C09A7F5C}" type="presOf" srcId="{D034E831-0FA8-4C79-97F9-4B7EB0BCA2B3}" destId="{CA230537-D046-4B55-9D8C-A528233D0F89}" srcOrd="0" destOrd="0" presId="urn:microsoft.com/office/officeart/2005/8/layout/default"/>
    <dgm:cxn modelId="{B181FA7D-FD06-407C-B861-CBDE8BF1153A}" type="presOf" srcId="{8C95CFA7-EF77-4416-8847-B1937AA122B3}" destId="{25AA4D10-BDEF-4F93-B2D1-F5C8C237BD3B}" srcOrd="0" destOrd="0" presId="urn:microsoft.com/office/officeart/2005/8/layout/default"/>
    <dgm:cxn modelId="{170CA2F8-D9D8-4122-AA5F-DA23B5AFB482}" srcId="{FC7AF6CF-A6DE-4B6A-8B1D-DC517A5CF791}" destId="{86686EA8-FF80-4F0B-9F4D-4AD553A45665}" srcOrd="0" destOrd="0" parTransId="{9AB0D8BB-BC96-4E25-8F9E-C27B2998DA4C}" sibTransId="{B4CA6249-658D-47B8-B077-4A0B07DDBA46}"/>
    <dgm:cxn modelId="{0650ED30-4ADB-4CB0-8335-24D4AB407CFF}" type="presParOf" srcId="{0EE7DF35-4772-4767-8949-06C36B506AD4}" destId="{91A93E93-E5DE-48E1-AD68-9C174AF2A360}" srcOrd="0" destOrd="0" presId="urn:microsoft.com/office/officeart/2005/8/layout/default"/>
    <dgm:cxn modelId="{4163071F-C27D-4DC2-AB98-8B5F4165F117}" type="presParOf" srcId="{0EE7DF35-4772-4767-8949-06C36B506AD4}" destId="{8C6746A3-48B5-4D76-A37F-C7A5B96F6DE1}" srcOrd="1" destOrd="0" presId="urn:microsoft.com/office/officeart/2005/8/layout/default"/>
    <dgm:cxn modelId="{6949A6AE-802D-46B1-980B-142424C7EB3A}" type="presParOf" srcId="{0EE7DF35-4772-4767-8949-06C36B506AD4}" destId="{E13AF3FF-D436-403F-88A4-8EFD26B2D96C}" srcOrd="2" destOrd="0" presId="urn:microsoft.com/office/officeart/2005/8/layout/default"/>
    <dgm:cxn modelId="{D74D801A-5991-4AB5-A5AA-2E27101CC5CC}" type="presParOf" srcId="{0EE7DF35-4772-4767-8949-06C36B506AD4}" destId="{0FFD1061-7540-4351-B949-75E9B43E89E8}" srcOrd="3" destOrd="0" presId="urn:microsoft.com/office/officeart/2005/8/layout/default"/>
    <dgm:cxn modelId="{4BDFA760-0C06-4915-AFC6-3B65C97CA5CF}" type="presParOf" srcId="{0EE7DF35-4772-4767-8949-06C36B506AD4}" destId="{CA230537-D046-4B55-9D8C-A528233D0F89}" srcOrd="4" destOrd="0" presId="urn:microsoft.com/office/officeart/2005/8/layout/default"/>
    <dgm:cxn modelId="{B53FABA5-078D-4B05-B757-060CED1BB714}" type="presParOf" srcId="{0EE7DF35-4772-4767-8949-06C36B506AD4}" destId="{A07DB43D-228D-443A-A3FE-5AD78EF0EE70}" srcOrd="5" destOrd="0" presId="urn:microsoft.com/office/officeart/2005/8/layout/default"/>
    <dgm:cxn modelId="{4AA948E9-DA0D-434C-A4A0-13A1D8D6F000}" type="presParOf" srcId="{0EE7DF35-4772-4767-8949-06C36B506AD4}" destId="{A56CD2FC-DF6E-485B-801B-D67B63F399B2}" srcOrd="6" destOrd="0" presId="urn:microsoft.com/office/officeart/2005/8/layout/default"/>
    <dgm:cxn modelId="{DF259F81-04B7-4E90-B41B-2228C2221EF0}" type="presParOf" srcId="{0EE7DF35-4772-4767-8949-06C36B506AD4}" destId="{2D32D869-3D82-4A89-9816-2B4579B51928}" srcOrd="7" destOrd="0" presId="urn:microsoft.com/office/officeart/2005/8/layout/default"/>
    <dgm:cxn modelId="{39D52F75-49FB-439F-853F-42EEE77B0849}" type="presParOf" srcId="{0EE7DF35-4772-4767-8949-06C36B506AD4}" destId="{25AA4D10-BDEF-4F93-B2D1-F5C8C237BD3B}" srcOrd="8" destOrd="0" presId="urn:microsoft.com/office/officeart/2005/8/layout/default"/>
    <dgm:cxn modelId="{E4921BF3-2944-4E18-A1E7-E647B325CAC5}" type="presParOf" srcId="{0EE7DF35-4772-4767-8949-06C36B506AD4}" destId="{7FA6C95F-D0E9-4710-A635-744B786808A3}" srcOrd="9" destOrd="0" presId="urn:microsoft.com/office/officeart/2005/8/layout/default"/>
    <dgm:cxn modelId="{F201351F-11F4-460C-96EB-F3903E3EED38}" type="presParOf" srcId="{0EE7DF35-4772-4767-8949-06C36B506AD4}" destId="{9869AEB3-5A87-4C8B-B824-B60597F6B80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93E93-E5DE-48E1-AD68-9C174AF2A360}">
      <dsp:nvSpPr>
        <dsp:cNvPr id="0" name=""/>
        <dsp:cNvSpPr/>
      </dsp:nvSpPr>
      <dsp:spPr>
        <a:xfrm>
          <a:off x="360858" y="1337"/>
          <a:ext cx="2420842" cy="14525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1: The Environment, The People we Serve, The Way of Management</a:t>
          </a:r>
          <a:endParaRPr lang="cs-CZ" sz="1800" kern="1200" dirty="0"/>
        </a:p>
      </dsp:txBody>
      <dsp:txXfrm>
        <a:off x="360858" y="1337"/>
        <a:ext cx="2420842" cy="1452505"/>
      </dsp:txXfrm>
    </dsp:sp>
    <dsp:sp modelId="{E13AF3FF-D436-403F-88A4-8EFD26B2D96C}">
      <dsp:nvSpPr>
        <dsp:cNvPr id="0" name=""/>
        <dsp:cNvSpPr/>
      </dsp:nvSpPr>
      <dsp:spPr>
        <a:xfrm>
          <a:off x="3023785" y="1337"/>
          <a:ext cx="2420842" cy="145250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2: The Nature of Public Organisations, Motivation of Staff, Accountability</a:t>
          </a:r>
          <a:endParaRPr lang="cs-CZ" sz="1800" kern="1200" dirty="0"/>
        </a:p>
      </dsp:txBody>
      <dsp:txXfrm>
        <a:off x="3023785" y="1337"/>
        <a:ext cx="2420842" cy="1452505"/>
      </dsp:txXfrm>
    </dsp:sp>
    <dsp:sp modelId="{CA230537-D046-4B55-9D8C-A528233D0F89}">
      <dsp:nvSpPr>
        <dsp:cNvPr id="0" name=""/>
        <dsp:cNvSpPr/>
      </dsp:nvSpPr>
      <dsp:spPr>
        <a:xfrm>
          <a:off x="360858" y="1695927"/>
          <a:ext cx="2420842" cy="145250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1</a:t>
          </a:r>
          <a:r>
            <a:rPr lang="en-GB" sz="1800" kern="1200" dirty="0"/>
            <a:t>: Introduction and Human element</a:t>
          </a:r>
          <a:endParaRPr lang="cs-CZ" sz="1800" kern="1200" dirty="0"/>
        </a:p>
      </dsp:txBody>
      <dsp:txXfrm>
        <a:off x="360858" y="1695927"/>
        <a:ext cx="2420842" cy="1452505"/>
      </dsp:txXfrm>
    </dsp:sp>
    <dsp:sp modelId="{A56CD2FC-DF6E-485B-801B-D67B63F399B2}">
      <dsp:nvSpPr>
        <dsp:cNvPr id="0" name=""/>
        <dsp:cNvSpPr/>
      </dsp:nvSpPr>
      <dsp:spPr>
        <a:xfrm>
          <a:off x="3023785" y="1695927"/>
          <a:ext cx="2420842" cy="1452505"/>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2</a:t>
          </a:r>
          <a:r>
            <a:rPr lang="en-GB" sz="1800" kern="1200" dirty="0"/>
            <a:t>: Learning element</a:t>
          </a:r>
          <a:endParaRPr lang="cs-CZ" sz="1800" kern="1200" dirty="0"/>
        </a:p>
      </dsp:txBody>
      <dsp:txXfrm>
        <a:off x="3023785" y="1695927"/>
        <a:ext cx="2420842" cy="1452505"/>
      </dsp:txXfrm>
    </dsp:sp>
    <dsp:sp modelId="{25AA4D10-BDEF-4F93-B2D1-F5C8C237BD3B}">
      <dsp:nvSpPr>
        <dsp:cNvPr id="0" name=""/>
        <dsp:cNvSpPr/>
      </dsp:nvSpPr>
      <dsp:spPr>
        <a:xfrm>
          <a:off x="360858" y="3390517"/>
          <a:ext cx="2420842" cy="1452505"/>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3</a:t>
          </a:r>
          <a:r>
            <a:rPr lang="en-GB" sz="1800" kern="1200" dirty="0"/>
            <a:t>: Systems element</a:t>
          </a:r>
          <a:endParaRPr lang="cs-CZ" sz="1800" kern="1200" dirty="0"/>
        </a:p>
      </dsp:txBody>
      <dsp:txXfrm>
        <a:off x="360858" y="3390517"/>
        <a:ext cx="2420842" cy="1452505"/>
      </dsp:txXfrm>
    </dsp:sp>
    <dsp:sp modelId="{9869AEB3-5A87-4C8B-B824-B60597F6B80B}">
      <dsp:nvSpPr>
        <dsp:cNvPr id="0" name=""/>
        <dsp:cNvSpPr/>
      </dsp:nvSpPr>
      <dsp:spPr>
        <a:xfrm>
          <a:off x="3023785" y="3390517"/>
          <a:ext cx="2420842" cy="145250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New Synthesis, Metagovernance and conclusions </a:t>
          </a:r>
          <a:endParaRPr lang="cs-CZ" sz="1800" kern="1200" dirty="0"/>
        </a:p>
      </dsp:txBody>
      <dsp:txXfrm>
        <a:off x="3023785" y="3390517"/>
        <a:ext cx="2420842" cy="1452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4CBA-70B6-4C37-ABB1-702BE15E5B50}" type="datetimeFigureOut">
              <a:rPr lang="cs-CZ" smtClean="0"/>
              <a:t>09.11.2022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D56AF-7AE1-4194-8E54-660B083519AF}" type="slidenum">
              <a:rPr lang="cs-CZ" smtClean="0"/>
              <a:t>‹#›</a:t>
            </a:fld>
            <a:endParaRPr lang="cs-CZ"/>
          </a:p>
        </p:txBody>
      </p:sp>
    </p:spTree>
    <p:extLst>
      <p:ext uri="{BB962C8B-B14F-4D97-AF65-F5344CB8AC3E}">
        <p14:creationId xmlns:p14="http://schemas.microsoft.com/office/powerpoint/2010/main" val="41059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8</a:t>
            </a:fld>
            <a:endParaRPr lang="nl-NL"/>
          </a:p>
        </p:txBody>
      </p:sp>
    </p:spTree>
    <p:extLst>
      <p:ext uri="{BB962C8B-B14F-4D97-AF65-F5344CB8AC3E}">
        <p14:creationId xmlns:p14="http://schemas.microsoft.com/office/powerpoint/2010/main" val="394224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23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24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25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jdelijke aanduiding voor dia-afbeelding 1"/>
          <p:cNvSpPr>
            <a:spLocks noGrp="1" noRot="1" noChangeAspect="1" noTextEdit="1"/>
          </p:cNvSpPr>
          <p:nvPr>
            <p:ph type="sldImg"/>
          </p:nvPr>
        </p:nvSpPr>
        <p:spPr>
          <a:ln/>
        </p:spPr>
      </p:sp>
      <p:sp>
        <p:nvSpPr>
          <p:cNvPr id="201731" name="Tijdelijke aanduiding voor notities 2"/>
          <p:cNvSpPr>
            <a:spLocks noGrp="1"/>
          </p:cNvSpPr>
          <p:nvPr>
            <p:ph type="body" idx="1"/>
          </p:nvPr>
        </p:nvSpPr>
        <p:spPr>
          <a:noFill/>
        </p:spPr>
        <p:txBody>
          <a:bodyPr/>
          <a:lstStyle/>
          <a:p>
            <a:r>
              <a:rPr lang="fr-BE" dirty="0"/>
              <a:t>Double bind: transparency vs fairness: transparency means explicit rules but fairness sometimes calls for deviating from the rules.</a:t>
            </a:r>
            <a:endParaRPr lang="nl-BE" dirty="0"/>
          </a:p>
        </p:txBody>
      </p:sp>
      <p:sp>
        <p:nvSpPr>
          <p:cNvPr id="201732" name="Tijdelijke aanduiding voor dianummer 3"/>
          <p:cNvSpPr>
            <a:spLocks noGrp="1"/>
          </p:cNvSpPr>
          <p:nvPr>
            <p:ph type="sldNum" sz="quarter" idx="5"/>
          </p:nvPr>
        </p:nvSpPr>
        <p:spPr>
          <a:noFill/>
        </p:spPr>
        <p:txBody>
          <a:bodyPr/>
          <a:lstStyle>
            <a:lvl1pPr>
              <a:defRPr sz="2500">
                <a:solidFill>
                  <a:schemeClr val="tx1"/>
                </a:solidFill>
                <a:latin typeface="Times" pitchFamily="18" charset="0"/>
              </a:defRPr>
            </a:lvl1pPr>
            <a:lvl2pPr marL="776364" indent="-298602">
              <a:defRPr sz="2500">
                <a:solidFill>
                  <a:schemeClr val="tx1"/>
                </a:solidFill>
                <a:latin typeface="Times" pitchFamily="18" charset="0"/>
              </a:defRPr>
            </a:lvl2pPr>
            <a:lvl3pPr marL="1194406" indent="-238883">
              <a:defRPr sz="2500">
                <a:solidFill>
                  <a:schemeClr val="tx1"/>
                </a:solidFill>
                <a:latin typeface="Times" pitchFamily="18" charset="0"/>
              </a:defRPr>
            </a:lvl3pPr>
            <a:lvl4pPr marL="1672169" indent="-238883">
              <a:defRPr sz="2500">
                <a:solidFill>
                  <a:schemeClr val="tx1"/>
                </a:solidFill>
                <a:latin typeface="Times" pitchFamily="18" charset="0"/>
              </a:defRPr>
            </a:lvl4pPr>
            <a:lvl5pPr marL="2149931" indent="-238883">
              <a:defRPr sz="2500">
                <a:solidFill>
                  <a:schemeClr val="tx1"/>
                </a:solidFill>
                <a:latin typeface="Times" pitchFamily="18" charset="0"/>
              </a:defRPr>
            </a:lvl5pPr>
            <a:lvl6pPr marL="2627694" indent="-238883" eaLnBrk="0" fontAlgn="base" hangingPunct="0">
              <a:spcBef>
                <a:spcPct val="0"/>
              </a:spcBef>
              <a:spcAft>
                <a:spcPct val="0"/>
              </a:spcAft>
              <a:defRPr sz="2500">
                <a:solidFill>
                  <a:schemeClr val="tx1"/>
                </a:solidFill>
                <a:latin typeface="Times" pitchFamily="18" charset="0"/>
              </a:defRPr>
            </a:lvl6pPr>
            <a:lvl7pPr marL="3105456" indent="-238883" eaLnBrk="0" fontAlgn="base" hangingPunct="0">
              <a:spcBef>
                <a:spcPct val="0"/>
              </a:spcBef>
              <a:spcAft>
                <a:spcPct val="0"/>
              </a:spcAft>
              <a:defRPr sz="2500">
                <a:solidFill>
                  <a:schemeClr val="tx1"/>
                </a:solidFill>
                <a:latin typeface="Times" pitchFamily="18" charset="0"/>
              </a:defRPr>
            </a:lvl7pPr>
            <a:lvl8pPr marL="3583218" indent="-238883" eaLnBrk="0" fontAlgn="base" hangingPunct="0">
              <a:spcBef>
                <a:spcPct val="0"/>
              </a:spcBef>
              <a:spcAft>
                <a:spcPct val="0"/>
              </a:spcAft>
              <a:defRPr sz="2500">
                <a:solidFill>
                  <a:schemeClr val="tx1"/>
                </a:solidFill>
                <a:latin typeface="Times" pitchFamily="18" charset="0"/>
              </a:defRPr>
            </a:lvl8pPr>
            <a:lvl9pPr marL="4060981" indent="-238883" eaLnBrk="0" fontAlgn="base" hangingPunct="0">
              <a:spcBef>
                <a:spcPct val="0"/>
              </a:spcBef>
              <a:spcAft>
                <a:spcPct val="0"/>
              </a:spcAft>
              <a:defRPr sz="2500">
                <a:solidFill>
                  <a:schemeClr val="tx1"/>
                </a:solidFill>
                <a:latin typeface="Times" pitchFamily="18" charset="0"/>
              </a:defRPr>
            </a:lvl9pPr>
          </a:lstStyle>
          <a:p>
            <a:fld id="{CF0BFB20-28B6-47F0-A47E-7ACC9273BF47}" type="slidenum">
              <a:rPr lang="nl-BE" sz="1300">
                <a:solidFill>
                  <a:prstClr val="black"/>
                </a:solidFill>
              </a:rPr>
              <a:pPr/>
              <a:t>37</a:t>
            </a:fld>
            <a:endParaRPr lang="nl-BE" sz="1300" dirty="0">
              <a:solidFill>
                <a:prstClr val="black"/>
              </a:solidFill>
            </a:endParaRPr>
          </a:p>
        </p:txBody>
      </p:sp>
    </p:spTree>
    <p:extLst>
      <p:ext uri="{BB962C8B-B14F-4D97-AF65-F5344CB8AC3E}">
        <p14:creationId xmlns:p14="http://schemas.microsoft.com/office/powerpoint/2010/main" val="63933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73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74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75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9</a:t>
            </a:fld>
            <a:endParaRPr lang="nl-NL"/>
          </a:p>
        </p:txBody>
      </p:sp>
    </p:spTree>
    <p:extLst>
      <p:ext uri="{BB962C8B-B14F-4D97-AF65-F5344CB8AC3E}">
        <p14:creationId xmlns:p14="http://schemas.microsoft.com/office/powerpoint/2010/main" val="394224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10</a:t>
            </a:fld>
            <a:endParaRPr lang="nl-NL"/>
          </a:p>
        </p:txBody>
      </p:sp>
    </p:spTree>
    <p:extLst>
      <p:ext uri="{BB962C8B-B14F-4D97-AF65-F5344CB8AC3E}">
        <p14:creationId xmlns:p14="http://schemas.microsoft.com/office/powerpoint/2010/main" val="394224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77EA22B3-5442-49A7-9AD2-23BCFF3D5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
            <a:ext cx="12192000" cy="6857786"/>
          </a:xfrm>
          <a:prstGeom prst="rect">
            <a:avLst/>
          </a:prstGeom>
        </p:spPr>
      </p:pic>
      <p:sp>
        <p:nvSpPr>
          <p:cNvPr id="2" name="Nadpis 1">
            <a:extLst>
              <a:ext uri="{FF2B5EF4-FFF2-40B4-BE49-F238E27FC236}">
                <a16:creationId xmlns:a16="http://schemas.microsoft.com/office/drawing/2014/main" id="{A520F3C8-C69A-46CA-B497-1339C8B7914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DCE2A6B-14A5-4DD4-9883-02D0F09B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B5B644B-2659-45F1-B1D5-79E6167401C7}"/>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5" name="Zástupný symbol pro zápatí 4">
            <a:extLst>
              <a:ext uri="{FF2B5EF4-FFF2-40B4-BE49-F238E27FC236}">
                <a16:creationId xmlns:a16="http://schemas.microsoft.com/office/drawing/2014/main" id="{F8C523DA-57DB-4D8A-B464-DCFA8CDBB1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A29B854-609C-4898-8347-D264EE4C768D}"/>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79409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E56EE-D110-4761-A849-0FEE67FF921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47B96CE-E6EB-4D61-9269-3FD9CED661E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56CB737-FF26-4E0F-B763-B8B1AF90A3F3}"/>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5" name="Zástupný symbol pro zápatí 4">
            <a:extLst>
              <a:ext uri="{FF2B5EF4-FFF2-40B4-BE49-F238E27FC236}">
                <a16:creationId xmlns:a16="http://schemas.microsoft.com/office/drawing/2014/main" id="{03900D13-1D2C-40E3-B4ED-3D3911A4D9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216856-ACAD-425F-AB62-3BAB681755E2}"/>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72153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DA0ADBD-8C40-438D-AB3F-17EC205516E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C32813E-B62A-4878-81D5-65DB1686FB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7E2D19-5987-4DD8-9629-3FBFBD2C3812}"/>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5" name="Zástupný symbol pro zápatí 4">
            <a:extLst>
              <a:ext uri="{FF2B5EF4-FFF2-40B4-BE49-F238E27FC236}">
                <a16:creationId xmlns:a16="http://schemas.microsoft.com/office/drawing/2014/main" id="{232EA81F-0352-4698-B272-572D6DE1B7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68BB2C-67D4-4D38-A3D3-F2988DAB9BE3}"/>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65451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43312B69-3394-40AF-928E-A603DA2A36C8}" type="slidenum">
              <a:rPr lang="en-US"/>
              <a:pPr>
                <a:defRPr/>
              </a:pPr>
              <a:t>‹#›</a:t>
            </a:fld>
            <a:endParaRPr lang="en-US" dirty="0"/>
          </a:p>
        </p:txBody>
      </p:sp>
    </p:spTree>
    <p:extLst>
      <p:ext uri="{BB962C8B-B14F-4D97-AF65-F5344CB8AC3E}">
        <p14:creationId xmlns:p14="http://schemas.microsoft.com/office/powerpoint/2010/main" val="100481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1C942-B9CE-411E-A6D5-D625ED44F65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4BAC47C-F41D-4CE8-ACB4-CBA3E55CA27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ECC708-24B6-4F68-8978-D188B46E4525}"/>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5" name="Zástupný symbol pro zápatí 4">
            <a:extLst>
              <a:ext uri="{FF2B5EF4-FFF2-40B4-BE49-F238E27FC236}">
                <a16:creationId xmlns:a16="http://schemas.microsoft.com/office/drawing/2014/main" id="{BF7FE6D0-A5B1-43E4-A48B-5FEEDAE1008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D134B-8497-42C0-8C01-524805BFFB7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93850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3DF10-BD97-47F1-92C4-D536CB6B70F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E9027BDD-4C62-4170-A1EA-33969C15B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92B0D1C-3226-4B4D-A908-D20E6F955157}"/>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5" name="Zástupný symbol pro zápatí 4">
            <a:extLst>
              <a:ext uri="{FF2B5EF4-FFF2-40B4-BE49-F238E27FC236}">
                <a16:creationId xmlns:a16="http://schemas.microsoft.com/office/drawing/2014/main" id="{8B67F899-5C33-4076-AA8F-73FAA595D21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3E9C3C-C71A-46F6-925C-034F02496740}"/>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396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B19DF6-A347-4C07-A404-D40A129543E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970126E-91FF-4336-AA80-57CFA57E46C5}"/>
              </a:ext>
            </a:extLst>
          </p:cNvPr>
          <p:cNvSpPr>
            <a:spLocks noGrp="1"/>
          </p:cNvSpPr>
          <p:nvPr>
            <p:ph sz="half" idx="1"/>
          </p:nvPr>
        </p:nvSpPr>
        <p:spPr>
          <a:xfrm>
            <a:off x="1051844" y="1982623"/>
            <a:ext cx="4967955" cy="432844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0903D40A-6F5D-4B88-B00E-8C2EC8DF24A2}"/>
              </a:ext>
            </a:extLst>
          </p:cNvPr>
          <p:cNvSpPr>
            <a:spLocks noGrp="1"/>
          </p:cNvSpPr>
          <p:nvPr>
            <p:ph sz="half" idx="2"/>
          </p:nvPr>
        </p:nvSpPr>
        <p:spPr>
          <a:xfrm>
            <a:off x="6172200" y="1982622"/>
            <a:ext cx="4967955" cy="4328445"/>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1D2D32D6-3FB4-464E-8557-E179937F9B2D}"/>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6" name="Zástupný symbol pro zápatí 5">
            <a:extLst>
              <a:ext uri="{FF2B5EF4-FFF2-40B4-BE49-F238E27FC236}">
                <a16:creationId xmlns:a16="http://schemas.microsoft.com/office/drawing/2014/main" id="{F9F4AF49-F94E-4FC7-BEB9-E5779CFAE9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D59E458-650E-4925-A2BA-21F22AB35251}"/>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0053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00B2-89EA-4A02-8C7B-4F21559EC3D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6C32814-31C2-4597-9E51-9C9482CFD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CEC0EE4-0C61-443E-938F-FC1ECC8C4EDC}"/>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688327E-D7D4-494A-AD2D-416AAF3CA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8F83E62-6636-43F0-B0B7-670D1228078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FACEDA1-54EE-4718-812F-58F33EABE24F}"/>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8" name="Zástupný symbol pro zápatí 7">
            <a:extLst>
              <a:ext uri="{FF2B5EF4-FFF2-40B4-BE49-F238E27FC236}">
                <a16:creationId xmlns:a16="http://schemas.microsoft.com/office/drawing/2014/main" id="{64373085-1EF5-40B2-9A87-5B752965457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42A5F74-0DE3-415F-90EF-D06C104E470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43523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FE34D8-CA64-435F-93C5-C217E74753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C9AF2EF-FF84-4530-BF9D-FA6EB631C520}"/>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4" name="Zástupný symbol pro zápatí 3">
            <a:extLst>
              <a:ext uri="{FF2B5EF4-FFF2-40B4-BE49-F238E27FC236}">
                <a16:creationId xmlns:a16="http://schemas.microsoft.com/office/drawing/2014/main" id="{3F37056D-59C4-45ED-87A1-0D7CB219DB7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8E87E59-E059-443C-B1DD-F260908136F5}"/>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96001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87F632-6EA9-4CB8-B9DE-E724250FD38F}"/>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3" name="Zástupný symbol pro zápatí 2">
            <a:extLst>
              <a:ext uri="{FF2B5EF4-FFF2-40B4-BE49-F238E27FC236}">
                <a16:creationId xmlns:a16="http://schemas.microsoft.com/office/drawing/2014/main" id="{779E7CEA-BD28-4F49-B3E2-72FDBD48577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267E794-1AE8-4673-BB82-27F1EC900BA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9278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7F79A3-052B-4473-9AF5-371F6905EE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85E9889E-2E1E-4BBB-BCDC-6DB778BB4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F13AAB6-A4C8-4BDD-B4C8-99F823227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E06280B-45CB-489A-A940-D2EB4B5308CC}"/>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6" name="Zástupný symbol pro zápatí 5">
            <a:extLst>
              <a:ext uri="{FF2B5EF4-FFF2-40B4-BE49-F238E27FC236}">
                <a16:creationId xmlns:a16="http://schemas.microsoft.com/office/drawing/2014/main" id="{3B455712-A04A-4D65-B02C-EDBBC9715E6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722F4B-A9CE-4D4B-A6AD-8B4EB56B700F}"/>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50954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8507D-8EC2-45EE-94EB-41B087E2F4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B53D4F2-4FD1-47F6-BB4C-DDA41A787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0B9D466-028D-49C3-AB4C-79CA1EAF9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5536700-F195-480C-A784-D39CF1331282}"/>
              </a:ext>
            </a:extLst>
          </p:cNvPr>
          <p:cNvSpPr>
            <a:spLocks noGrp="1"/>
          </p:cNvSpPr>
          <p:nvPr>
            <p:ph type="dt" sz="half" idx="10"/>
          </p:nvPr>
        </p:nvSpPr>
        <p:spPr/>
        <p:txBody>
          <a:bodyPr/>
          <a:lstStyle/>
          <a:p>
            <a:fld id="{17435C6E-D354-4DCB-8A45-2179AB5609B6}" type="datetimeFigureOut">
              <a:rPr lang="cs-CZ" smtClean="0"/>
              <a:t>09.11.2022</a:t>
            </a:fld>
            <a:endParaRPr lang="cs-CZ"/>
          </a:p>
        </p:txBody>
      </p:sp>
      <p:sp>
        <p:nvSpPr>
          <p:cNvPr id="6" name="Zástupný symbol pro zápatí 5">
            <a:extLst>
              <a:ext uri="{FF2B5EF4-FFF2-40B4-BE49-F238E27FC236}">
                <a16:creationId xmlns:a16="http://schemas.microsoft.com/office/drawing/2014/main" id="{AE28212F-69BC-416F-86DB-9B2962682B8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D143834-4314-45D5-8D70-78E5B3FE952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997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FE0A633-AAAE-4E54-A534-E20C4B437BF6}"/>
              </a:ext>
            </a:extLst>
          </p:cNvPr>
          <p:cNvSpPr>
            <a:spLocks noGrp="1"/>
          </p:cNvSpPr>
          <p:nvPr>
            <p:ph type="title"/>
          </p:nvPr>
        </p:nvSpPr>
        <p:spPr>
          <a:xfrm>
            <a:off x="1051845" y="546931"/>
            <a:ext cx="10091871" cy="717848"/>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20C6CAF7-1D91-499A-9DB5-7E543D6D4955}"/>
              </a:ext>
            </a:extLst>
          </p:cNvPr>
          <p:cNvSpPr>
            <a:spLocks noGrp="1"/>
          </p:cNvSpPr>
          <p:nvPr>
            <p:ph type="body" idx="1"/>
          </p:nvPr>
        </p:nvSpPr>
        <p:spPr>
          <a:xfrm>
            <a:off x="1051845" y="2005012"/>
            <a:ext cx="10091871" cy="430605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9E1FB46-A19E-4507-9C6F-D73B7953D61D}"/>
              </a:ext>
            </a:extLst>
          </p:cNvPr>
          <p:cNvSpPr>
            <a:spLocks noGrp="1"/>
          </p:cNvSpPr>
          <p:nvPr>
            <p:ph type="dt" sz="half" idx="2"/>
          </p:nvPr>
        </p:nvSpPr>
        <p:spPr>
          <a:xfrm>
            <a:off x="105184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35C6E-D354-4DCB-8A45-2179AB5609B6}" type="datetimeFigureOut">
              <a:rPr lang="cs-CZ" smtClean="0"/>
              <a:t>09.11.2022</a:t>
            </a:fld>
            <a:endParaRPr lang="cs-CZ"/>
          </a:p>
        </p:txBody>
      </p:sp>
      <p:sp>
        <p:nvSpPr>
          <p:cNvPr id="5" name="Zástupný symbol pro zápatí 4">
            <a:extLst>
              <a:ext uri="{FF2B5EF4-FFF2-40B4-BE49-F238E27FC236}">
                <a16:creationId xmlns:a16="http://schemas.microsoft.com/office/drawing/2014/main" id="{268C7C50-B3BD-4469-8F67-4D7E05B0F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E5980AE-EF1C-4C59-9AF6-7769953A2D12}"/>
              </a:ext>
            </a:extLst>
          </p:cNvPr>
          <p:cNvSpPr>
            <a:spLocks noGrp="1"/>
          </p:cNvSpPr>
          <p:nvPr>
            <p:ph type="sldNum" sz="quarter" idx="4"/>
          </p:nvPr>
        </p:nvSpPr>
        <p:spPr>
          <a:xfrm>
            <a:off x="839695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F3B7-179D-4B78-92FD-7C48BEA88E47}" type="slidenum">
              <a:rPr lang="cs-CZ" smtClean="0"/>
              <a:t>‹#›</a:t>
            </a:fld>
            <a:endParaRPr lang="cs-CZ"/>
          </a:p>
        </p:txBody>
      </p:sp>
    </p:spTree>
    <p:extLst>
      <p:ext uri="{BB962C8B-B14F-4D97-AF65-F5344CB8AC3E}">
        <p14:creationId xmlns:p14="http://schemas.microsoft.com/office/powerpoint/2010/main" val="35890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be/url?sa=i&amp;rct=j&amp;q=&amp;esrc=s&amp;frm=1&amp;source=images&amp;cd=&amp;cad=rja&amp;uact=8&amp;docid=W9RABt6K1bIR6M&amp;tbnid=ICTWuK7PJPZ9pM:&amp;ved=0CAUQjRw&amp;url=http://www.scuoladisportcoaching.it/psicologia-dello-sport-self-determination-theory-di-deci-e-ryan/&amp;ei=clSCU5CTHYeNO43zgcAL&amp;bvm=bv.67720277,d.ZGU&amp;psig=AFQjCNFvoO2BBKzqDBlwJ3X8dLetSOrYlw&amp;ust=140113657711263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businessdictionary.com/definition/accountability.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pgionline.com/wp-content/uploads/2015/08/The-Story-of-the-Singapore-Prison-Servic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be/url?sa=i&amp;rct=j&amp;q=&amp;esrc=s&amp;source=images&amp;cd=&amp;cad=rja&amp;uact=8&amp;ved=0CAcQjRxqFQoTCIXJv47e78gCFUKJGgodlI4OlA&amp;url=http://www.wikiwand.com/en/Singapore_Prison_Service&amp;psig=AFQjCNGCZ86_dz85eJTxN2lgy9AltywGXw&amp;ust=144648483592145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unsplash.com/@lleung1?utm_source=unsplash&amp;utm_medium=referral&amp;utm_content=creditCopyText"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s://unsplash.com/s/photos/reflection?utm_source=unsplash&amp;utm_medium=referral&amp;utm_content=creditCopyText"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realworld.report/"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l1.cuni.cz/course/view.php?id=13837&amp;lang=en"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uk.linkedin.com/in/toby-lowe-90561b19"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8.xml.rels><?xml version="1.0" encoding="UTF-8" standalone="yes"?>
<Relationships xmlns="http://schemas.openxmlformats.org/package/2006/relationships"><Relationship Id="rId2" Type="http://schemas.openxmlformats.org/officeDocument/2006/relationships/hyperlink" Target="https://dl1.cuni.cz/course/view.php?id=13837&amp;lang=en"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4.svg"/><Relationship Id="rId4" Type="http://schemas.openxmlformats.org/officeDocument/2006/relationships/diagramQuickStyle" Target="../diagrams/quickStyle1.xml"/><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p:txBody>
          <a:bodyPr>
            <a:normAutofit lnSpcReduction="10000"/>
          </a:bodyPr>
          <a:lstStyle/>
          <a:p>
            <a:r>
              <a:rPr lang="cs-CZ" dirty="0"/>
              <a:t>Vladimír </a:t>
            </a:r>
            <a:r>
              <a:rPr lang="cs-CZ" dirty="0" err="1"/>
              <a:t>Kváča</a:t>
            </a:r>
            <a:r>
              <a:rPr lang="cs-CZ" dirty="0"/>
              <a:t>, Ph.D.</a:t>
            </a:r>
            <a:br>
              <a:rPr lang="cs-CZ" dirty="0"/>
            </a:br>
            <a:r>
              <a:rPr lang="cs-CZ" dirty="0" err="1"/>
              <a:t>October</a:t>
            </a:r>
            <a:r>
              <a:rPr lang="cs-CZ" dirty="0"/>
              <a:t> 2022 – </a:t>
            </a:r>
            <a:r>
              <a:rPr lang="cs-CZ" dirty="0" err="1"/>
              <a:t>January</a:t>
            </a:r>
            <a:r>
              <a:rPr lang="cs-CZ" dirty="0"/>
              <a:t> 2023</a:t>
            </a:r>
          </a:p>
          <a:p>
            <a:endParaRPr lang="cs-CZ" dirty="0"/>
          </a:p>
          <a:p>
            <a:r>
              <a:rPr lang="cs-CZ" dirty="0"/>
              <a:t>#3 </a:t>
            </a:r>
            <a:r>
              <a:rPr lang="cs-CZ" dirty="0" err="1"/>
              <a:t>November</a:t>
            </a:r>
            <a:r>
              <a:rPr lang="cs-CZ" dirty="0"/>
              <a:t> 9, 2022</a:t>
            </a:r>
          </a:p>
        </p:txBody>
      </p:sp>
    </p:spTree>
    <p:extLst>
      <p:ext uri="{BB962C8B-B14F-4D97-AF65-F5344CB8AC3E}">
        <p14:creationId xmlns:p14="http://schemas.microsoft.com/office/powerpoint/2010/main" val="295874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2B94B-DEDC-4217-ABD8-8BEE7570EBDC}"/>
              </a:ext>
            </a:extLst>
          </p:cNvPr>
          <p:cNvSpPr>
            <a:spLocks noGrp="1"/>
          </p:cNvSpPr>
          <p:nvPr>
            <p:ph type="title"/>
          </p:nvPr>
        </p:nvSpPr>
        <p:spPr>
          <a:xfrm>
            <a:off x="1981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id="{D3826477-012F-47C6-965C-805B86FF0514}"/>
              </a:ext>
            </a:extLst>
          </p:cNvPr>
          <p:cNvSpPr txBox="1"/>
          <p:nvPr/>
        </p:nvSpPr>
        <p:spPr>
          <a:xfrm>
            <a:off x="2221231" y="948691"/>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id="{12D67E52-CCCC-412E-8829-6294E266B488}"/>
              </a:ext>
            </a:extLst>
          </p:cNvPr>
          <p:cNvSpPr txBox="1"/>
          <p:nvPr/>
        </p:nvSpPr>
        <p:spPr>
          <a:xfrm>
            <a:off x="4939781" y="953046"/>
            <a:ext cx="2020361"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id="{6D6BBA6F-8445-4B4C-B59A-6C1BFAE9DEC4}"/>
              </a:ext>
            </a:extLst>
          </p:cNvPr>
          <p:cNvSpPr txBox="1"/>
          <p:nvPr/>
        </p:nvSpPr>
        <p:spPr>
          <a:xfrm>
            <a:off x="7176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0" name="Tekstvak 29">
            <a:extLst>
              <a:ext uri="{FF2B5EF4-FFF2-40B4-BE49-F238E27FC236}">
                <a16:creationId xmlns:a16="http://schemas.microsoft.com/office/drawing/2014/main" id="{B9A336E8-C0E1-46A4-9978-8AB4487F6EE2}"/>
              </a:ext>
            </a:extLst>
          </p:cNvPr>
          <p:cNvSpPr txBox="1"/>
          <p:nvPr/>
        </p:nvSpPr>
        <p:spPr>
          <a:xfrm>
            <a:off x="1518749"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id="{7E7D8A00-A1EC-416A-9AA8-846E9F97BF6A}"/>
              </a:ext>
            </a:extLst>
          </p:cNvPr>
          <p:cNvSpPr txBox="1"/>
          <p:nvPr/>
        </p:nvSpPr>
        <p:spPr>
          <a:xfrm>
            <a:off x="10353490" y="836713"/>
            <a:ext cx="29367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32" name="Obousměrná vodorovná šipka 31"/>
          <p:cNvSpPr/>
          <p:nvPr/>
        </p:nvSpPr>
        <p:spPr>
          <a:xfrm>
            <a:off x="4259796" y="3104964"/>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4783942" y="2780928"/>
            <a:ext cx="2624116" cy="523220"/>
          </a:xfrm>
          <a:prstGeom prst="rect">
            <a:avLst/>
          </a:prstGeom>
          <a:noFill/>
        </p:spPr>
        <p:txBody>
          <a:bodyPr wrap="none" rtlCol="0">
            <a:spAutoFit/>
          </a:bodyPr>
          <a:lstStyle/>
          <a:p>
            <a:r>
              <a:rPr lang="cs-CZ" sz="2800" dirty="0"/>
              <a:t>E – </a:t>
            </a:r>
            <a:r>
              <a:rPr lang="cs-CZ" sz="2800" dirty="0" err="1"/>
              <a:t>Governance</a:t>
            </a:r>
            <a:r>
              <a:rPr lang="cs-CZ" sz="2800" dirty="0"/>
              <a:t>?</a:t>
            </a:r>
            <a:endParaRPr lang="en-GB" sz="2800" dirty="0"/>
          </a:p>
        </p:txBody>
      </p:sp>
      <p:sp>
        <p:nvSpPr>
          <p:cNvPr id="17" name="TextovéPole 16"/>
          <p:cNvSpPr txBox="1"/>
          <p:nvPr/>
        </p:nvSpPr>
        <p:spPr>
          <a:xfrm>
            <a:off x="1775520" y="3811012"/>
            <a:ext cx="3888432" cy="3046988"/>
          </a:xfrm>
          <a:prstGeom prst="rect">
            <a:avLst/>
          </a:prstGeom>
          <a:noFill/>
        </p:spPr>
        <p:txBody>
          <a:bodyPr wrap="square" rtlCol="0">
            <a:spAutoFit/>
          </a:bodyPr>
          <a:lstStyle/>
          <a:p>
            <a:r>
              <a:rPr lang="cs-CZ" sz="2400" dirty="0" err="1"/>
              <a:t>This</a:t>
            </a:r>
            <a:r>
              <a:rPr lang="cs-CZ" sz="2400" dirty="0"/>
              <a:t> </a:t>
            </a:r>
            <a:r>
              <a:rPr lang="cs-CZ" sz="2400" dirty="0" err="1"/>
              <a:t>can</a:t>
            </a:r>
            <a:r>
              <a:rPr lang="cs-CZ" sz="2400" dirty="0"/>
              <a:t> </a:t>
            </a:r>
            <a:r>
              <a:rPr lang="cs-CZ" sz="2400" dirty="0" err="1"/>
              <a:t>be</a:t>
            </a:r>
            <a:r>
              <a:rPr lang="cs-CZ" sz="2400" dirty="0"/>
              <a:t> </a:t>
            </a:r>
            <a:r>
              <a:rPr lang="cs-CZ" sz="2400" dirty="0" err="1"/>
              <a:t>easily</a:t>
            </a:r>
            <a:r>
              <a:rPr lang="cs-CZ" sz="2400" dirty="0"/>
              <a:t> </a:t>
            </a:r>
            <a:r>
              <a:rPr lang="cs-CZ" sz="2400" dirty="0" err="1"/>
              <a:t>automated</a:t>
            </a:r>
            <a:r>
              <a:rPr lang="cs-CZ" sz="2400" dirty="0"/>
              <a:t>.</a:t>
            </a:r>
          </a:p>
          <a:p>
            <a:endParaRPr lang="cs-CZ" sz="2400" dirty="0"/>
          </a:p>
          <a:p>
            <a:r>
              <a:rPr lang="cs-CZ" sz="2400" dirty="0" err="1"/>
              <a:t>Give</a:t>
            </a:r>
            <a:r>
              <a:rPr lang="cs-CZ" sz="2400" dirty="0"/>
              <a:t> </a:t>
            </a:r>
            <a:r>
              <a:rPr lang="cs-CZ" sz="2400" dirty="0" err="1"/>
              <a:t>the</a:t>
            </a:r>
            <a:r>
              <a:rPr lang="cs-CZ" sz="2400" dirty="0"/>
              <a:t> </a:t>
            </a:r>
            <a:r>
              <a:rPr lang="cs-CZ" sz="2400" dirty="0" err="1"/>
              <a:t>boring</a:t>
            </a:r>
            <a:r>
              <a:rPr lang="cs-CZ" sz="2400" dirty="0"/>
              <a:t> </a:t>
            </a:r>
            <a:r>
              <a:rPr lang="cs-CZ" sz="2400" dirty="0" err="1"/>
              <a:t>work</a:t>
            </a:r>
            <a:r>
              <a:rPr lang="cs-CZ" sz="2400" dirty="0"/>
              <a:t> to </a:t>
            </a:r>
            <a:r>
              <a:rPr lang="cs-CZ" sz="2400" dirty="0" err="1"/>
              <a:t>the</a:t>
            </a:r>
            <a:r>
              <a:rPr lang="cs-CZ" sz="2400" dirty="0"/>
              <a:t> AI! </a:t>
            </a:r>
            <a:r>
              <a:rPr lang="cs-CZ" sz="2400" dirty="0" err="1"/>
              <a:t>Human</a:t>
            </a:r>
            <a:r>
              <a:rPr lang="cs-CZ" sz="2400" dirty="0"/>
              <a:t> </a:t>
            </a:r>
            <a:r>
              <a:rPr lang="cs-CZ" sz="2400" dirty="0" err="1"/>
              <a:t>can</a:t>
            </a:r>
            <a:r>
              <a:rPr lang="cs-CZ" sz="2400" dirty="0"/>
              <a:t> </a:t>
            </a:r>
            <a:r>
              <a:rPr lang="cs-CZ" sz="2400" dirty="0" err="1"/>
              <a:t>be</a:t>
            </a:r>
            <a:r>
              <a:rPr lang="cs-CZ" sz="2400" dirty="0"/>
              <a:t> </a:t>
            </a:r>
            <a:r>
              <a:rPr lang="cs-CZ" sz="2400" dirty="0" err="1"/>
              <a:t>replaced</a:t>
            </a:r>
            <a:r>
              <a:rPr lang="cs-CZ" sz="2400" dirty="0"/>
              <a:t> </a:t>
            </a:r>
            <a:r>
              <a:rPr lang="cs-CZ" sz="2400" dirty="0" err="1"/>
              <a:t>here</a:t>
            </a:r>
            <a:r>
              <a:rPr lang="cs-CZ" sz="2400" dirty="0"/>
              <a:t>.</a:t>
            </a:r>
          </a:p>
          <a:p>
            <a:endParaRPr lang="cs-CZ" sz="2400" dirty="0"/>
          </a:p>
          <a:p>
            <a:r>
              <a:rPr lang="cs-CZ" sz="2400" dirty="0" err="1"/>
              <a:t>Redesign</a:t>
            </a:r>
            <a:r>
              <a:rPr lang="cs-CZ" sz="2400" dirty="0"/>
              <a:t> </a:t>
            </a:r>
            <a:r>
              <a:rPr lang="cs-CZ" sz="2400" dirty="0" err="1"/>
              <a:t>the</a:t>
            </a:r>
            <a:r>
              <a:rPr lang="cs-CZ" sz="2400" dirty="0"/>
              <a:t> </a:t>
            </a:r>
            <a:r>
              <a:rPr lang="cs-CZ" sz="2400" dirty="0" err="1"/>
              <a:t>service</a:t>
            </a:r>
            <a:r>
              <a:rPr lang="cs-CZ" sz="2400" dirty="0"/>
              <a:t> </a:t>
            </a:r>
            <a:r>
              <a:rPr lang="cs-CZ" sz="2400" dirty="0" err="1"/>
              <a:t>first</a:t>
            </a:r>
            <a:r>
              <a:rPr lang="cs-CZ" sz="2400" dirty="0"/>
              <a:t>, </a:t>
            </a:r>
            <a:r>
              <a:rPr lang="cs-CZ" sz="2400" dirty="0" err="1"/>
              <a:t>then</a:t>
            </a:r>
            <a:r>
              <a:rPr lang="cs-CZ" sz="2400" dirty="0"/>
              <a:t> </a:t>
            </a:r>
            <a:r>
              <a:rPr lang="cs-CZ" sz="2400" dirty="0" err="1"/>
              <a:t>make</a:t>
            </a:r>
            <a:r>
              <a:rPr lang="cs-CZ" sz="2400" dirty="0"/>
              <a:t> </a:t>
            </a:r>
            <a:r>
              <a:rPr lang="cs-CZ" sz="2400" dirty="0" err="1"/>
              <a:t>it</a:t>
            </a:r>
            <a:r>
              <a:rPr lang="cs-CZ" sz="2400" dirty="0"/>
              <a:t> </a:t>
            </a:r>
            <a:r>
              <a:rPr lang="cs-CZ" sz="2400" dirty="0" err="1"/>
              <a:t>electronic</a:t>
            </a:r>
            <a:r>
              <a:rPr lang="cs-CZ" sz="2400" dirty="0"/>
              <a:t>.</a:t>
            </a:r>
          </a:p>
        </p:txBody>
      </p:sp>
      <p:sp>
        <p:nvSpPr>
          <p:cNvPr id="18" name="TextovéPole 17"/>
          <p:cNvSpPr txBox="1"/>
          <p:nvPr/>
        </p:nvSpPr>
        <p:spPr>
          <a:xfrm>
            <a:off x="6528048" y="3441680"/>
            <a:ext cx="3888432" cy="3416320"/>
          </a:xfrm>
          <a:prstGeom prst="rect">
            <a:avLst/>
          </a:prstGeom>
          <a:noFill/>
        </p:spPr>
        <p:txBody>
          <a:bodyPr wrap="square" rtlCol="0">
            <a:spAutoFit/>
          </a:bodyPr>
          <a:lstStyle/>
          <a:p>
            <a:pPr algn="r"/>
            <a:r>
              <a:rPr lang="cs-CZ" sz="2400" dirty="0" err="1"/>
              <a:t>This</a:t>
            </a:r>
            <a:r>
              <a:rPr lang="cs-CZ" sz="2400" dirty="0"/>
              <a:t> </a:t>
            </a:r>
            <a:r>
              <a:rPr lang="cs-CZ" sz="2400" dirty="0" err="1"/>
              <a:t>can</a:t>
            </a:r>
            <a:r>
              <a:rPr lang="cs-CZ" sz="2400" dirty="0"/>
              <a:t>‘t </a:t>
            </a:r>
            <a:r>
              <a:rPr lang="cs-CZ" sz="2400" dirty="0" err="1"/>
              <a:t>be</a:t>
            </a:r>
            <a:r>
              <a:rPr lang="cs-CZ" sz="2400" dirty="0"/>
              <a:t> </a:t>
            </a:r>
            <a:r>
              <a:rPr lang="cs-CZ" sz="2400" dirty="0" err="1"/>
              <a:t>easily</a:t>
            </a:r>
            <a:r>
              <a:rPr lang="cs-CZ" sz="2400" dirty="0"/>
              <a:t> </a:t>
            </a:r>
            <a:r>
              <a:rPr lang="cs-CZ" sz="2400" dirty="0" err="1"/>
              <a:t>automated</a:t>
            </a:r>
            <a:r>
              <a:rPr lang="cs-CZ" sz="2400" dirty="0"/>
              <a:t>.</a:t>
            </a:r>
          </a:p>
          <a:p>
            <a:pPr algn="r"/>
            <a:endParaRPr lang="cs-CZ" sz="2400" dirty="0"/>
          </a:p>
          <a:p>
            <a:pPr algn="r"/>
            <a:r>
              <a:rPr lang="cs-CZ" sz="2400" dirty="0"/>
              <a:t>Use IT/AI to </a:t>
            </a:r>
            <a:r>
              <a:rPr lang="cs-CZ" sz="2400" dirty="0" err="1"/>
              <a:t>enhance</a:t>
            </a:r>
            <a:r>
              <a:rPr lang="cs-CZ" sz="2400" dirty="0"/>
              <a:t> </a:t>
            </a:r>
            <a:r>
              <a:rPr lang="cs-CZ" sz="2400" dirty="0" err="1"/>
              <a:t>humans</a:t>
            </a:r>
            <a:r>
              <a:rPr lang="cs-CZ" sz="2400" dirty="0"/>
              <a:t> </a:t>
            </a:r>
            <a:r>
              <a:rPr lang="cs-CZ" sz="2400" dirty="0" err="1"/>
              <a:t>here</a:t>
            </a:r>
            <a:r>
              <a:rPr lang="cs-CZ" sz="2400" dirty="0"/>
              <a:t>.</a:t>
            </a:r>
          </a:p>
          <a:p>
            <a:pPr algn="r"/>
            <a:endParaRPr lang="cs-CZ" sz="2400" dirty="0"/>
          </a:p>
          <a:p>
            <a:pPr algn="r"/>
            <a:r>
              <a:rPr lang="cs-CZ" sz="2400" dirty="0" err="1"/>
              <a:t>Redesign</a:t>
            </a:r>
            <a:r>
              <a:rPr lang="cs-CZ" sz="2400" dirty="0"/>
              <a:t> </a:t>
            </a:r>
            <a:r>
              <a:rPr lang="cs-CZ" sz="2400" dirty="0" err="1"/>
              <a:t>the</a:t>
            </a:r>
            <a:r>
              <a:rPr lang="cs-CZ" sz="2400" dirty="0"/>
              <a:t> </a:t>
            </a:r>
            <a:r>
              <a:rPr lang="cs-CZ" sz="2400" dirty="0" err="1"/>
              <a:t>service</a:t>
            </a:r>
            <a:r>
              <a:rPr lang="cs-CZ" sz="2400" dirty="0"/>
              <a:t> </a:t>
            </a:r>
            <a:r>
              <a:rPr lang="cs-CZ" sz="2400" dirty="0" err="1"/>
              <a:t>first</a:t>
            </a:r>
            <a:r>
              <a:rPr lang="cs-CZ" sz="2400" dirty="0"/>
              <a:t>, </a:t>
            </a:r>
            <a:r>
              <a:rPr lang="cs-CZ" sz="2400" dirty="0" err="1"/>
              <a:t>then</a:t>
            </a:r>
            <a:r>
              <a:rPr lang="cs-CZ" sz="2400" dirty="0"/>
              <a:t> </a:t>
            </a:r>
            <a:r>
              <a:rPr lang="cs-CZ" sz="2400" dirty="0" err="1"/>
              <a:t>make</a:t>
            </a:r>
            <a:r>
              <a:rPr lang="cs-CZ" sz="2400" dirty="0"/>
              <a:t> </a:t>
            </a:r>
            <a:r>
              <a:rPr lang="cs-CZ" sz="2400" dirty="0" err="1"/>
              <a:t>it</a:t>
            </a:r>
            <a:r>
              <a:rPr lang="cs-CZ" sz="2400" dirty="0"/>
              <a:t> </a:t>
            </a:r>
            <a:r>
              <a:rPr lang="cs-CZ" sz="2400" dirty="0" err="1"/>
              <a:t>electronic</a:t>
            </a:r>
            <a:r>
              <a:rPr lang="cs-CZ" sz="2400" dirty="0"/>
              <a:t> (</a:t>
            </a:r>
            <a:r>
              <a:rPr lang="cs-CZ" sz="2400" dirty="0" err="1"/>
              <a:t>if</a:t>
            </a:r>
            <a:r>
              <a:rPr lang="cs-CZ" sz="2400" dirty="0"/>
              <a:t> </a:t>
            </a:r>
            <a:r>
              <a:rPr lang="cs-CZ" sz="2400" dirty="0" err="1"/>
              <a:t>still</a:t>
            </a:r>
            <a:r>
              <a:rPr lang="cs-CZ" sz="2400" dirty="0"/>
              <a:t> </a:t>
            </a:r>
            <a:r>
              <a:rPr lang="cs-CZ" sz="2400" dirty="0" err="1"/>
              <a:t>needed</a:t>
            </a:r>
            <a:r>
              <a:rPr lang="cs-CZ" sz="2400" dirty="0"/>
              <a:t>).</a:t>
            </a:r>
          </a:p>
        </p:txBody>
      </p:sp>
    </p:spTree>
    <p:extLst>
      <p:ext uri="{BB962C8B-B14F-4D97-AF65-F5344CB8AC3E}">
        <p14:creationId xmlns:p14="http://schemas.microsoft.com/office/powerpoint/2010/main" val="31069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#5: </a:t>
            </a:r>
            <a:r>
              <a:rPr lang="en-GB" dirty="0"/>
              <a:t>Motivation of Staff</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stress on external motivators </a:t>
            </a:r>
            <a:r>
              <a:rPr lang="cs-CZ" dirty="0"/>
              <a:t>…</a:t>
            </a:r>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0" cy="144637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r>
              <a:rPr lang="cs-CZ"/>
              <a:t>…</a:t>
            </a:r>
            <a:r>
              <a:rPr lang="en-GB"/>
              <a:t> </a:t>
            </a:r>
            <a:r>
              <a:rPr lang="en-GB" dirty="0"/>
              <a:t>to creating environment that keeps internalised motivation of people</a:t>
            </a:r>
            <a:endParaRPr lang="cs-CZ" dirty="0"/>
          </a:p>
        </p:txBody>
      </p:sp>
      <p:sp>
        <p:nvSpPr>
          <p:cNvPr id="6" name="TextovéPole 5">
            <a:extLst>
              <a:ext uri="{FF2B5EF4-FFF2-40B4-BE49-F238E27FC236}">
                <a16:creationId xmlns:a16="http://schemas.microsoft.com/office/drawing/2014/main" id="{1C61D554-B20A-40E6-9D8E-8D543B6D83A9}"/>
              </a:ext>
            </a:extLst>
          </p:cNvPr>
          <p:cNvSpPr txBox="1"/>
          <p:nvPr/>
        </p:nvSpPr>
        <p:spPr>
          <a:xfrm>
            <a:off x="1051844" y="3429000"/>
            <a:ext cx="10088309" cy="2954655"/>
          </a:xfrm>
          <a:prstGeom prst="rect">
            <a:avLst/>
          </a:prstGeom>
          <a:noFill/>
        </p:spPr>
        <p:txBody>
          <a:bodyPr wrap="square" rtlCol="0">
            <a:spAutoFit/>
          </a:bodyPr>
          <a:lstStyle/>
          <a:p>
            <a:r>
              <a:rPr lang="en-GB" sz="2400" dirty="0"/>
              <a:t>For most jobs (with exception of routine manual work) internalised motivation is more effective than externalised motivators (sticks and carrots, SMART goals). For internalised motivation people need </a:t>
            </a:r>
            <a:r>
              <a:rPr lang="en-GB" sz="2400" b="1" dirty="0">
                <a:solidFill>
                  <a:srgbClr val="CC0066"/>
                </a:solidFill>
              </a:rPr>
              <a:t>autonomy</a:t>
            </a:r>
            <a:r>
              <a:rPr lang="en-GB" sz="2400" dirty="0"/>
              <a:t> to self-organise; </a:t>
            </a:r>
            <a:r>
              <a:rPr lang="en-GB" sz="2400" b="1" dirty="0">
                <a:solidFill>
                  <a:srgbClr val="CC0066"/>
                </a:solidFill>
              </a:rPr>
              <a:t>mastery</a:t>
            </a:r>
            <a:r>
              <a:rPr lang="en-GB" sz="2400" dirty="0"/>
              <a:t> (possibility to </a:t>
            </a:r>
            <a:r>
              <a:rPr lang="cs-CZ" sz="2400" dirty="0" err="1"/>
              <a:t>see</a:t>
            </a:r>
            <a:r>
              <a:rPr lang="cs-CZ" sz="2400" dirty="0"/>
              <a:t> </a:t>
            </a:r>
            <a:r>
              <a:rPr lang="cs-CZ" sz="2400" dirty="0" err="1"/>
              <a:t>they</a:t>
            </a:r>
            <a:r>
              <a:rPr lang="cs-CZ" sz="2400" dirty="0"/>
              <a:t> </a:t>
            </a:r>
            <a:r>
              <a:rPr lang="en-GB" sz="2400" dirty="0"/>
              <a:t>do a good job) and relatedness to a higher </a:t>
            </a:r>
            <a:r>
              <a:rPr lang="en-GB" sz="2400" b="1" dirty="0">
                <a:solidFill>
                  <a:srgbClr val="CC0066"/>
                </a:solidFill>
              </a:rPr>
              <a:t>purpose</a:t>
            </a:r>
            <a:r>
              <a:rPr lang="en-GB" sz="2400" dirty="0"/>
              <a:t>. Introducing external motivators ruins internalised motivation. Idea of SMART objectives is just a consultants’ folklore, not a concept backed by science to manage organisations or countries.</a:t>
            </a:r>
          </a:p>
          <a:p>
            <a:endParaRPr lang="cs-CZ" dirty="0"/>
          </a:p>
        </p:txBody>
      </p:sp>
    </p:spTree>
    <p:extLst>
      <p:ext uri="{BB962C8B-B14F-4D97-AF65-F5344CB8AC3E}">
        <p14:creationId xmlns:p14="http://schemas.microsoft.com/office/powerpoint/2010/main" val="44945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7144" y="508204"/>
            <a:ext cx="8229600" cy="647700"/>
          </a:xfrm>
        </p:spPr>
        <p:txBody>
          <a:bodyPr>
            <a:normAutofit fontScale="90000"/>
          </a:bodyPr>
          <a:lstStyle/>
          <a:p>
            <a:r>
              <a:rPr lang="nl-BE" dirty="0" err="1"/>
              <a:t>Imagine</a:t>
            </a:r>
            <a:r>
              <a:rPr lang="nl-BE" dirty="0"/>
              <a:t>…</a:t>
            </a:r>
          </a:p>
        </p:txBody>
      </p:sp>
      <p:sp>
        <p:nvSpPr>
          <p:cNvPr id="3" name="Tijdelijke aanduiding voor inhoud 2"/>
          <p:cNvSpPr>
            <a:spLocks noGrp="1"/>
          </p:cNvSpPr>
          <p:nvPr>
            <p:ph idx="1"/>
          </p:nvPr>
        </p:nvSpPr>
        <p:spPr>
          <a:xfrm>
            <a:off x="1077144" y="1279525"/>
            <a:ext cx="10031458" cy="5076825"/>
          </a:xfrm>
        </p:spPr>
        <p:txBody>
          <a:bodyPr/>
          <a:lstStyle/>
          <a:p>
            <a:r>
              <a:rPr lang="nl-BE" sz="2000" dirty="0" err="1"/>
              <a:t>Your</a:t>
            </a:r>
            <a:r>
              <a:rPr lang="nl-BE" sz="2000" dirty="0"/>
              <a:t> </a:t>
            </a:r>
            <a:r>
              <a:rPr lang="nl-BE" sz="2000" dirty="0" err="1"/>
              <a:t>child</a:t>
            </a:r>
            <a:r>
              <a:rPr lang="nl-BE" sz="2000" dirty="0"/>
              <a:t> is in second </a:t>
            </a:r>
            <a:r>
              <a:rPr lang="nl-BE" sz="2000" dirty="0" err="1"/>
              <a:t>year</a:t>
            </a:r>
            <a:r>
              <a:rPr lang="nl-BE" sz="2000" dirty="0"/>
              <a:t> of </a:t>
            </a:r>
            <a:r>
              <a:rPr lang="nl-BE" sz="2000" dirty="0" err="1"/>
              <a:t>primary</a:t>
            </a:r>
            <a:r>
              <a:rPr lang="nl-BE" sz="2000" dirty="0"/>
              <a:t> school</a:t>
            </a:r>
          </a:p>
          <a:p>
            <a:r>
              <a:rPr lang="nl-BE" sz="2000" dirty="0" err="1"/>
              <a:t>This</a:t>
            </a:r>
            <a:r>
              <a:rPr lang="nl-BE" sz="2000" dirty="0"/>
              <a:t> is </a:t>
            </a:r>
            <a:r>
              <a:rPr lang="nl-BE" sz="2000" dirty="0" err="1"/>
              <a:t>when</a:t>
            </a:r>
            <a:r>
              <a:rPr lang="nl-BE" sz="2000" dirty="0"/>
              <a:t> </a:t>
            </a:r>
            <a:r>
              <a:rPr lang="nl-BE" sz="2000" dirty="0" err="1"/>
              <a:t>they</a:t>
            </a:r>
            <a:r>
              <a:rPr lang="nl-BE" sz="2000" dirty="0"/>
              <a:t> start </a:t>
            </a:r>
            <a:r>
              <a:rPr lang="nl-BE" sz="2000" dirty="0" err="1"/>
              <a:t>learning</a:t>
            </a:r>
            <a:r>
              <a:rPr lang="nl-BE" sz="2000" dirty="0"/>
              <a:t> ‘</a:t>
            </a:r>
            <a:r>
              <a:rPr lang="nl-BE" sz="2000" dirty="0" err="1"/>
              <a:t>tables</a:t>
            </a:r>
            <a:r>
              <a:rPr lang="nl-BE" sz="2000" dirty="0"/>
              <a:t>’ (1x2, 2x2, …)</a:t>
            </a:r>
          </a:p>
          <a:p>
            <a:r>
              <a:rPr lang="nl-BE" sz="2000" dirty="0"/>
              <a:t>Imagine your child is not interested much in this (likes to read rather than do numbers)  How do you approach this?</a:t>
            </a:r>
          </a:p>
          <a:p>
            <a:pPr lvl="1"/>
            <a:r>
              <a:rPr lang="nl-BE" sz="1800" dirty="0"/>
              <a:t>A- Show no interest in </a:t>
            </a:r>
            <a:r>
              <a:rPr lang="nl-BE" sz="1800" dirty="0" err="1"/>
              <a:t>it</a:t>
            </a:r>
            <a:endParaRPr lang="nl-BE" sz="1800" dirty="0"/>
          </a:p>
          <a:p>
            <a:pPr lvl="1"/>
            <a:r>
              <a:rPr lang="nl-BE" sz="1800" dirty="0"/>
              <a:t>B- Offer </a:t>
            </a:r>
            <a:r>
              <a:rPr lang="nl-BE" sz="1800" dirty="0" err="1"/>
              <a:t>reward</a:t>
            </a:r>
            <a:r>
              <a:rPr lang="nl-BE" sz="1800" dirty="0"/>
              <a:t> </a:t>
            </a:r>
            <a:r>
              <a:rPr lang="nl-BE" sz="1800" dirty="0" err="1"/>
              <a:t>if</a:t>
            </a:r>
            <a:r>
              <a:rPr lang="nl-BE" sz="1800" dirty="0"/>
              <a:t> </a:t>
            </a:r>
            <a:r>
              <a:rPr lang="nl-BE" sz="1800" dirty="0" err="1"/>
              <a:t>child</a:t>
            </a:r>
            <a:r>
              <a:rPr lang="nl-BE" sz="1800" dirty="0"/>
              <a:t> does the </a:t>
            </a:r>
            <a:r>
              <a:rPr lang="nl-BE" sz="1800" dirty="0" err="1"/>
              <a:t>tables</a:t>
            </a:r>
            <a:endParaRPr lang="nl-BE" sz="1800" dirty="0"/>
          </a:p>
          <a:p>
            <a:pPr lvl="1"/>
            <a:r>
              <a:rPr lang="nl-BE" sz="1800" dirty="0"/>
              <a:t>C- </a:t>
            </a:r>
            <a:r>
              <a:rPr lang="nl-BE" sz="1800" dirty="0" err="1"/>
              <a:t>Threaten</a:t>
            </a:r>
            <a:r>
              <a:rPr lang="nl-BE" sz="1800" dirty="0"/>
              <a:t> the </a:t>
            </a:r>
            <a:r>
              <a:rPr lang="nl-BE" sz="1800" dirty="0" err="1"/>
              <a:t>child</a:t>
            </a:r>
            <a:r>
              <a:rPr lang="nl-BE" sz="1800" dirty="0"/>
              <a:t> </a:t>
            </a:r>
            <a:r>
              <a:rPr lang="nl-BE" sz="1800" dirty="0" err="1"/>
              <a:t>with</a:t>
            </a:r>
            <a:r>
              <a:rPr lang="nl-BE" sz="1800" dirty="0"/>
              <a:t> </a:t>
            </a:r>
            <a:r>
              <a:rPr lang="nl-BE" sz="1800" dirty="0" err="1"/>
              <a:t>punishment</a:t>
            </a:r>
            <a:endParaRPr lang="nl-BE" sz="1800" dirty="0"/>
          </a:p>
          <a:p>
            <a:pPr lvl="1"/>
            <a:r>
              <a:rPr lang="nl-BE" sz="1800" dirty="0"/>
              <a:t>D- Make </a:t>
            </a:r>
            <a:r>
              <a:rPr lang="nl-BE" sz="1800" dirty="0" err="1"/>
              <a:t>clear</a:t>
            </a:r>
            <a:r>
              <a:rPr lang="nl-BE" sz="1800" dirty="0"/>
              <a:t> </a:t>
            </a:r>
            <a:r>
              <a:rPr lang="nl-BE" sz="1800" dirty="0" err="1"/>
              <a:t>that</a:t>
            </a:r>
            <a:r>
              <a:rPr lang="nl-BE" sz="1800" dirty="0"/>
              <a:t> </a:t>
            </a:r>
            <a:r>
              <a:rPr lang="nl-BE" sz="1800" dirty="0" err="1"/>
              <a:t>you</a:t>
            </a:r>
            <a:r>
              <a:rPr lang="nl-BE" sz="1800" dirty="0"/>
              <a:t> </a:t>
            </a:r>
            <a:r>
              <a:rPr lang="nl-BE" sz="1800" dirty="0" err="1"/>
              <a:t>will</a:t>
            </a:r>
            <a:r>
              <a:rPr lang="nl-BE" sz="1800" dirty="0"/>
              <a:t> </a:t>
            </a:r>
            <a:r>
              <a:rPr lang="nl-BE" sz="1800" dirty="0" err="1"/>
              <a:t>be</a:t>
            </a:r>
            <a:r>
              <a:rPr lang="nl-BE" sz="1800" dirty="0"/>
              <a:t> </a:t>
            </a:r>
            <a:r>
              <a:rPr lang="nl-BE" sz="1800" dirty="0" err="1"/>
              <a:t>proud</a:t>
            </a:r>
            <a:r>
              <a:rPr lang="nl-BE" sz="1800" dirty="0"/>
              <a:t> </a:t>
            </a:r>
            <a:r>
              <a:rPr lang="nl-BE" sz="1800" dirty="0" err="1"/>
              <a:t>when</a:t>
            </a:r>
            <a:r>
              <a:rPr lang="nl-BE" sz="1800" dirty="0"/>
              <a:t> </a:t>
            </a:r>
            <a:r>
              <a:rPr lang="nl-BE" sz="1800" dirty="0" err="1"/>
              <a:t>they</a:t>
            </a:r>
            <a:r>
              <a:rPr lang="nl-BE" sz="1800" dirty="0"/>
              <a:t> do </a:t>
            </a:r>
            <a:r>
              <a:rPr lang="nl-BE" sz="1800" dirty="0" err="1"/>
              <a:t>it</a:t>
            </a:r>
            <a:endParaRPr lang="nl-BE" sz="1800" dirty="0"/>
          </a:p>
          <a:p>
            <a:pPr lvl="1"/>
            <a:r>
              <a:rPr lang="nl-BE" sz="1800" dirty="0"/>
              <a:t>E- Make </a:t>
            </a:r>
            <a:r>
              <a:rPr lang="nl-BE" sz="1800" dirty="0" err="1"/>
              <a:t>clear</a:t>
            </a:r>
            <a:r>
              <a:rPr lang="nl-BE" sz="1800" dirty="0"/>
              <a:t> </a:t>
            </a:r>
            <a:r>
              <a:rPr lang="nl-BE" sz="1800" dirty="0" err="1"/>
              <a:t>that</a:t>
            </a:r>
            <a:r>
              <a:rPr lang="nl-BE" sz="1800" dirty="0"/>
              <a:t> </a:t>
            </a:r>
            <a:r>
              <a:rPr lang="nl-BE" sz="1800" dirty="0" err="1"/>
              <a:t>you</a:t>
            </a:r>
            <a:r>
              <a:rPr lang="nl-BE" sz="1800" dirty="0"/>
              <a:t> </a:t>
            </a:r>
            <a:r>
              <a:rPr lang="nl-BE" sz="1800" dirty="0" err="1"/>
              <a:t>will</a:t>
            </a:r>
            <a:r>
              <a:rPr lang="nl-BE" sz="1800" dirty="0"/>
              <a:t> </a:t>
            </a:r>
            <a:r>
              <a:rPr lang="nl-BE" sz="1800" dirty="0" err="1"/>
              <a:t>be</a:t>
            </a:r>
            <a:r>
              <a:rPr lang="nl-BE" sz="1800" dirty="0"/>
              <a:t> </a:t>
            </a:r>
            <a:r>
              <a:rPr lang="nl-BE" sz="1800" dirty="0" err="1"/>
              <a:t>disappointed</a:t>
            </a:r>
            <a:r>
              <a:rPr lang="nl-BE" sz="1800" dirty="0"/>
              <a:t> </a:t>
            </a:r>
            <a:r>
              <a:rPr lang="nl-BE" sz="1800" dirty="0" err="1"/>
              <a:t>when</a:t>
            </a:r>
            <a:r>
              <a:rPr lang="nl-BE" sz="1800" dirty="0"/>
              <a:t> </a:t>
            </a:r>
            <a:r>
              <a:rPr lang="nl-BE" sz="1800" dirty="0" err="1"/>
              <a:t>they</a:t>
            </a:r>
            <a:r>
              <a:rPr lang="nl-BE" sz="1800" dirty="0"/>
              <a:t> </a:t>
            </a:r>
            <a:r>
              <a:rPr lang="nl-BE" sz="1800" dirty="0" err="1"/>
              <a:t>don’t</a:t>
            </a:r>
            <a:endParaRPr lang="nl-BE" sz="1800" dirty="0"/>
          </a:p>
          <a:p>
            <a:pPr lvl="1"/>
            <a:r>
              <a:rPr lang="nl-BE" sz="1800" dirty="0"/>
              <a:t>F- Help </a:t>
            </a:r>
            <a:r>
              <a:rPr lang="nl-BE" sz="1800" dirty="0" err="1"/>
              <a:t>them</a:t>
            </a:r>
            <a:r>
              <a:rPr lang="nl-BE" sz="1800" dirty="0"/>
              <a:t> </a:t>
            </a:r>
            <a:r>
              <a:rPr lang="nl-BE" sz="1800" dirty="0" err="1"/>
              <a:t>think</a:t>
            </a:r>
            <a:r>
              <a:rPr lang="nl-BE" sz="1800" dirty="0"/>
              <a:t> </a:t>
            </a:r>
            <a:r>
              <a:rPr lang="nl-BE" sz="1800" dirty="0" err="1"/>
              <a:t>about</a:t>
            </a:r>
            <a:r>
              <a:rPr lang="nl-BE" sz="1800" dirty="0"/>
              <a:t> </a:t>
            </a:r>
            <a:r>
              <a:rPr lang="nl-BE" sz="1800" dirty="0" err="1"/>
              <a:t>why</a:t>
            </a:r>
            <a:r>
              <a:rPr lang="nl-BE" sz="1800" dirty="0"/>
              <a:t> </a:t>
            </a:r>
            <a:r>
              <a:rPr lang="nl-BE" sz="1800" dirty="0" err="1"/>
              <a:t>it</a:t>
            </a:r>
            <a:r>
              <a:rPr lang="nl-BE" sz="1800" dirty="0"/>
              <a:t> </a:t>
            </a:r>
            <a:r>
              <a:rPr lang="nl-BE" sz="1800" dirty="0" err="1"/>
              <a:t>may</a:t>
            </a:r>
            <a:r>
              <a:rPr lang="nl-BE" sz="1800" dirty="0"/>
              <a:t> </a:t>
            </a:r>
            <a:r>
              <a:rPr lang="nl-BE" sz="1800" dirty="0" err="1"/>
              <a:t>be</a:t>
            </a:r>
            <a:r>
              <a:rPr lang="nl-BE" sz="1800" dirty="0"/>
              <a:t> important </a:t>
            </a:r>
            <a:r>
              <a:rPr lang="nl-BE" sz="1800" dirty="0" err="1"/>
              <a:t>to</a:t>
            </a:r>
            <a:r>
              <a:rPr lang="nl-BE" sz="1800" dirty="0"/>
              <a:t> </a:t>
            </a:r>
            <a:r>
              <a:rPr lang="nl-BE" sz="1800" dirty="0" err="1"/>
              <a:t>them</a:t>
            </a:r>
            <a:endParaRPr lang="nl-BE" sz="1800" dirty="0"/>
          </a:p>
          <a:p>
            <a:pPr lvl="1"/>
            <a:r>
              <a:rPr lang="nl-BE" sz="1800" dirty="0"/>
              <a:t>G- </a:t>
            </a:r>
            <a:r>
              <a:rPr lang="nl-BE" sz="1800" dirty="0" err="1"/>
              <a:t>Recognise</a:t>
            </a:r>
            <a:r>
              <a:rPr lang="nl-BE" sz="1800" dirty="0"/>
              <a:t> the </a:t>
            </a:r>
            <a:r>
              <a:rPr lang="nl-BE" sz="1800" dirty="0" err="1"/>
              <a:t>challenge</a:t>
            </a:r>
            <a:r>
              <a:rPr lang="nl-BE" sz="1800" dirty="0"/>
              <a:t> </a:t>
            </a:r>
            <a:r>
              <a:rPr lang="nl-BE" sz="1800" dirty="0" err="1"/>
              <a:t>they</a:t>
            </a:r>
            <a:r>
              <a:rPr lang="nl-BE" sz="1800" dirty="0"/>
              <a:t> face but </a:t>
            </a:r>
            <a:r>
              <a:rPr lang="nl-BE" sz="1800" dirty="0" err="1"/>
              <a:t>express</a:t>
            </a:r>
            <a:r>
              <a:rPr lang="nl-BE" sz="1800" dirty="0"/>
              <a:t> </a:t>
            </a:r>
            <a:r>
              <a:rPr lang="nl-BE" sz="1800" dirty="0" err="1"/>
              <a:t>confidence</a:t>
            </a:r>
            <a:r>
              <a:rPr lang="nl-BE" sz="1800" dirty="0"/>
              <a:t> </a:t>
            </a:r>
            <a:r>
              <a:rPr lang="nl-BE" sz="1800" dirty="0" err="1"/>
              <a:t>they</a:t>
            </a:r>
            <a:r>
              <a:rPr lang="nl-BE" sz="1800" dirty="0"/>
              <a:t> </a:t>
            </a:r>
            <a:r>
              <a:rPr lang="nl-BE" sz="1800" dirty="0" err="1"/>
              <a:t>can</a:t>
            </a:r>
            <a:r>
              <a:rPr lang="nl-BE" sz="1800" dirty="0"/>
              <a:t> do </a:t>
            </a:r>
            <a:r>
              <a:rPr lang="nl-BE" sz="1800" dirty="0" err="1"/>
              <a:t>it</a:t>
            </a:r>
            <a:r>
              <a:rPr lang="nl-BE" sz="1800" dirty="0"/>
              <a:t> </a:t>
            </a:r>
            <a:r>
              <a:rPr lang="nl-BE" sz="1800" dirty="0" err="1"/>
              <a:t>and</a:t>
            </a:r>
            <a:r>
              <a:rPr lang="nl-BE" sz="1800" dirty="0"/>
              <a:t> </a:t>
            </a:r>
            <a:r>
              <a:rPr lang="nl-BE" sz="1800" dirty="0" err="1"/>
              <a:t>that</a:t>
            </a:r>
            <a:r>
              <a:rPr lang="nl-BE" sz="1800" dirty="0"/>
              <a:t> </a:t>
            </a:r>
            <a:r>
              <a:rPr lang="nl-BE" sz="1800" dirty="0" err="1"/>
              <a:t>you</a:t>
            </a:r>
            <a:r>
              <a:rPr lang="nl-BE" sz="1800" dirty="0"/>
              <a:t> are </a:t>
            </a:r>
            <a:r>
              <a:rPr lang="nl-BE" sz="1800" dirty="0" err="1"/>
              <a:t>there</a:t>
            </a:r>
            <a:r>
              <a:rPr lang="nl-BE" sz="1800" dirty="0"/>
              <a:t> </a:t>
            </a:r>
            <a:r>
              <a:rPr lang="nl-BE" sz="1800" dirty="0" err="1"/>
              <a:t>to</a:t>
            </a:r>
            <a:r>
              <a:rPr lang="nl-BE" sz="1800" dirty="0"/>
              <a:t> help </a:t>
            </a:r>
            <a:r>
              <a:rPr lang="nl-BE" sz="1800" dirty="0" err="1"/>
              <a:t>them</a:t>
            </a:r>
            <a:endParaRPr lang="nl-BE" sz="1800" dirty="0"/>
          </a:p>
          <a:p>
            <a:pPr lvl="1"/>
            <a:r>
              <a:rPr lang="nl-BE" sz="1800" dirty="0"/>
              <a:t>H- Help </a:t>
            </a:r>
            <a:r>
              <a:rPr lang="nl-BE" sz="1800" dirty="0" err="1"/>
              <a:t>them</a:t>
            </a:r>
            <a:r>
              <a:rPr lang="nl-BE" sz="1800" dirty="0"/>
              <a:t> </a:t>
            </a:r>
            <a:r>
              <a:rPr lang="nl-BE" sz="1800" dirty="0" err="1"/>
              <a:t>consciously</a:t>
            </a:r>
            <a:r>
              <a:rPr lang="nl-BE" sz="1800" dirty="0"/>
              <a:t> </a:t>
            </a:r>
            <a:r>
              <a:rPr lang="nl-BE" sz="1800" dirty="0" err="1"/>
              <a:t>relate</a:t>
            </a:r>
            <a:r>
              <a:rPr lang="nl-BE" sz="1800" dirty="0"/>
              <a:t> </a:t>
            </a:r>
            <a:r>
              <a:rPr lang="nl-BE" sz="1800" dirty="0" err="1"/>
              <a:t>tables</a:t>
            </a:r>
            <a:r>
              <a:rPr lang="nl-BE" sz="1800" dirty="0"/>
              <a:t> </a:t>
            </a:r>
            <a:r>
              <a:rPr lang="nl-BE" sz="1800" dirty="0" err="1"/>
              <a:t>to</a:t>
            </a:r>
            <a:r>
              <a:rPr lang="nl-BE" sz="1800" dirty="0"/>
              <a:t> </a:t>
            </a:r>
            <a:r>
              <a:rPr lang="nl-BE" sz="1800" dirty="0" err="1"/>
              <a:t>their</a:t>
            </a:r>
            <a:r>
              <a:rPr lang="nl-BE" sz="1800" dirty="0"/>
              <a:t> </a:t>
            </a:r>
            <a:r>
              <a:rPr lang="nl-BE" sz="1800" dirty="0" err="1"/>
              <a:t>identity</a:t>
            </a:r>
            <a:r>
              <a:rPr lang="nl-BE" sz="1800" dirty="0"/>
              <a:t> e.g. </a:t>
            </a:r>
            <a:r>
              <a:rPr lang="nl-BE" sz="1800" dirty="0" err="1"/>
              <a:t>tables</a:t>
            </a:r>
            <a:r>
              <a:rPr lang="nl-BE" sz="1800" dirty="0"/>
              <a:t> are </a:t>
            </a:r>
            <a:r>
              <a:rPr lang="nl-BE" sz="1800" dirty="0" err="1"/>
              <a:t>about</a:t>
            </a:r>
            <a:r>
              <a:rPr lang="nl-BE" sz="1800" dirty="0"/>
              <a:t> persevering </a:t>
            </a:r>
            <a:r>
              <a:rPr lang="nl-BE" sz="1800" dirty="0" err="1"/>
              <a:t>and</a:t>
            </a:r>
            <a:r>
              <a:rPr lang="nl-BE" sz="1800" dirty="0"/>
              <a:t> </a:t>
            </a:r>
            <a:r>
              <a:rPr lang="nl-BE" sz="1800" dirty="0" err="1"/>
              <a:t>this</a:t>
            </a:r>
            <a:r>
              <a:rPr lang="nl-BE" sz="1800" dirty="0"/>
              <a:t> is in </a:t>
            </a:r>
            <a:r>
              <a:rPr lang="nl-BE" sz="1800" dirty="0" err="1"/>
              <a:t>your</a:t>
            </a:r>
            <a:r>
              <a:rPr lang="nl-BE" sz="1800" dirty="0"/>
              <a:t> </a:t>
            </a:r>
            <a:r>
              <a:rPr lang="nl-BE" sz="1800" dirty="0" err="1"/>
              <a:t>nature</a:t>
            </a:r>
            <a:endParaRPr lang="nl-BE" sz="1800" dirty="0"/>
          </a:p>
          <a:p>
            <a:pPr lvl="1"/>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9559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6238" y="172254"/>
            <a:ext cx="8229600" cy="1143000"/>
          </a:xfrm>
        </p:spPr>
        <p:txBody>
          <a:bodyPr/>
          <a:lstStyle/>
          <a:p>
            <a:r>
              <a:rPr lang="nl-BE" dirty="0"/>
              <a:t>Understanding motivation-1</a:t>
            </a:r>
          </a:p>
        </p:txBody>
      </p:sp>
      <p:sp>
        <p:nvSpPr>
          <p:cNvPr id="3" name="Tijdelijke aanduiding voor inhoud 2"/>
          <p:cNvSpPr>
            <a:spLocks noGrp="1"/>
          </p:cNvSpPr>
          <p:nvPr>
            <p:ph idx="1"/>
          </p:nvPr>
        </p:nvSpPr>
        <p:spPr>
          <a:xfrm>
            <a:off x="1046932" y="1279525"/>
            <a:ext cx="10088830" cy="5076825"/>
          </a:xfrm>
        </p:spPr>
        <p:txBody>
          <a:bodyPr/>
          <a:lstStyle/>
          <a:p>
            <a:r>
              <a:rPr lang="en-US" dirty="0"/>
              <a:t>intrinsic motivation is “</a:t>
            </a:r>
            <a:r>
              <a:rPr lang="en-US" i="1" dirty="0"/>
              <a:t>the natural tendency manifest from birth to seek out challenges, novelty and opportunities to learn” </a:t>
            </a:r>
          </a:p>
          <a:p>
            <a:r>
              <a:rPr lang="en-US" dirty="0"/>
              <a:t>…but this natural tendency is easily frustrated if there is no supportive environment for :</a:t>
            </a:r>
          </a:p>
          <a:p>
            <a:pPr lvl="1"/>
            <a:r>
              <a:rPr lang="en-US" dirty="0"/>
              <a:t>autonomy</a:t>
            </a:r>
          </a:p>
          <a:p>
            <a:pPr lvl="1"/>
            <a:r>
              <a:rPr lang="en-US" dirty="0"/>
              <a:t>mastery (feel effective)</a:t>
            </a:r>
          </a:p>
          <a:p>
            <a:pPr lvl="1"/>
            <a:r>
              <a:rPr lang="en-US" dirty="0"/>
              <a:t>relatedness/belonging</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13</a:t>
            </a:fld>
            <a:endParaRPr lang="en-US" dirty="0"/>
          </a:p>
        </p:txBody>
      </p:sp>
      <p:sp>
        <p:nvSpPr>
          <p:cNvPr id="5" name="Rechthoek 4"/>
          <p:cNvSpPr/>
          <p:nvPr/>
        </p:nvSpPr>
        <p:spPr>
          <a:xfrm>
            <a:off x="1892490" y="4913917"/>
            <a:ext cx="8734567" cy="1200329"/>
          </a:xfrm>
          <a:prstGeom prst="rect">
            <a:avLst/>
          </a:prstGeom>
        </p:spPr>
        <p:txBody>
          <a:bodyPr wrap="square">
            <a:spAutoFit/>
          </a:bodyPr>
          <a:lstStyle/>
          <a:p>
            <a:r>
              <a:rPr lang="en-US" sz="1200" dirty="0"/>
              <a:t>E. </a:t>
            </a:r>
            <a:r>
              <a:rPr lang="en-US" sz="1200" dirty="0" err="1"/>
              <a:t>Deci</a:t>
            </a:r>
            <a:r>
              <a:rPr lang="en-US" sz="1200" dirty="0"/>
              <a:t> is professor of Psychology and </a:t>
            </a:r>
            <a:r>
              <a:rPr lang="en-US" sz="1200" dirty="0" err="1"/>
              <a:t>Gowen</a:t>
            </a:r>
            <a:r>
              <a:rPr lang="en-US" sz="1200" dirty="0"/>
              <a:t> Professor in the Social Sciences at the University of Rochester, and director of its human motivation program. He is well known in psychology for his theories of intrinsic and extrinsic motivation and basic psychological needs. With Richard Ryan, he is the co-founder of self-determination theory (SDT), an influential contemporary motivational theory. Self-determination theory is a macro theory of human motivation that differentiates between autonomous and controlled forms of motivation; the theory has been applied to predict behavior and inform behavior change in many contexts including: education, health care, work organizations, parenting, and sport (as well as many others).</a:t>
            </a:r>
            <a:endParaRPr lang="nl-BE" sz="1200" dirty="0"/>
          </a:p>
        </p:txBody>
      </p:sp>
      <p:pic>
        <p:nvPicPr>
          <p:cNvPr id="2052" name="Picture 4" descr="http://www.scuoladisportcoaching.it/wp-content/uploads/2013/07/Self-Determination-Theory-di-Deci-e-Rya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1408" y="3135404"/>
            <a:ext cx="1760960" cy="177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7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03512" y="476672"/>
            <a:ext cx="8784976" cy="6120680"/>
          </a:xfrm>
          <a:prstGeom prst="rect">
            <a:avLst/>
          </a:prstGeom>
        </p:spPr>
      </p:pic>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51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03512" y="476672"/>
            <a:ext cx="8784976" cy="6120680"/>
          </a:xfrm>
          <a:prstGeom prst="rect">
            <a:avLst/>
          </a:prstGeom>
        </p:spPr>
      </p:pic>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359696" y="4005064"/>
            <a:ext cx="5472608"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bdélník 34"/>
          <p:cNvSpPr/>
          <p:nvPr/>
        </p:nvSpPr>
        <p:spPr>
          <a:xfrm>
            <a:off x="2855640" y="4221088"/>
            <a:ext cx="4680520" cy="1754326"/>
          </a:xfrm>
          <a:prstGeom prst="rect">
            <a:avLst/>
          </a:prstGeom>
          <a:solidFill>
            <a:schemeClr val="bg1"/>
          </a:solidFill>
          <a:ln>
            <a:solidFill>
              <a:schemeClr val="tx1"/>
            </a:solidFill>
          </a:ln>
        </p:spPr>
        <p:txBody>
          <a:bodyPr wrap="square">
            <a:spAutoFit/>
          </a:bodyPr>
          <a:lstStyle/>
          <a:p>
            <a:r>
              <a:rPr lang="nl-BE" dirty="0"/>
              <a:t>Don’t do it or on automatic pilot / zombie mode</a:t>
            </a:r>
          </a:p>
          <a:p>
            <a:r>
              <a:rPr lang="nl-BE" dirty="0"/>
              <a:t>(due to lack of interest or due to felt incompetence fostered by important others giving inconsistent responses, indicating incompetence, punishing it, not placing value on it)</a:t>
            </a:r>
          </a:p>
        </p:txBody>
      </p:sp>
      <p:sp>
        <p:nvSpPr>
          <p:cNvPr id="14" name="Obdélník 13"/>
          <p:cNvSpPr/>
          <p:nvPr/>
        </p:nvSpPr>
        <p:spPr>
          <a:xfrm>
            <a:off x="8976320" y="4149080"/>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585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03512" y="476672"/>
            <a:ext cx="8784976" cy="6120680"/>
          </a:xfrm>
          <a:prstGeom prst="rect">
            <a:avLst/>
          </a:prstGeom>
        </p:spPr>
      </p:pic>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8976320" y="4149080"/>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4655840" y="4005064"/>
            <a:ext cx="417646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délník 5"/>
          <p:cNvSpPr/>
          <p:nvPr/>
        </p:nvSpPr>
        <p:spPr>
          <a:xfrm>
            <a:off x="3359696" y="4797153"/>
            <a:ext cx="2232248" cy="646331"/>
          </a:xfrm>
          <a:prstGeom prst="rect">
            <a:avLst/>
          </a:prstGeom>
          <a:solidFill>
            <a:schemeClr val="bg1"/>
          </a:solidFill>
          <a:ln>
            <a:solidFill>
              <a:schemeClr val="tx1"/>
            </a:solidFill>
          </a:ln>
        </p:spPr>
        <p:txBody>
          <a:bodyPr wrap="square">
            <a:spAutoFit/>
          </a:bodyPr>
          <a:lstStyle/>
          <a:p>
            <a:pPr algn="ctr"/>
            <a:r>
              <a:rPr lang="nl-BE" dirty="0"/>
              <a:t>Do it for external </a:t>
            </a:r>
          </a:p>
          <a:p>
            <a:pPr algn="ctr"/>
            <a:r>
              <a:rPr lang="nl-BE" dirty="0"/>
              <a:t>punishment /reward</a:t>
            </a:r>
          </a:p>
        </p:txBody>
      </p:sp>
      <p:sp>
        <p:nvSpPr>
          <p:cNvPr id="13" name="Obdélník 12"/>
          <p:cNvSpPr/>
          <p:nvPr/>
        </p:nvSpPr>
        <p:spPr>
          <a:xfrm>
            <a:off x="152400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Wolkvormige toelichting 22"/>
          <p:cNvSpPr/>
          <p:nvPr/>
        </p:nvSpPr>
        <p:spPr>
          <a:xfrm>
            <a:off x="6370956" y="3861049"/>
            <a:ext cx="4297045" cy="2694007"/>
          </a:xfrm>
          <a:prstGeom prst="cloudCallout">
            <a:avLst>
              <a:gd name="adj1" fmla="val -79250"/>
              <a:gd name="adj2" fmla="val 254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Student studies </a:t>
            </a:r>
            <a:r>
              <a:rPr lang="nl-BE" dirty="0" err="1"/>
              <a:t>statistics</a:t>
            </a:r>
            <a:r>
              <a:rPr lang="nl-BE" dirty="0"/>
              <a:t> for </a:t>
            </a:r>
            <a:r>
              <a:rPr lang="nl-BE" dirty="0" err="1"/>
              <a:t>reward</a:t>
            </a:r>
            <a:r>
              <a:rPr lang="nl-BE" dirty="0"/>
              <a:t> </a:t>
            </a:r>
            <a:r>
              <a:rPr lang="nl-BE" dirty="0" err="1"/>
              <a:t>from</a:t>
            </a:r>
            <a:r>
              <a:rPr lang="nl-BE" dirty="0"/>
              <a:t> </a:t>
            </a:r>
            <a:r>
              <a:rPr lang="nl-BE" dirty="0" err="1"/>
              <a:t>parents</a:t>
            </a:r>
            <a:r>
              <a:rPr lang="nl-BE" dirty="0"/>
              <a:t> or </a:t>
            </a:r>
            <a:r>
              <a:rPr lang="nl-BE" dirty="0" err="1"/>
              <a:t>to</a:t>
            </a:r>
            <a:r>
              <a:rPr lang="nl-BE" dirty="0"/>
              <a:t> </a:t>
            </a:r>
            <a:r>
              <a:rPr lang="nl-BE" dirty="0" err="1"/>
              <a:t>avoid</a:t>
            </a:r>
            <a:r>
              <a:rPr lang="nl-BE" dirty="0"/>
              <a:t> feeling </a:t>
            </a:r>
            <a:r>
              <a:rPr lang="nl-BE" dirty="0" err="1"/>
              <a:t>ashamed</a:t>
            </a:r>
            <a:endParaRPr lang="nl-BE" dirty="0"/>
          </a:p>
        </p:txBody>
      </p:sp>
    </p:spTree>
    <p:extLst>
      <p:ext uri="{BB962C8B-B14F-4D97-AF65-F5344CB8AC3E}">
        <p14:creationId xmlns:p14="http://schemas.microsoft.com/office/powerpoint/2010/main" val="563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03512" y="476672"/>
            <a:ext cx="8784976" cy="6120680"/>
          </a:xfrm>
          <a:prstGeom prst="rect">
            <a:avLst/>
          </a:prstGeom>
        </p:spPr>
      </p:pic>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9180488" y="4149080"/>
            <a:ext cx="148751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6167438" y="4005064"/>
            <a:ext cx="2664866"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délník 12"/>
          <p:cNvSpPr/>
          <p:nvPr/>
        </p:nvSpPr>
        <p:spPr>
          <a:xfrm>
            <a:off x="152400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délník 13"/>
          <p:cNvSpPr/>
          <p:nvPr/>
        </p:nvSpPr>
        <p:spPr>
          <a:xfrm>
            <a:off x="3359696" y="3933056"/>
            <a:ext cx="108012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délník 6"/>
          <p:cNvSpPr/>
          <p:nvPr/>
        </p:nvSpPr>
        <p:spPr>
          <a:xfrm>
            <a:off x="3431134" y="4665910"/>
            <a:ext cx="5329162" cy="923330"/>
          </a:xfrm>
          <a:prstGeom prst="rect">
            <a:avLst/>
          </a:prstGeom>
          <a:solidFill>
            <a:schemeClr val="bg1"/>
          </a:solidFill>
          <a:ln>
            <a:solidFill>
              <a:schemeClr val="tx1"/>
            </a:solidFill>
          </a:ln>
        </p:spPr>
        <p:txBody>
          <a:bodyPr wrap="square">
            <a:spAutoFit/>
          </a:bodyPr>
          <a:lstStyle/>
          <a:p>
            <a:pPr algn="ctr"/>
            <a:r>
              <a:rPr lang="nl-BE" dirty="0"/>
              <a:t>Do it for</a:t>
            </a:r>
            <a:r>
              <a:rPr lang="cs-CZ" dirty="0"/>
              <a:t> </a:t>
            </a:r>
            <a:r>
              <a:rPr lang="nl-BE" dirty="0"/>
              <a:t>glory, pride, avoiding shame and fear</a:t>
            </a:r>
          </a:p>
          <a:p>
            <a:pPr algn="ctr"/>
            <a:r>
              <a:rPr lang="nl-BE" dirty="0"/>
              <a:t>(due to conditional love, esteem and emotinal security by important others)</a:t>
            </a:r>
          </a:p>
        </p:txBody>
      </p:sp>
    </p:spTree>
    <p:extLst>
      <p:ext uri="{BB962C8B-B14F-4D97-AF65-F5344CB8AC3E}">
        <p14:creationId xmlns:p14="http://schemas.microsoft.com/office/powerpoint/2010/main" val="345556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03512" y="476672"/>
            <a:ext cx="8784976" cy="6120680"/>
          </a:xfrm>
          <a:prstGeom prst="rect">
            <a:avLst/>
          </a:prstGeom>
        </p:spPr>
      </p:pic>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9180488" y="4149080"/>
            <a:ext cx="148751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7536160" y="4005064"/>
            <a:ext cx="129614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délník 12"/>
          <p:cNvSpPr/>
          <p:nvPr/>
        </p:nvSpPr>
        <p:spPr>
          <a:xfrm>
            <a:off x="152400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délník 13"/>
          <p:cNvSpPr/>
          <p:nvPr/>
        </p:nvSpPr>
        <p:spPr>
          <a:xfrm>
            <a:off x="3359696" y="3933056"/>
            <a:ext cx="280774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délník 7"/>
          <p:cNvSpPr/>
          <p:nvPr/>
        </p:nvSpPr>
        <p:spPr>
          <a:xfrm>
            <a:off x="5231904" y="4797153"/>
            <a:ext cx="3240360" cy="646331"/>
          </a:xfrm>
          <a:prstGeom prst="rect">
            <a:avLst/>
          </a:prstGeom>
          <a:solidFill>
            <a:schemeClr val="bg1"/>
          </a:solidFill>
          <a:ln>
            <a:solidFill>
              <a:schemeClr val="tx1"/>
            </a:solidFill>
          </a:ln>
        </p:spPr>
        <p:txBody>
          <a:bodyPr wrap="square">
            <a:spAutoFit/>
          </a:bodyPr>
          <a:lstStyle/>
          <a:p>
            <a:pPr algn="ctr"/>
            <a:r>
              <a:rPr lang="nl-BE" dirty="0"/>
              <a:t>Do it because you consciously recognise it as important</a:t>
            </a:r>
          </a:p>
        </p:txBody>
      </p:sp>
    </p:spTree>
    <p:extLst>
      <p:ext uri="{BB962C8B-B14F-4D97-AF65-F5344CB8AC3E}">
        <p14:creationId xmlns:p14="http://schemas.microsoft.com/office/powerpoint/2010/main" val="1232595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03512" y="476672"/>
            <a:ext cx="8784976" cy="6120680"/>
          </a:xfrm>
          <a:prstGeom prst="rect">
            <a:avLst/>
          </a:prstGeom>
        </p:spPr>
      </p:pic>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152400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3359696" y="3933056"/>
            <a:ext cx="417646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bdélník 8"/>
          <p:cNvSpPr/>
          <p:nvPr/>
        </p:nvSpPr>
        <p:spPr>
          <a:xfrm>
            <a:off x="6672064" y="4797153"/>
            <a:ext cx="2088232" cy="646331"/>
          </a:xfrm>
          <a:prstGeom prst="rect">
            <a:avLst/>
          </a:prstGeom>
          <a:solidFill>
            <a:schemeClr val="bg1"/>
          </a:solidFill>
          <a:ln>
            <a:solidFill>
              <a:schemeClr val="tx1"/>
            </a:solidFill>
          </a:ln>
        </p:spPr>
        <p:txBody>
          <a:bodyPr wrap="square">
            <a:spAutoFit/>
          </a:bodyPr>
          <a:lstStyle/>
          <a:p>
            <a:pPr algn="ctr"/>
            <a:r>
              <a:rPr lang="nl-BE" dirty="0"/>
              <a:t>Do it because it fits with who you are</a:t>
            </a:r>
          </a:p>
        </p:txBody>
      </p:sp>
      <p:sp>
        <p:nvSpPr>
          <p:cNvPr id="13" name="Obdélník 12"/>
          <p:cNvSpPr/>
          <p:nvPr/>
        </p:nvSpPr>
        <p:spPr>
          <a:xfrm>
            <a:off x="9180488" y="4149080"/>
            <a:ext cx="148751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Wolkvormige toelichting 24"/>
          <p:cNvSpPr/>
          <p:nvPr/>
        </p:nvSpPr>
        <p:spPr>
          <a:xfrm>
            <a:off x="1919536" y="3645025"/>
            <a:ext cx="4464050" cy="2694007"/>
          </a:xfrm>
          <a:prstGeom prst="cloudCallout">
            <a:avLst>
              <a:gd name="adj1" fmla="val 63041"/>
              <a:gd name="adj2" fmla="val 407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Student studies </a:t>
            </a:r>
            <a:r>
              <a:rPr lang="nl-BE" dirty="0" err="1"/>
              <a:t>statistics</a:t>
            </a:r>
            <a:r>
              <a:rPr lang="nl-BE" dirty="0"/>
              <a:t> </a:t>
            </a:r>
            <a:r>
              <a:rPr lang="nl-BE" dirty="0" err="1"/>
              <a:t>because</a:t>
            </a:r>
            <a:r>
              <a:rPr lang="nl-BE" dirty="0"/>
              <a:t>  he/</a:t>
            </a:r>
            <a:r>
              <a:rPr lang="nl-BE" dirty="0" err="1"/>
              <a:t>she</a:t>
            </a:r>
            <a:r>
              <a:rPr lang="nl-BE" dirty="0"/>
              <a:t> </a:t>
            </a:r>
            <a:r>
              <a:rPr lang="nl-BE" dirty="0" err="1"/>
              <a:t>sees</a:t>
            </a:r>
            <a:r>
              <a:rPr lang="nl-BE" dirty="0"/>
              <a:t> the </a:t>
            </a:r>
            <a:r>
              <a:rPr lang="nl-BE" dirty="0" err="1"/>
              <a:t>importance</a:t>
            </a:r>
            <a:r>
              <a:rPr lang="nl-BE" dirty="0"/>
              <a:t> of </a:t>
            </a:r>
            <a:r>
              <a:rPr lang="nl-BE" dirty="0" err="1"/>
              <a:t>it</a:t>
            </a:r>
            <a:r>
              <a:rPr lang="nl-BE" dirty="0"/>
              <a:t> for the </a:t>
            </a:r>
            <a:r>
              <a:rPr lang="nl-BE" dirty="0" err="1"/>
              <a:t>intrinsically</a:t>
            </a:r>
            <a:r>
              <a:rPr lang="nl-BE" dirty="0"/>
              <a:t> </a:t>
            </a:r>
            <a:r>
              <a:rPr lang="nl-BE" dirty="0" err="1"/>
              <a:t>valued</a:t>
            </a:r>
            <a:r>
              <a:rPr lang="nl-BE" dirty="0"/>
              <a:t> </a:t>
            </a:r>
            <a:r>
              <a:rPr lang="nl-BE" dirty="0" err="1"/>
              <a:t>activity</a:t>
            </a:r>
            <a:r>
              <a:rPr lang="nl-BE" dirty="0"/>
              <a:t> of </a:t>
            </a:r>
            <a:r>
              <a:rPr lang="nl-BE" dirty="0" err="1"/>
              <a:t>empirical</a:t>
            </a:r>
            <a:r>
              <a:rPr lang="nl-BE" dirty="0"/>
              <a:t> </a:t>
            </a:r>
            <a:r>
              <a:rPr lang="nl-BE" dirty="0" err="1"/>
              <a:t>psychology</a:t>
            </a:r>
            <a:r>
              <a:rPr lang="nl-BE" dirty="0"/>
              <a:t> </a:t>
            </a:r>
            <a:r>
              <a:rPr lang="nl-BE" dirty="0" err="1"/>
              <a:t>and</a:t>
            </a:r>
            <a:r>
              <a:rPr lang="nl-BE" dirty="0"/>
              <a:t> </a:t>
            </a:r>
            <a:r>
              <a:rPr lang="nl-BE" dirty="0" err="1"/>
              <a:t>because</a:t>
            </a:r>
            <a:r>
              <a:rPr lang="nl-BE" dirty="0"/>
              <a:t> </a:t>
            </a:r>
            <a:r>
              <a:rPr lang="nl-BE" dirty="0" err="1"/>
              <a:t>it</a:t>
            </a:r>
            <a:r>
              <a:rPr lang="nl-BE" dirty="0"/>
              <a:t> is congruent </a:t>
            </a:r>
            <a:r>
              <a:rPr lang="nl-BE" dirty="0" err="1"/>
              <a:t>with</a:t>
            </a:r>
            <a:r>
              <a:rPr lang="nl-BE" dirty="0"/>
              <a:t> </a:t>
            </a:r>
            <a:r>
              <a:rPr lang="nl-BE" dirty="0" err="1"/>
              <a:t>who</a:t>
            </a:r>
            <a:r>
              <a:rPr lang="nl-BE" dirty="0"/>
              <a:t> he/</a:t>
            </a:r>
            <a:r>
              <a:rPr lang="nl-BE" dirty="0" err="1"/>
              <a:t>she</a:t>
            </a:r>
            <a:r>
              <a:rPr lang="nl-BE" dirty="0"/>
              <a:t> is</a:t>
            </a:r>
          </a:p>
        </p:txBody>
      </p:sp>
    </p:spTree>
    <p:extLst>
      <p:ext uri="{BB962C8B-B14F-4D97-AF65-F5344CB8AC3E}">
        <p14:creationId xmlns:p14="http://schemas.microsoft.com/office/powerpoint/2010/main" val="36420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Outline</a:t>
            </a:r>
            <a:r>
              <a:rPr lang="cs-CZ" dirty="0"/>
              <a:t> </a:t>
            </a:r>
            <a:r>
              <a:rPr lang="cs-CZ" dirty="0" err="1"/>
              <a:t>for</a:t>
            </a:r>
            <a:r>
              <a:rPr lang="cs-CZ" dirty="0"/>
              <a:t> </a:t>
            </a:r>
            <a:r>
              <a:rPr lang="cs-CZ" dirty="0" err="1"/>
              <a:t>today</a:t>
            </a:r>
            <a:r>
              <a:rPr lang="cs-CZ" dirty="0"/>
              <a: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lnSpcReduction="10000"/>
          </a:bodyPr>
          <a:lstStyle/>
          <a:p>
            <a:r>
              <a:rPr lang="cs-CZ" dirty="0" err="1"/>
              <a:t>Conclusion</a:t>
            </a:r>
            <a:r>
              <a:rPr lang="cs-CZ" dirty="0"/>
              <a:t> </a:t>
            </a:r>
            <a:r>
              <a:rPr lang="cs-CZ" dirty="0" err="1"/>
              <a:t>of</a:t>
            </a:r>
            <a:r>
              <a:rPr lang="cs-CZ" dirty="0"/>
              <a:t> </a:t>
            </a:r>
            <a:r>
              <a:rPr lang="cs-CZ" dirty="0" err="1"/>
              <a:t>Topic</a:t>
            </a:r>
            <a:r>
              <a:rPr lang="cs-CZ" dirty="0"/>
              <a:t> 2: </a:t>
            </a:r>
            <a:r>
              <a:rPr lang="en-GB" dirty="0"/>
              <a:t>Paradigm shifts </a:t>
            </a:r>
            <a:r>
              <a:rPr lang="cs-CZ" dirty="0"/>
              <a:t>in </a:t>
            </a:r>
            <a:r>
              <a:rPr lang="cs-CZ" dirty="0" err="1"/>
              <a:t>the</a:t>
            </a:r>
            <a:r>
              <a:rPr lang="cs-CZ" dirty="0"/>
              <a:t> public </a:t>
            </a:r>
            <a:r>
              <a:rPr lang="cs-CZ" dirty="0" err="1"/>
              <a:t>sector</a:t>
            </a:r>
            <a:r>
              <a:rPr lang="en-GB" dirty="0"/>
              <a:t> 2</a:t>
            </a:r>
            <a:r>
              <a:rPr lang="cs-CZ" dirty="0"/>
              <a:t> – </a:t>
            </a:r>
            <a:br>
              <a:rPr lang="cs-CZ" dirty="0"/>
            </a:br>
            <a:r>
              <a:rPr lang="en-GB" dirty="0"/>
              <a:t>The Nature of Public Organisations, Motivation of Staff,</a:t>
            </a:r>
            <a:r>
              <a:rPr lang="cs-CZ" dirty="0"/>
              <a:t> </a:t>
            </a:r>
            <a:r>
              <a:rPr lang="en-GB" dirty="0"/>
              <a:t>Accountability</a:t>
            </a:r>
            <a:endParaRPr lang="cs-CZ" dirty="0"/>
          </a:p>
          <a:p>
            <a:pPr lvl="1"/>
            <a:r>
              <a:rPr lang="cs-CZ" dirty="0" err="1"/>
              <a:t>Reading</a:t>
            </a:r>
            <a:r>
              <a:rPr lang="cs-CZ" dirty="0"/>
              <a:t> </a:t>
            </a:r>
            <a:r>
              <a:rPr lang="cs-CZ" dirty="0" err="1"/>
              <a:t>reflection</a:t>
            </a:r>
            <a:endParaRPr lang="cs-CZ" dirty="0"/>
          </a:p>
          <a:p>
            <a:pPr lvl="1"/>
            <a:r>
              <a:rPr lang="cs-CZ" dirty="0" err="1"/>
              <a:t>Recap</a:t>
            </a:r>
            <a:r>
              <a:rPr lang="cs-CZ" dirty="0"/>
              <a:t> </a:t>
            </a:r>
            <a:r>
              <a:rPr lang="cs-CZ" dirty="0" err="1"/>
              <a:t>of</a:t>
            </a:r>
            <a:r>
              <a:rPr lang="cs-CZ" dirty="0"/>
              <a:t> </a:t>
            </a:r>
            <a:r>
              <a:rPr lang="cs-CZ" dirty="0" err="1"/>
              <a:t>the</a:t>
            </a:r>
            <a:r>
              <a:rPr lang="cs-CZ" dirty="0"/>
              <a:t> </a:t>
            </a:r>
            <a:r>
              <a:rPr lang="cs-CZ" dirty="0" err="1"/>
              <a:t>key</a:t>
            </a:r>
            <a:r>
              <a:rPr lang="cs-CZ" dirty="0"/>
              <a:t> </a:t>
            </a:r>
            <a:r>
              <a:rPr lang="cs-CZ" dirty="0" err="1"/>
              <a:t>ideas</a:t>
            </a:r>
            <a:endParaRPr lang="cs-CZ" dirty="0"/>
          </a:p>
          <a:p>
            <a:pPr lvl="1"/>
            <a:r>
              <a:rPr lang="cs-CZ" dirty="0" err="1"/>
              <a:t>Homework</a:t>
            </a:r>
            <a:r>
              <a:rPr lang="cs-CZ" dirty="0"/>
              <a:t> </a:t>
            </a:r>
            <a:r>
              <a:rPr lang="cs-CZ" dirty="0" err="1"/>
              <a:t>reflection</a:t>
            </a:r>
            <a:endParaRPr lang="cs-CZ" dirty="0"/>
          </a:p>
          <a:p>
            <a:pPr lvl="1"/>
            <a:r>
              <a:rPr lang="cs-CZ" dirty="0"/>
              <a:t>Q&amp;A</a:t>
            </a:r>
          </a:p>
          <a:p>
            <a:r>
              <a:rPr lang="cs-CZ" dirty="0" err="1"/>
              <a:t>Short</a:t>
            </a:r>
            <a:r>
              <a:rPr lang="cs-CZ" dirty="0"/>
              <a:t> </a:t>
            </a:r>
            <a:r>
              <a:rPr lang="cs-CZ" dirty="0" err="1"/>
              <a:t>break</a:t>
            </a:r>
            <a:endParaRPr lang="cs-CZ" dirty="0"/>
          </a:p>
          <a:p>
            <a:r>
              <a:rPr lang="cs-CZ" dirty="0"/>
              <a:t>Intro to </a:t>
            </a:r>
            <a:r>
              <a:rPr lang="cs-CZ" dirty="0" err="1"/>
              <a:t>Topic</a:t>
            </a:r>
            <a:r>
              <a:rPr lang="cs-CZ" dirty="0"/>
              <a:t> 3: </a:t>
            </a:r>
            <a:r>
              <a:rPr lang="cs-CZ" dirty="0" err="1"/>
              <a:t>Human</a:t>
            </a:r>
            <a:r>
              <a:rPr lang="cs-CZ" dirty="0"/>
              <a:t> </a:t>
            </a:r>
            <a:r>
              <a:rPr lang="cs-CZ" dirty="0" err="1"/>
              <a:t>Learning</a:t>
            </a:r>
            <a:r>
              <a:rPr lang="cs-CZ" dirty="0"/>
              <a:t> Systems – </a:t>
            </a:r>
            <a:r>
              <a:rPr lang="cs-CZ" dirty="0" err="1"/>
              <a:t>The</a:t>
            </a:r>
            <a:r>
              <a:rPr lang="cs-CZ" dirty="0"/>
              <a:t> </a:t>
            </a:r>
            <a:r>
              <a:rPr lang="cs-CZ" dirty="0" err="1"/>
              <a:t>Human</a:t>
            </a:r>
            <a:r>
              <a:rPr lang="cs-CZ" dirty="0"/>
              <a:t> element</a:t>
            </a:r>
          </a:p>
          <a:p>
            <a:r>
              <a:rPr lang="cs-CZ" dirty="0"/>
              <a:t>Q&amp;A</a:t>
            </a:r>
          </a:p>
        </p:txBody>
      </p:sp>
    </p:spTree>
    <p:extLst>
      <p:ext uri="{BB962C8B-B14F-4D97-AF65-F5344CB8AC3E}">
        <p14:creationId xmlns:p14="http://schemas.microsoft.com/office/powerpoint/2010/main" val="213008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03512" y="476672"/>
            <a:ext cx="8784976" cy="6120680"/>
          </a:xfrm>
          <a:prstGeom prst="rect">
            <a:avLst/>
          </a:prstGeom>
        </p:spPr>
      </p:pic>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152400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3359696" y="3933056"/>
            <a:ext cx="5472608"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bdélník 9"/>
          <p:cNvSpPr/>
          <p:nvPr/>
        </p:nvSpPr>
        <p:spPr>
          <a:xfrm>
            <a:off x="8040216" y="4797153"/>
            <a:ext cx="2376264" cy="646331"/>
          </a:xfrm>
          <a:prstGeom prst="rect">
            <a:avLst/>
          </a:prstGeom>
          <a:solidFill>
            <a:schemeClr val="bg1"/>
          </a:solidFill>
          <a:ln>
            <a:solidFill>
              <a:schemeClr val="tx1"/>
            </a:solidFill>
          </a:ln>
        </p:spPr>
        <p:txBody>
          <a:bodyPr wrap="square">
            <a:spAutoFit/>
          </a:bodyPr>
          <a:lstStyle/>
          <a:p>
            <a:r>
              <a:rPr lang="nl-BE" dirty="0"/>
              <a:t>Do it because you find it enjoyable as such</a:t>
            </a:r>
          </a:p>
        </p:txBody>
      </p:sp>
    </p:spTree>
    <p:extLst>
      <p:ext uri="{BB962C8B-B14F-4D97-AF65-F5344CB8AC3E}">
        <p14:creationId xmlns:p14="http://schemas.microsoft.com/office/powerpoint/2010/main" val="128390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4872" y="44624"/>
            <a:ext cx="8229600" cy="1143000"/>
          </a:xfrm>
        </p:spPr>
        <p:txBody>
          <a:bodyPr/>
          <a:lstStyle/>
          <a:p>
            <a:r>
              <a:rPr lang="nl-BE" dirty="0"/>
              <a:t>Understanding motivation</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21</a:t>
            </a:fld>
            <a:endParaRPr lang="en-US" dirty="0"/>
          </a:p>
        </p:txBody>
      </p:sp>
      <p:pic>
        <p:nvPicPr>
          <p:cNvPr id="5" name="Afbeelding 4"/>
          <p:cNvPicPr/>
          <p:nvPr/>
        </p:nvPicPr>
        <p:blipFill>
          <a:blip r:embed="rId2" cstate="print"/>
          <a:stretch>
            <a:fillRect/>
          </a:stretch>
        </p:blipFill>
        <p:spPr>
          <a:xfrm>
            <a:off x="2519045" y="952182"/>
            <a:ext cx="6807200" cy="3911918"/>
          </a:xfrm>
          <a:prstGeom prst="rect">
            <a:avLst/>
          </a:prstGeom>
        </p:spPr>
      </p:pic>
      <p:sp>
        <p:nvSpPr>
          <p:cNvPr id="9" name="Tekstvak 8"/>
          <p:cNvSpPr txBox="1"/>
          <p:nvPr/>
        </p:nvSpPr>
        <p:spPr>
          <a:xfrm>
            <a:off x="3098800" y="4991100"/>
            <a:ext cx="1562100" cy="1077218"/>
          </a:xfrm>
          <a:prstGeom prst="rect">
            <a:avLst/>
          </a:prstGeom>
          <a:noFill/>
        </p:spPr>
        <p:txBody>
          <a:bodyPr wrap="square" rtlCol="0">
            <a:spAutoFit/>
          </a:bodyPr>
          <a:lstStyle/>
          <a:p>
            <a:pPr algn="ctr"/>
            <a:r>
              <a:rPr lang="nl-BE" sz="1600" dirty="0"/>
              <a:t>Do </a:t>
            </a:r>
            <a:r>
              <a:rPr lang="nl-BE" sz="1600" dirty="0" err="1"/>
              <a:t>it</a:t>
            </a:r>
            <a:r>
              <a:rPr lang="nl-BE" sz="1600" dirty="0"/>
              <a:t> for </a:t>
            </a:r>
            <a:r>
              <a:rPr lang="nl-BE" sz="1600" dirty="0" err="1"/>
              <a:t>external</a:t>
            </a:r>
            <a:r>
              <a:rPr lang="nl-BE" sz="1600" dirty="0"/>
              <a:t> </a:t>
            </a:r>
          </a:p>
          <a:p>
            <a:pPr algn="ctr"/>
            <a:r>
              <a:rPr lang="nl-BE" sz="1600" dirty="0" err="1"/>
              <a:t>punishment</a:t>
            </a:r>
            <a:r>
              <a:rPr lang="nl-BE" sz="1600" dirty="0"/>
              <a:t> /</a:t>
            </a:r>
            <a:r>
              <a:rPr lang="nl-BE" sz="1600" dirty="0" err="1"/>
              <a:t>reward</a:t>
            </a:r>
            <a:endParaRPr lang="nl-BE" sz="1600" dirty="0"/>
          </a:p>
        </p:txBody>
      </p:sp>
      <p:grpSp>
        <p:nvGrpSpPr>
          <p:cNvPr id="3" name="Groep 2"/>
          <p:cNvGrpSpPr/>
          <p:nvPr/>
        </p:nvGrpSpPr>
        <p:grpSpPr>
          <a:xfrm>
            <a:off x="1487489" y="3212976"/>
            <a:ext cx="1806105" cy="3231654"/>
            <a:chOff x="-9413" y="3212976"/>
            <a:chExt cx="1806105" cy="3231654"/>
          </a:xfrm>
        </p:grpSpPr>
        <p:sp>
          <p:nvSpPr>
            <p:cNvPr id="13" name="Tekstvak 12"/>
            <p:cNvSpPr txBox="1"/>
            <p:nvPr/>
          </p:nvSpPr>
          <p:spPr>
            <a:xfrm>
              <a:off x="-9413" y="3212976"/>
              <a:ext cx="1806104" cy="3231654"/>
            </a:xfrm>
            <a:prstGeom prst="rect">
              <a:avLst/>
            </a:prstGeom>
            <a:noFill/>
          </p:spPr>
          <p:txBody>
            <a:bodyPr wrap="square" rtlCol="0">
              <a:spAutoFit/>
            </a:bodyPr>
            <a:lstStyle/>
            <a:p>
              <a:r>
                <a:rPr lang="nl-BE" sz="1600" dirty="0" err="1"/>
                <a:t>Don’t</a:t>
              </a:r>
              <a:r>
                <a:rPr lang="nl-BE" sz="1600" dirty="0"/>
                <a:t> do </a:t>
              </a:r>
              <a:r>
                <a:rPr lang="nl-BE" sz="1600" dirty="0" err="1"/>
                <a:t>it</a:t>
              </a:r>
              <a:r>
                <a:rPr lang="nl-BE" sz="1600" dirty="0"/>
                <a:t> or on automatic pilot / zombie mode</a:t>
              </a:r>
            </a:p>
            <a:p>
              <a:r>
                <a:rPr lang="nl-BE" sz="1400" dirty="0"/>
                <a:t>(</a:t>
              </a:r>
              <a:r>
                <a:rPr lang="nl-BE" sz="1400" dirty="0" err="1"/>
                <a:t>due</a:t>
              </a:r>
              <a:r>
                <a:rPr lang="nl-BE" sz="1400" dirty="0"/>
                <a:t> </a:t>
              </a:r>
              <a:r>
                <a:rPr lang="nl-BE" sz="1400" dirty="0" err="1"/>
                <a:t>to</a:t>
              </a:r>
              <a:r>
                <a:rPr lang="nl-BE" sz="1400" dirty="0"/>
                <a:t> </a:t>
              </a:r>
              <a:r>
                <a:rPr lang="nl-BE" sz="1400" dirty="0" err="1"/>
                <a:t>lack</a:t>
              </a:r>
              <a:r>
                <a:rPr lang="nl-BE" sz="1400" dirty="0"/>
                <a:t> of interest or </a:t>
              </a:r>
              <a:r>
                <a:rPr lang="nl-BE" sz="1400" dirty="0" err="1"/>
                <a:t>due</a:t>
              </a:r>
              <a:r>
                <a:rPr lang="nl-BE" sz="1400" dirty="0"/>
                <a:t> </a:t>
              </a:r>
              <a:r>
                <a:rPr lang="nl-BE" sz="1400" dirty="0" err="1"/>
                <a:t>to</a:t>
              </a:r>
              <a:r>
                <a:rPr lang="nl-BE" sz="1400" dirty="0"/>
                <a:t> </a:t>
              </a:r>
              <a:r>
                <a:rPr lang="nl-BE" sz="1400" dirty="0" err="1"/>
                <a:t>felt</a:t>
              </a:r>
              <a:r>
                <a:rPr lang="nl-BE" sz="1400" dirty="0"/>
                <a:t> </a:t>
              </a:r>
              <a:r>
                <a:rPr lang="nl-BE" sz="1400" dirty="0" err="1"/>
                <a:t>incompetence</a:t>
              </a:r>
              <a:r>
                <a:rPr lang="nl-BE" sz="1400" dirty="0"/>
                <a:t>; </a:t>
              </a:r>
              <a:r>
                <a:rPr lang="nl-BE" sz="1400" dirty="0" err="1"/>
                <a:t>fostered</a:t>
              </a:r>
              <a:r>
                <a:rPr lang="nl-BE" sz="1400" dirty="0"/>
                <a:t> </a:t>
              </a:r>
              <a:r>
                <a:rPr lang="nl-BE" sz="1400" dirty="0" err="1"/>
                <a:t>by</a:t>
              </a:r>
              <a:r>
                <a:rPr lang="nl-BE" sz="1400" dirty="0"/>
                <a:t> important </a:t>
              </a:r>
              <a:r>
                <a:rPr lang="nl-BE" sz="1400" dirty="0" err="1"/>
                <a:t>others</a:t>
              </a:r>
              <a:r>
                <a:rPr lang="nl-BE" sz="1400" dirty="0"/>
                <a:t> </a:t>
              </a:r>
              <a:r>
                <a:rPr lang="nl-BE" sz="1400" dirty="0" err="1"/>
                <a:t>giving</a:t>
              </a:r>
              <a:r>
                <a:rPr lang="nl-BE" sz="1400" dirty="0"/>
                <a:t> inconsistent responses, </a:t>
              </a:r>
              <a:r>
                <a:rPr lang="nl-BE" sz="1400" dirty="0" err="1"/>
                <a:t>indicating</a:t>
              </a:r>
              <a:r>
                <a:rPr lang="nl-BE" sz="1400" dirty="0"/>
                <a:t> </a:t>
              </a:r>
              <a:r>
                <a:rPr lang="nl-BE" sz="1400" dirty="0" err="1"/>
                <a:t>incompetence</a:t>
              </a:r>
              <a:r>
                <a:rPr lang="nl-BE" sz="1400" dirty="0"/>
                <a:t>, </a:t>
              </a:r>
              <a:r>
                <a:rPr lang="nl-BE" sz="1400" dirty="0" err="1"/>
                <a:t>punishing</a:t>
              </a:r>
              <a:r>
                <a:rPr lang="nl-BE" sz="1400" dirty="0"/>
                <a:t> </a:t>
              </a:r>
              <a:r>
                <a:rPr lang="nl-BE" sz="1400" dirty="0" err="1"/>
                <a:t>it</a:t>
              </a:r>
              <a:r>
                <a:rPr lang="nl-BE" sz="1400" dirty="0"/>
                <a:t>, </a:t>
              </a:r>
              <a:r>
                <a:rPr lang="nl-BE" sz="1400" dirty="0" err="1"/>
                <a:t>not</a:t>
              </a:r>
              <a:r>
                <a:rPr lang="nl-BE" sz="1400" dirty="0"/>
                <a:t> </a:t>
              </a:r>
              <a:r>
                <a:rPr lang="nl-BE" sz="1400" dirty="0" err="1"/>
                <a:t>placing</a:t>
              </a:r>
              <a:r>
                <a:rPr lang="nl-BE" sz="1400" dirty="0"/>
                <a:t> </a:t>
              </a:r>
              <a:r>
                <a:rPr lang="nl-BE" sz="1400" dirty="0" err="1"/>
                <a:t>value</a:t>
              </a:r>
              <a:r>
                <a:rPr lang="nl-BE" sz="1400" dirty="0"/>
                <a:t> on </a:t>
              </a:r>
              <a:r>
                <a:rPr lang="nl-BE" sz="1400" dirty="0" err="1"/>
                <a:t>it</a:t>
              </a:r>
              <a:r>
                <a:rPr lang="nl-BE" sz="1400" dirty="0"/>
                <a:t>)</a:t>
              </a:r>
            </a:p>
            <a:p>
              <a:endParaRPr lang="nl-BE" sz="1600" dirty="0"/>
            </a:p>
          </p:txBody>
        </p:sp>
        <p:cxnSp>
          <p:nvCxnSpPr>
            <p:cNvPr id="16" name="Rechte verbindingslijn met pijl 15"/>
            <p:cNvCxnSpPr/>
            <p:nvPr/>
          </p:nvCxnSpPr>
          <p:spPr>
            <a:xfrm flipH="1" flipV="1">
              <a:off x="1502755" y="3717032"/>
              <a:ext cx="293937"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Rechte verbindingslijn met pijl 17"/>
          <p:cNvCxnSpPr/>
          <p:nvPr/>
        </p:nvCxnSpPr>
        <p:spPr>
          <a:xfrm flipH="1">
            <a:off x="4191000" y="4535844"/>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ep 5"/>
          <p:cNvGrpSpPr/>
          <p:nvPr/>
        </p:nvGrpSpPr>
        <p:grpSpPr>
          <a:xfrm>
            <a:off x="4546600" y="4644598"/>
            <a:ext cx="1562100" cy="2209428"/>
            <a:chOff x="3022600" y="4644598"/>
            <a:chExt cx="1562100" cy="2209428"/>
          </a:xfrm>
        </p:grpSpPr>
        <p:sp>
          <p:nvSpPr>
            <p:cNvPr id="10" name="Tekstvak 9"/>
            <p:cNvSpPr txBox="1"/>
            <p:nvPr/>
          </p:nvSpPr>
          <p:spPr>
            <a:xfrm>
              <a:off x="3022600" y="5038144"/>
              <a:ext cx="1562100" cy="1815882"/>
            </a:xfrm>
            <a:prstGeom prst="rect">
              <a:avLst/>
            </a:prstGeom>
            <a:noFill/>
          </p:spPr>
          <p:txBody>
            <a:bodyPr wrap="square" rtlCol="0">
              <a:spAutoFit/>
            </a:bodyPr>
            <a:lstStyle/>
            <a:p>
              <a:pPr algn="ctr"/>
              <a:r>
                <a:rPr lang="nl-BE" sz="1600" dirty="0"/>
                <a:t>Do </a:t>
              </a:r>
              <a:r>
                <a:rPr lang="nl-BE" sz="1600" dirty="0" err="1"/>
                <a:t>it</a:t>
              </a:r>
              <a:r>
                <a:rPr lang="nl-BE" sz="1600" dirty="0"/>
                <a:t> for</a:t>
              </a:r>
            </a:p>
            <a:p>
              <a:pPr algn="ctr"/>
              <a:r>
                <a:rPr lang="nl-BE" sz="1600" dirty="0" err="1"/>
                <a:t>glory</a:t>
              </a:r>
              <a:r>
                <a:rPr lang="nl-BE" sz="1600" dirty="0"/>
                <a:t>, </a:t>
              </a:r>
              <a:r>
                <a:rPr lang="nl-BE" sz="1600" dirty="0" err="1"/>
                <a:t>pride</a:t>
              </a:r>
              <a:r>
                <a:rPr lang="nl-BE" sz="1600" dirty="0"/>
                <a:t>, </a:t>
              </a:r>
              <a:r>
                <a:rPr lang="nl-BE" sz="1600" dirty="0" err="1"/>
                <a:t>avoiding</a:t>
              </a:r>
              <a:r>
                <a:rPr lang="nl-BE" sz="1600" dirty="0"/>
                <a:t> </a:t>
              </a:r>
              <a:r>
                <a:rPr lang="nl-BE" sz="1600" dirty="0" err="1"/>
                <a:t>shame</a:t>
              </a:r>
              <a:r>
                <a:rPr lang="nl-BE" sz="1600" dirty="0"/>
                <a:t> </a:t>
              </a:r>
              <a:r>
                <a:rPr lang="nl-BE" sz="1600" dirty="0" err="1"/>
                <a:t>and</a:t>
              </a:r>
              <a:r>
                <a:rPr lang="nl-BE" sz="1600" dirty="0"/>
                <a:t> </a:t>
              </a:r>
              <a:r>
                <a:rPr lang="nl-BE" sz="1600" dirty="0" err="1"/>
                <a:t>fear</a:t>
              </a:r>
              <a:endParaRPr lang="nl-BE" sz="1600" dirty="0"/>
            </a:p>
            <a:p>
              <a:pPr algn="ctr"/>
              <a:r>
                <a:rPr lang="nl-BE" sz="1200" dirty="0"/>
                <a:t>(</a:t>
              </a:r>
              <a:r>
                <a:rPr lang="nl-BE" sz="1200" dirty="0" err="1"/>
                <a:t>due</a:t>
              </a:r>
              <a:r>
                <a:rPr lang="nl-BE" sz="1200" dirty="0"/>
                <a:t> </a:t>
              </a:r>
              <a:r>
                <a:rPr lang="nl-BE" sz="1200" dirty="0" err="1"/>
                <a:t>to</a:t>
              </a:r>
              <a:r>
                <a:rPr lang="nl-BE" sz="1200" dirty="0"/>
                <a:t> </a:t>
              </a:r>
              <a:r>
                <a:rPr lang="nl-BE" sz="1200" dirty="0" err="1"/>
                <a:t>conditional</a:t>
              </a:r>
              <a:r>
                <a:rPr lang="nl-BE" sz="1200" dirty="0"/>
                <a:t> love, </a:t>
              </a:r>
              <a:r>
                <a:rPr lang="nl-BE" sz="1200" dirty="0" err="1"/>
                <a:t>esteem</a:t>
              </a:r>
              <a:r>
                <a:rPr lang="nl-BE" sz="1200" dirty="0"/>
                <a:t> </a:t>
              </a:r>
              <a:r>
                <a:rPr lang="nl-BE" sz="1200" dirty="0" err="1"/>
                <a:t>and</a:t>
              </a:r>
              <a:r>
                <a:rPr lang="nl-BE" sz="1200" dirty="0"/>
                <a:t> </a:t>
              </a:r>
              <a:r>
                <a:rPr lang="nl-BE" sz="1200" dirty="0" err="1"/>
                <a:t>emotional</a:t>
              </a:r>
              <a:r>
                <a:rPr lang="nl-BE" sz="1200" dirty="0"/>
                <a:t> security </a:t>
              </a:r>
              <a:r>
                <a:rPr lang="nl-BE" sz="1200" dirty="0" err="1"/>
                <a:t>by</a:t>
              </a:r>
              <a:r>
                <a:rPr lang="nl-BE" sz="1200" dirty="0"/>
                <a:t> important </a:t>
              </a:r>
              <a:r>
                <a:rPr lang="nl-BE" sz="1200" dirty="0" err="1"/>
                <a:t>others</a:t>
              </a:r>
              <a:r>
                <a:rPr lang="nl-BE" sz="1200" dirty="0"/>
                <a:t>)</a:t>
              </a:r>
            </a:p>
          </p:txBody>
        </p:sp>
        <p:cxnSp>
          <p:nvCxnSpPr>
            <p:cNvPr id="20" name="Rechte verbindingslijn met pijl 19"/>
            <p:cNvCxnSpPr/>
            <p:nvPr/>
          </p:nvCxnSpPr>
          <p:spPr>
            <a:xfrm>
              <a:off x="3803650" y="4644598"/>
              <a:ext cx="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ep 6"/>
          <p:cNvGrpSpPr/>
          <p:nvPr/>
        </p:nvGrpSpPr>
        <p:grpSpPr>
          <a:xfrm>
            <a:off x="6024246" y="4742621"/>
            <a:ext cx="1405255" cy="1838906"/>
            <a:chOff x="4500245" y="4742621"/>
            <a:chExt cx="1405255" cy="1838906"/>
          </a:xfrm>
        </p:grpSpPr>
        <p:sp>
          <p:nvSpPr>
            <p:cNvPr id="11" name="Tekstvak 10"/>
            <p:cNvSpPr txBox="1"/>
            <p:nvPr/>
          </p:nvSpPr>
          <p:spPr>
            <a:xfrm>
              <a:off x="4500245" y="5258088"/>
              <a:ext cx="1405255" cy="1323439"/>
            </a:xfrm>
            <a:prstGeom prst="rect">
              <a:avLst/>
            </a:prstGeom>
            <a:noFill/>
          </p:spPr>
          <p:txBody>
            <a:bodyPr wrap="square" rtlCol="0">
              <a:spAutoFit/>
            </a:bodyPr>
            <a:lstStyle/>
            <a:p>
              <a:pPr algn="ctr"/>
              <a:r>
                <a:rPr lang="nl-BE" sz="1600" dirty="0"/>
                <a:t>Do </a:t>
              </a:r>
              <a:r>
                <a:rPr lang="nl-BE" sz="1600" dirty="0" err="1"/>
                <a:t>it</a:t>
              </a:r>
              <a:r>
                <a:rPr lang="nl-BE" sz="1600" dirty="0"/>
                <a:t> </a:t>
              </a:r>
              <a:r>
                <a:rPr lang="nl-BE" sz="1600" dirty="0" err="1"/>
                <a:t>because</a:t>
              </a:r>
              <a:r>
                <a:rPr lang="nl-BE" sz="1600" dirty="0"/>
                <a:t> </a:t>
              </a:r>
              <a:r>
                <a:rPr lang="nl-BE" sz="1600" dirty="0" err="1"/>
                <a:t>your</a:t>
              </a:r>
              <a:r>
                <a:rPr lang="nl-BE" sz="1600" dirty="0"/>
                <a:t> </a:t>
              </a:r>
              <a:r>
                <a:rPr lang="nl-BE" sz="1600" dirty="0" err="1"/>
                <a:t>consciously</a:t>
              </a:r>
              <a:r>
                <a:rPr lang="nl-BE" sz="1600" dirty="0"/>
                <a:t> </a:t>
              </a:r>
              <a:r>
                <a:rPr lang="nl-BE" sz="1600" dirty="0" err="1"/>
                <a:t>recognise</a:t>
              </a:r>
              <a:r>
                <a:rPr lang="nl-BE" sz="1600" dirty="0"/>
                <a:t> </a:t>
              </a:r>
              <a:r>
                <a:rPr lang="nl-BE" sz="1600" dirty="0" err="1"/>
                <a:t>it</a:t>
              </a:r>
              <a:r>
                <a:rPr lang="nl-BE" sz="1600" dirty="0"/>
                <a:t> as important</a:t>
              </a:r>
            </a:p>
          </p:txBody>
        </p:sp>
        <p:cxnSp>
          <p:nvCxnSpPr>
            <p:cNvPr id="22" name="Rechte verbindingslijn met pijl 21"/>
            <p:cNvCxnSpPr>
              <a:endCxn id="11"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ep 7"/>
          <p:cNvGrpSpPr/>
          <p:nvPr/>
        </p:nvGrpSpPr>
        <p:grpSpPr>
          <a:xfrm>
            <a:off x="7340600" y="4644599"/>
            <a:ext cx="1549400" cy="1135797"/>
            <a:chOff x="5816600" y="4644598"/>
            <a:chExt cx="1549400" cy="1135797"/>
          </a:xfrm>
        </p:grpSpPr>
        <p:sp>
          <p:nvSpPr>
            <p:cNvPr id="12" name="Tekstvak 11"/>
            <p:cNvSpPr txBox="1"/>
            <p:nvPr/>
          </p:nvSpPr>
          <p:spPr>
            <a:xfrm>
              <a:off x="5816600" y="4949398"/>
              <a:ext cx="1549400" cy="830997"/>
            </a:xfrm>
            <a:prstGeom prst="rect">
              <a:avLst/>
            </a:prstGeom>
            <a:noFill/>
          </p:spPr>
          <p:txBody>
            <a:bodyPr wrap="square" rtlCol="0">
              <a:spAutoFit/>
            </a:bodyPr>
            <a:lstStyle/>
            <a:p>
              <a:pPr algn="ctr"/>
              <a:r>
                <a:rPr lang="nl-BE" sz="1600" dirty="0"/>
                <a:t>Do </a:t>
              </a:r>
              <a:r>
                <a:rPr lang="nl-BE" sz="1600" dirty="0" err="1"/>
                <a:t>it</a:t>
              </a:r>
              <a:r>
                <a:rPr lang="nl-BE" sz="1600" dirty="0"/>
                <a:t> </a:t>
              </a:r>
              <a:r>
                <a:rPr lang="nl-BE" sz="1600" dirty="0" err="1"/>
                <a:t>because</a:t>
              </a:r>
              <a:r>
                <a:rPr lang="nl-BE" sz="1600" dirty="0"/>
                <a:t> </a:t>
              </a:r>
              <a:r>
                <a:rPr lang="nl-BE" sz="1600" dirty="0" err="1"/>
                <a:t>it</a:t>
              </a:r>
              <a:r>
                <a:rPr lang="nl-BE" sz="1600" dirty="0"/>
                <a:t> fits </a:t>
              </a:r>
              <a:r>
                <a:rPr lang="nl-BE" sz="1600" dirty="0" err="1"/>
                <a:t>with</a:t>
              </a:r>
              <a:r>
                <a:rPr lang="nl-BE" sz="1600" dirty="0"/>
                <a:t> </a:t>
              </a:r>
              <a:r>
                <a:rPr lang="nl-BE" sz="1600" dirty="0" err="1"/>
                <a:t>who</a:t>
              </a:r>
              <a:r>
                <a:rPr lang="nl-BE" sz="1600" dirty="0"/>
                <a:t> </a:t>
              </a:r>
              <a:r>
                <a:rPr lang="nl-BE" sz="1600" dirty="0" err="1"/>
                <a:t>you</a:t>
              </a:r>
              <a:r>
                <a:rPr lang="nl-BE" sz="1600" dirty="0"/>
                <a:t> are</a:t>
              </a:r>
            </a:p>
          </p:txBody>
        </p:sp>
        <p:cxnSp>
          <p:nvCxnSpPr>
            <p:cNvPr id="24"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ep 14"/>
          <p:cNvGrpSpPr/>
          <p:nvPr/>
        </p:nvGrpSpPr>
        <p:grpSpPr>
          <a:xfrm>
            <a:off x="8597900" y="4427091"/>
            <a:ext cx="1778000" cy="1077218"/>
            <a:chOff x="7073900" y="4427091"/>
            <a:chExt cx="1778000" cy="1077218"/>
          </a:xfrm>
        </p:grpSpPr>
        <p:sp>
          <p:nvSpPr>
            <p:cNvPr id="14" name="Tekstvak 13"/>
            <p:cNvSpPr txBox="1"/>
            <p:nvPr/>
          </p:nvSpPr>
          <p:spPr>
            <a:xfrm>
              <a:off x="7264400" y="4427091"/>
              <a:ext cx="1587500" cy="1077218"/>
            </a:xfrm>
            <a:prstGeom prst="rect">
              <a:avLst/>
            </a:prstGeom>
            <a:noFill/>
          </p:spPr>
          <p:txBody>
            <a:bodyPr wrap="square" rtlCol="0">
              <a:spAutoFit/>
            </a:bodyPr>
            <a:lstStyle/>
            <a:p>
              <a:r>
                <a:rPr lang="nl-BE" sz="1600" dirty="0"/>
                <a:t>Do </a:t>
              </a:r>
              <a:r>
                <a:rPr lang="nl-BE" sz="1600" dirty="0" err="1"/>
                <a:t>it</a:t>
              </a:r>
              <a:r>
                <a:rPr lang="nl-BE" sz="1600" dirty="0"/>
                <a:t> </a:t>
              </a:r>
              <a:r>
                <a:rPr lang="nl-BE" sz="1600" dirty="0" err="1"/>
                <a:t>because</a:t>
              </a:r>
              <a:r>
                <a:rPr lang="nl-BE" sz="1600" dirty="0"/>
                <a:t> </a:t>
              </a:r>
              <a:r>
                <a:rPr lang="nl-BE" sz="1600" dirty="0" err="1"/>
                <a:t>you</a:t>
              </a:r>
              <a:r>
                <a:rPr lang="nl-BE" sz="1600" dirty="0"/>
                <a:t> </a:t>
              </a:r>
              <a:r>
                <a:rPr lang="nl-BE" sz="1600" dirty="0" err="1"/>
                <a:t>find</a:t>
              </a:r>
              <a:r>
                <a:rPr lang="nl-BE" sz="1600" dirty="0"/>
                <a:t> </a:t>
              </a:r>
              <a:r>
                <a:rPr lang="nl-BE" sz="1600" dirty="0" err="1"/>
                <a:t>it</a:t>
              </a:r>
              <a:r>
                <a:rPr lang="nl-BE" sz="1600" dirty="0"/>
                <a:t> </a:t>
              </a:r>
              <a:r>
                <a:rPr lang="nl-BE" sz="1600" dirty="0" err="1"/>
                <a:t>enjoyable</a:t>
              </a:r>
              <a:r>
                <a:rPr lang="nl-BE" sz="1600" dirty="0"/>
                <a:t> as </a:t>
              </a:r>
              <a:r>
                <a:rPr lang="nl-BE" sz="1600" dirty="0" err="1"/>
                <a:t>such</a:t>
              </a:r>
              <a:endParaRPr lang="nl-BE" sz="1600" dirty="0"/>
            </a:p>
          </p:txBody>
        </p:sp>
        <p:cxnSp>
          <p:nvCxnSpPr>
            <p:cNvPr id="26"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Rechthoek 22"/>
          <p:cNvSpPr/>
          <p:nvPr/>
        </p:nvSpPr>
        <p:spPr>
          <a:xfrm>
            <a:off x="7429500" y="4481468"/>
            <a:ext cx="2746102" cy="15581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9" name="Rechte verbindingslijn met pijl 18"/>
          <p:cNvCxnSpPr/>
          <p:nvPr/>
        </p:nvCxnSpPr>
        <p:spPr>
          <a:xfrm flipV="1">
            <a:off x="9207500" y="3212977"/>
            <a:ext cx="266700" cy="12141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kstvak 20"/>
          <p:cNvSpPr txBox="1"/>
          <p:nvPr/>
        </p:nvSpPr>
        <p:spPr>
          <a:xfrm>
            <a:off x="9194801" y="2281376"/>
            <a:ext cx="1342675" cy="923330"/>
          </a:xfrm>
          <a:prstGeom prst="rect">
            <a:avLst/>
          </a:prstGeom>
          <a:noFill/>
        </p:spPr>
        <p:txBody>
          <a:bodyPr wrap="square" rtlCol="0">
            <a:spAutoFit/>
          </a:bodyPr>
          <a:lstStyle/>
          <a:p>
            <a:r>
              <a:rPr lang="nl-BE" dirty="0"/>
              <a:t>Link </a:t>
            </a:r>
            <a:r>
              <a:rPr lang="nl-BE" dirty="0" err="1"/>
              <a:t>to</a:t>
            </a:r>
            <a:r>
              <a:rPr lang="nl-BE" dirty="0"/>
              <a:t> </a:t>
            </a:r>
            <a:r>
              <a:rPr lang="nl-BE" dirty="0" err="1"/>
              <a:t>identity</a:t>
            </a:r>
            <a:r>
              <a:rPr lang="nl-BE" dirty="0"/>
              <a:t> </a:t>
            </a:r>
            <a:r>
              <a:rPr lang="nl-BE" dirty="0" err="1"/>
              <a:t>formation</a:t>
            </a:r>
            <a:endParaRPr lang="nl-BE" dirty="0"/>
          </a:p>
        </p:txBody>
      </p:sp>
    </p:spTree>
    <p:extLst>
      <p:ext uri="{BB962C8B-B14F-4D97-AF65-F5344CB8AC3E}">
        <p14:creationId xmlns:p14="http://schemas.microsoft.com/office/powerpoint/2010/main" val="2840044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Identity </a:t>
            </a:r>
            <a:r>
              <a:rPr lang="nl-BE" dirty="0" err="1"/>
              <a:t>formation</a:t>
            </a:r>
            <a:endParaRPr lang="nl-BE" dirty="0"/>
          </a:p>
        </p:txBody>
      </p:sp>
      <p:sp>
        <p:nvSpPr>
          <p:cNvPr id="3" name="Tijdelijke aanduiding voor inhoud 2"/>
          <p:cNvSpPr>
            <a:spLocks noGrp="1"/>
          </p:cNvSpPr>
          <p:nvPr>
            <p:ph idx="1"/>
          </p:nvPr>
        </p:nvSpPr>
        <p:spPr>
          <a:xfrm>
            <a:off x="2042864" y="1556793"/>
            <a:ext cx="8229600" cy="4525963"/>
          </a:xfrm>
        </p:spPr>
        <p:txBody>
          <a:bodyPr>
            <a:normAutofit/>
          </a:bodyPr>
          <a:lstStyle/>
          <a:p>
            <a:r>
              <a:rPr lang="nl-BE" sz="2400" dirty="0"/>
              <a:t>Identity = “</a:t>
            </a:r>
            <a:r>
              <a:rPr lang="nl-BE" sz="2400" dirty="0" err="1"/>
              <a:t>organised</a:t>
            </a:r>
            <a:r>
              <a:rPr lang="nl-BE" sz="2400" dirty="0"/>
              <a:t> systems of goals </a:t>
            </a:r>
            <a:r>
              <a:rPr lang="nl-BE" sz="2400" dirty="0" err="1"/>
              <a:t>and</a:t>
            </a:r>
            <a:r>
              <a:rPr lang="nl-BE" sz="2400" dirty="0"/>
              <a:t> </a:t>
            </a:r>
            <a:r>
              <a:rPr lang="nl-BE" sz="2400" dirty="0" err="1"/>
              <a:t>affiliations</a:t>
            </a:r>
            <a:r>
              <a:rPr lang="nl-BE" sz="2400" dirty="0"/>
              <a:t>”</a:t>
            </a:r>
          </a:p>
          <a:p>
            <a:r>
              <a:rPr lang="nl-BE" sz="2400" dirty="0" err="1"/>
              <a:t>Identities</a:t>
            </a:r>
            <a:r>
              <a:rPr lang="nl-BE" sz="2400" dirty="0"/>
              <a:t> are </a:t>
            </a:r>
            <a:r>
              <a:rPr lang="nl-BE" sz="2400" dirty="0" err="1"/>
              <a:t>socially</a:t>
            </a:r>
            <a:r>
              <a:rPr lang="nl-BE" sz="2400" dirty="0"/>
              <a:t> </a:t>
            </a:r>
            <a:r>
              <a:rPr lang="nl-BE" sz="2400" dirty="0" err="1"/>
              <a:t>constructed</a:t>
            </a:r>
            <a:r>
              <a:rPr lang="nl-BE" sz="2400" dirty="0"/>
              <a:t>:</a:t>
            </a:r>
          </a:p>
          <a:p>
            <a:pPr lvl="1"/>
            <a:r>
              <a:rPr lang="nl-BE" sz="2000" dirty="0"/>
              <a:t>Yes, we do </a:t>
            </a:r>
            <a:r>
              <a:rPr lang="nl-BE" sz="2000" dirty="0" err="1"/>
              <a:t>come</a:t>
            </a:r>
            <a:r>
              <a:rPr lang="nl-BE" sz="2000" dirty="0"/>
              <a:t> </a:t>
            </a:r>
            <a:r>
              <a:rPr lang="nl-BE" sz="2000" dirty="0" err="1"/>
              <a:t>into</a:t>
            </a:r>
            <a:r>
              <a:rPr lang="nl-BE" sz="2000" dirty="0"/>
              <a:t> the </a:t>
            </a:r>
            <a:r>
              <a:rPr lang="nl-BE" sz="2000" dirty="0" err="1"/>
              <a:t>world</a:t>
            </a:r>
            <a:r>
              <a:rPr lang="nl-BE" sz="2000" dirty="0"/>
              <a:t> </a:t>
            </a:r>
            <a:r>
              <a:rPr lang="nl-BE" sz="2000" dirty="0" err="1"/>
              <a:t>with</a:t>
            </a:r>
            <a:r>
              <a:rPr lang="nl-BE" sz="2000" dirty="0"/>
              <a:t> </a:t>
            </a:r>
            <a:r>
              <a:rPr lang="nl-BE" sz="2000" dirty="0" err="1"/>
              <a:t>individual</a:t>
            </a:r>
            <a:r>
              <a:rPr lang="nl-BE" sz="2000" dirty="0"/>
              <a:t> </a:t>
            </a:r>
            <a:r>
              <a:rPr lang="nl-BE" sz="2000" dirty="0" err="1"/>
              <a:t>proclivities</a:t>
            </a:r>
            <a:r>
              <a:rPr lang="nl-BE" sz="2000" dirty="0"/>
              <a:t> </a:t>
            </a:r>
            <a:r>
              <a:rPr lang="nl-BE" sz="2000" dirty="0" err="1"/>
              <a:t>and</a:t>
            </a:r>
            <a:r>
              <a:rPr lang="nl-BE" sz="2000" dirty="0"/>
              <a:t> </a:t>
            </a:r>
            <a:r>
              <a:rPr lang="nl-BE" sz="2000" dirty="0" err="1"/>
              <a:t>interests</a:t>
            </a:r>
            <a:endParaRPr lang="nl-BE" sz="2000" dirty="0"/>
          </a:p>
          <a:p>
            <a:pPr lvl="2"/>
            <a:r>
              <a:rPr lang="nl-BE" sz="1800" dirty="0"/>
              <a:t>E.g. </a:t>
            </a:r>
            <a:r>
              <a:rPr lang="nl-BE" sz="1800" dirty="0" err="1"/>
              <a:t>some</a:t>
            </a:r>
            <a:r>
              <a:rPr lang="nl-BE" sz="1800" dirty="0"/>
              <a:t> </a:t>
            </a:r>
            <a:r>
              <a:rPr lang="nl-BE" sz="1800" dirty="0" err="1"/>
              <a:t>kids</a:t>
            </a:r>
            <a:r>
              <a:rPr lang="nl-BE" sz="1800" dirty="0"/>
              <a:t> </a:t>
            </a:r>
            <a:r>
              <a:rPr lang="nl-BE" sz="1800" dirty="0" err="1"/>
              <a:t>like</a:t>
            </a:r>
            <a:r>
              <a:rPr lang="nl-BE" sz="1800" dirty="0"/>
              <a:t> </a:t>
            </a:r>
            <a:r>
              <a:rPr lang="nl-BE" sz="1800" dirty="0" err="1"/>
              <a:t>to</a:t>
            </a:r>
            <a:r>
              <a:rPr lang="nl-BE" sz="1800" dirty="0"/>
              <a:t> draw, </a:t>
            </a:r>
            <a:r>
              <a:rPr lang="nl-BE" sz="1800" dirty="0" err="1"/>
              <a:t>some</a:t>
            </a:r>
            <a:r>
              <a:rPr lang="nl-BE" sz="1800" dirty="0"/>
              <a:t> </a:t>
            </a:r>
            <a:r>
              <a:rPr lang="nl-BE" sz="1800" dirty="0" err="1"/>
              <a:t>kids</a:t>
            </a:r>
            <a:r>
              <a:rPr lang="nl-BE" sz="1800" dirty="0"/>
              <a:t> </a:t>
            </a:r>
            <a:r>
              <a:rPr lang="nl-BE" sz="1800" dirty="0" err="1"/>
              <a:t>like</a:t>
            </a:r>
            <a:r>
              <a:rPr lang="nl-BE" sz="1800" dirty="0"/>
              <a:t> </a:t>
            </a:r>
            <a:r>
              <a:rPr lang="nl-BE" sz="1800" dirty="0" err="1"/>
              <a:t>to</a:t>
            </a:r>
            <a:r>
              <a:rPr lang="nl-BE" sz="1800" dirty="0"/>
              <a:t> </a:t>
            </a:r>
            <a:r>
              <a:rPr lang="nl-BE" sz="1800" dirty="0" err="1"/>
              <a:t>climb</a:t>
            </a:r>
            <a:r>
              <a:rPr lang="nl-BE" sz="1800" dirty="0"/>
              <a:t> trees…</a:t>
            </a:r>
          </a:p>
          <a:p>
            <a:pPr lvl="1"/>
            <a:r>
              <a:rPr lang="nl-BE" sz="2000" dirty="0"/>
              <a:t>But </a:t>
            </a:r>
            <a:r>
              <a:rPr lang="nl-BE" sz="2000" dirty="0" err="1"/>
              <a:t>identity</a:t>
            </a:r>
            <a:r>
              <a:rPr lang="nl-BE" sz="2000" dirty="0"/>
              <a:t> </a:t>
            </a:r>
            <a:r>
              <a:rPr lang="nl-BE" sz="2000" dirty="0" err="1"/>
              <a:t>construction</a:t>
            </a:r>
            <a:r>
              <a:rPr lang="nl-BE" sz="2000" dirty="0"/>
              <a:t> is co-</a:t>
            </a:r>
            <a:r>
              <a:rPr lang="nl-BE" sz="2000" dirty="0" err="1"/>
              <a:t>determined</a:t>
            </a:r>
            <a:r>
              <a:rPr lang="nl-BE" sz="2000" dirty="0"/>
              <a:t> </a:t>
            </a:r>
            <a:r>
              <a:rPr lang="nl-BE" sz="2000" dirty="0" err="1"/>
              <a:t>by</a:t>
            </a:r>
            <a:r>
              <a:rPr lang="nl-BE" sz="2000" dirty="0"/>
              <a:t> </a:t>
            </a:r>
            <a:r>
              <a:rPr lang="nl-BE" sz="2000" dirty="0" err="1"/>
              <a:t>socialisation</a:t>
            </a:r>
            <a:r>
              <a:rPr lang="nl-BE" sz="2000" dirty="0"/>
              <a:t> </a:t>
            </a:r>
            <a:r>
              <a:rPr lang="nl-BE" sz="2000" dirty="0" err="1"/>
              <a:t>processes</a:t>
            </a:r>
            <a:r>
              <a:rPr lang="nl-BE" sz="2000" dirty="0"/>
              <a:t>:</a:t>
            </a:r>
          </a:p>
          <a:p>
            <a:pPr lvl="2"/>
            <a:r>
              <a:rPr lang="nl-BE" sz="1800" dirty="0"/>
              <a:t>We have a </a:t>
            </a:r>
            <a:r>
              <a:rPr lang="nl-BE" sz="1800" dirty="0" err="1"/>
              <a:t>tendency</a:t>
            </a:r>
            <a:r>
              <a:rPr lang="nl-BE" sz="1800" dirty="0"/>
              <a:t> </a:t>
            </a:r>
            <a:r>
              <a:rPr lang="nl-BE" sz="1800" dirty="0" err="1"/>
              <a:t>to</a:t>
            </a:r>
            <a:r>
              <a:rPr lang="nl-BE" sz="1800" dirty="0"/>
              <a:t> view </a:t>
            </a:r>
            <a:r>
              <a:rPr lang="nl-BE" sz="1800" dirty="0" err="1"/>
              <a:t>ourselves</a:t>
            </a:r>
            <a:r>
              <a:rPr lang="nl-BE" sz="1800" dirty="0"/>
              <a:t> </a:t>
            </a:r>
            <a:r>
              <a:rPr lang="nl-BE" sz="1800" dirty="0" err="1"/>
              <a:t>through</a:t>
            </a:r>
            <a:r>
              <a:rPr lang="nl-BE" sz="1800" dirty="0"/>
              <a:t> the </a:t>
            </a:r>
            <a:r>
              <a:rPr lang="nl-BE" sz="1800" dirty="0" err="1"/>
              <a:t>eyes</a:t>
            </a:r>
            <a:r>
              <a:rPr lang="nl-BE" sz="1800" dirty="0"/>
              <a:t> of </a:t>
            </a:r>
            <a:r>
              <a:rPr lang="nl-BE" sz="1800" dirty="0" err="1"/>
              <a:t>others</a:t>
            </a:r>
            <a:endParaRPr lang="nl-BE" sz="1800" dirty="0"/>
          </a:p>
          <a:p>
            <a:pPr lvl="2"/>
            <a:r>
              <a:rPr lang="nl-BE" sz="1800" dirty="0" err="1"/>
              <a:t>Hence</a:t>
            </a:r>
            <a:r>
              <a:rPr lang="nl-BE" sz="1800" dirty="0"/>
              <a:t> the </a:t>
            </a:r>
            <a:r>
              <a:rPr lang="nl-BE" sz="1800" dirty="0" err="1"/>
              <a:t>influence</a:t>
            </a:r>
            <a:r>
              <a:rPr lang="nl-BE" sz="1800" dirty="0"/>
              <a:t> of </a:t>
            </a:r>
            <a:r>
              <a:rPr lang="nl-BE" sz="1800" dirty="0" err="1"/>
              <a:t>social</a:t>
            </a:r>
            <a:r>
              <a:rPr lang="nl-BE" sz="1800" dirty="0"/>
              <a:t> </a:t>
            </a:r>
            <a:r>
              <a:rPr lang="nl-BE" sz="1800" dirty="0" err="1"/>
              <a:t>pressures</a:t>
            </a:r>
            <a:r>
              <a:rPr lang="nl-BE" sz="1800" dirty="0"/>
              <a:t>, </a:t>
            </a:r>
            <a:r>
              <a:rPr lang="nl-BE" sz="1800" dirty="0" err="1"/>
              <a:t>role</a:t>
            </a:r>
            <a:r>
              <a:rPr lang="nl-BE" sz="1800" dirty="0"/>
              <a:t> </a:t>
            </a:r>
            <a:r>
              <a:rPr lang="nl-BE" sz="1800" dirty="0" err="1"/>
              <a:t>models</a:t>
            </a:r>
            <a:r>
              <a:rPr lang="nl-BE" sz="1800" dirty="0"/>
              <a:t>, </a:t>
            </a:r>
            <a:r>
              <a:rPr lang="nl-BE" sz="1800" dirty="0" err="1"/>
              <a:t>constraints</a:t>
            </a:r>
            <a:r>
              <a:rPr lang="nl-BE" sz="1800" dirty="0"/>
              <a:t>, </a:t>
            </a:r>
            <a:r>
              <a:rPr lang="nl-BE" sz="1800" dirty="0" err="1"/>
              <a:t>rewards</a:t>
            </a:r>
            <a:r>
              <a:rPr lang="nl-BE" sz="1800" dirty="0"/>
              <a:t>,…</a:t>
            </a:r>
            <a:r>
              <a:rPr lang="nl-BE" sz="1800" dirty="0" err="1"/>
              <a:t>many</a:t>
            </a:r>
            <a:r>
              <a:rPr lang="nl-BE" sz="1800" dirty="0"/>
              <a:t> of </a:t>
            </a:r>
            <a:r>
              <a:rPr lang="nl-BE" sz="1800" dirty="0" err="1"/>
              <a:t>which</a:t>
            </a:r>
            <a:r>
              <a:rPr lang="nl-BE" sz="1800" dirty="0"/>
              <a:t> </a:t>
            </a:r>
            <a:r>
              <a:rPr lang="nl-BE" sz="1800" dirty="0" err="1"/>
              <a:t>now</a:t>
            </a:r>
            <a:r>
              <a:rPr lang="nl-BE" sz="1800" dirty="0"/>
              <a:t> </a:t>
            </a:r>
            <a:r>
              <a:rPr lang="nl-BE" sz="1800" dirty="0" err="1"/>
              <a:t>arrive</a:t>
            </a:r>
            <a:r>
              <a:rPr lang="nl-BE" sz="1800" dirty="0"/>
              <a:t> via </a:t>
            </a:r>
            <a:r>
              <a:rPr lang="nl-BE" sz="1800" dirty="0" err="1"/>
              <a:t>mass</a:t>
            </a:r>
            <a:r>
              <a:rPr lang="nl-BE" sz="1800" dirty="0"/>
              <a:t> media</a:t>
            </a:r>
          </a:p>
          <a:p>
            <a:r>
              <a:rPr lang="nl-BE" dirty="0"/>
              <a:t>“Identity </a:t>
            </a:r>
            <a:r>
              <a:rPr lang="nl-BE" dirty="0" err="1"/>
              <a:t>formation</a:t>
            </a:r>
            <a:r>
              <a:rPr lang="nl-BE" dirty="0"/>
              <a:t> is a </a:t>
            </a:r>
            <a:r>
              <a:rPr lang="nl-BE" dirty="0" err="1"/>
              <a:t>process</a:t>
            </a:r>
            <a:r>
              <a:rPr lang="nl-BE" dirty="0"/>
              <a:t> </a:t>
            </a:r>
            <a:r>
              <a:rPr lang="nl-BE" dirty="0" err="1"/>
              <a:t>that</a:t>
            </a:r>
            <a:r>
              <a:rPr lang="nl-BE" dirty="0"/>
              <a:t> </a:t>
            </a:r>
            <a:r>
              <a:rPr lang="nl-BE" dirty="0" err="1"/>
              <a:t>continues</a:t>
            </a:r>
            <a:r>
              <a:rPr lang="nl-BE" dirty="0"/>
              <a:t> </a:t>
            </a:r>
            <a:r>
              <a:rPr lang="nl-BE" dirty="0" err="1"/>
              <a:t>throughout</a:t>
            </a:r>
            <a:r>
              <a:rPr lang="nl-BE" dirty="0"/>
              <a:t> life,….</a:t>
            </a:r>
            <a:r>
              <a:rPr lang="nl-BE" dirty="0" err="1"/>
              <a:t>especially</a:t>
            </a:r>
            <a:r>
              <a:rPr lang="nl-BE" dirty="0"/>
              <a:t> </a:t>
            </a:r>
            <a:r>
              <a:rPr lang="nl-BE" dirty="0" err="1"/>
              <a:t>when</a:t>
            </a:r>
            <a:r>
              <a:rPr lang="nl-BE" dirty="0"/>
              <a:t> </a:t>
            </a:r>
            <a:r>
              <a:rPr lang="nl-BE" dirty="0" err="1"/>
              <a:t>individuals</a:t>
            </a:r>
            <a:r>
              <a:rPr lang="nl-BE" dirty="0"/>
              <a:t> shift </a:t>
            </a:r>
            <a:r>
              <a:rPr lang="nl-BE" dirty="0" err="1"/>
              <a:t>social</a:t>
            </a:r>
            <a:r>
              <a:rPr lang="nl-BE" dirty="0"/>
              <a:t> context…”</a:t>
            </a:r>
          </a:p>
          <a:p>
            <a:pPr lvl="2"/>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22</a:t>
            </a:fld>
            <a:endParaRPr lang="en-US" dirty="0"/>
          </a:p>
        </p:txBody>
      </p:sp>
      <p:sp>
        <p:nvSpPr>
          <p:cNvPr id="5" name="Tekstvak 4"/>
          <p:cNvSpPr txBox="1"/>
          <p:nvPr/>
        </p:nvSpPr>
        <p:spPr>
          <a:xfrm>
            <a:off x="1663071" y="5987018"/>
            <a:ext cx="4989186" cy="369332"/>
          </a:xfrm>
          <a:prstGeom prst="rect">
            <a:avLst/>
          </a:prstGeom>
          <a:noFill/>
        </p:spPr>
        <p:txBody>
          <a:bodyPr wrap="none" rtlCol="0">
            <a:spAutoFit/>
          </a:bodyPr>
          <a:lstStyle/>
          <a:p>
            <a:r>
              <a:rPr lang="nl-BE" dirty="0"/>
              <a:t>Ryan </a:t>
            </a:r>
            <a:r>
              <a:rPr lang="nl-BE" dirty="0" err="1"/>
              <a:t>and</a:t>
            </a:r>
            <a:r>
              <a:rPr lang="nl-BE" dirty="0"/>
              <a:t> </a:t>
            </a:r>
            <a:r>
              <a:rPr lang="nl-BE" dirty="0" err="1"/>
              <a:t>Deci</a:t>
            </a:r>
            <a:r>
              <a:rPr lang="nl-BE" dirty="0"/>
              <a:t>, </a:t>
            </a:r>
            <a:r>
              <a:rPr lang="nl-BE" dirty="0" err="1"/>
              <a:t>ch</a:t>
            </a:r>
            <a:r>
              <a:rPr lang="nl-BE" dirty="0"/>
              <a:t> 11, </a:t>
            </a:r>
            <a:r>
              <a:rPr lang="nl-BE" dirty="0" err="1"/>
              <a:t>handbook</a:t>
            </a:r>
            <a:r>
              <a:rPr lang="nl-BE" dirty="0"/>
              <a:t> of </a:t>
            </a:r>
            <a:r>
              <a:rPr lang="nl-BE" dirty="0" err="1"/>
              <a:t>self</a:t>
            </a:r>
            <a:r>
              <a:rPr lang="nl-BE" dirty="0"/>
              <a:t> </a:t>
            </a:r>
            <a:r>
              <a:rPr lang="nl-BE" dirty="0" err="1"/>
              <a:t>and</a:t>
            </a:r>
            <a:r>
              <a:rPr lang="nl-BE" dirty="0"/>
              <a:t> </a:t>
            </a:r>
            <a:r>
              <a:rPr lang="nl-BE" dirty="0" err="1"/>
              <a:t>identity</a:t>
            </a:r>
            <a:endParaRPr lang="nl-BE" dirty="0"/>
          </a:p>
        </p:txBody>
      </p:sp>
    </p:spTree>
    <p:extLst>
      <p:ext uri="{BB962C8B-B14F-4D97-AF65-F5344CB8AC3E}">
        <p14:creationId xmlns:p14="http://schemas.microsoft.com/office/powerpoint/2010/main" val="33372948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2495600" y="1196753"/>
            <a:ext cx="7200800" cy="5078313"/>
          </a:xfrm>
          <a:prstGeom prst="rect">
            <a:avLst/>
          </a:prstGeom>
        </p:spPr>
        <p:txBody>
          <a:bodyPr wrap="square">
            <a:spAutoFit/>
          </a:bodyPr>
          <a:lstStyle/>
          <a:p>
            <a:pPr algn="just"/>
            <a:r>
              <a:rPr lang="cs-CZ" sz="3600" dirty="0"/>
              <a:t>A</a:t>
            </a:r>
            <a:r>
              <a:rPr lang="en-US" sz="3600" dirty="0" err="1"/>
              <a:t>utonomous</a:t>
            </a:r>
            <a:r>
              <a:rPr lang="en-US" sz="3600" dirty="0"/>
              <a:t> motivation is associated with more effective performance on relatively complex tasks, whereas there is either no difference or a short-term advantage for controlled motivation when mundane tasks are involved.</a:t>
            </a:r>
            <a:endParaRPr lang="cs-CZ" sz="3600" dirty="0"/>
          </a:p>
          <a:p>
            <a:pPr algn="just"/>
            <a:endParaRPr lang="cs-CZ" sz="3600" dirty="0"/>
          </a:p>
          <a:p>
            <a:pPr algn="just"/>
            <a:r>
              <a:rPr lang="cs-CZ" sz="3600" dirty="0"/>
              <a:t>Do </a:t>
            </a:r>
            <a:r>
              <a:rPr lang="cs-CZ" sz="3600" dirty="0" err="1"/>
              <a:t>we</a:t>
            </a:r>
            <a:r>
              <a:rPr lang="cs-CZ" sz="3600" dirty="0"/>
              <a:t> </a:t>
            </a:r>
            <a:r>
              <a:rPr lang="cs-CZ" sz="3600" dirty="0" err="1"/>
              <a:t>have</a:t>
            </a:r>
            <a:r>
              <a:rPr lang="cs-CZ" sz="3600" dirty="0"/>
              <a:t> </a:t>
            </a:r>
            <a:r>
              <a:rPr lang="cs-CZ" sz="3600" dirty="0" err="1"/>
              <a:t>mundane</a:t>
            </a:r>
            <a:r>
              <a:rPr lang="cs-CZ" sz="3600" dirty="0"/>
              <a:t> </a:t>
            </a:r>
            <a:r>
              <a:rPr lang="cs-CZ" sz="3600" dirty="0" err="1"/>
              <a:t>tasks</a:t>
            </a:r>
            <a:r>
              <a:rPr lang="cs-CZ" sz="3600" dirty="0"/>
              <a:t>?</a:t>
            </a:r>
            <a:endParaRPr lang="nl-BE" sz="3600" dirty="0"/>
          </a:p>
        </p:txBody>
      </p:sp>
    </p:spTree>
    <p:extLst>
      <p:ext uri="{BB962C8B-B14F-4D97-AF65-F5344CB8AC3E}">
        <p14:creationId xmlns:p14="http://schemas.microsoft.com/office/powerpoint/2010/main" val="92116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2495600" y="677010"/>
            <a:ext cx="7200800" cy="5632311"/>
          </a:xfrm>
          <a:prstGeom prst="rect">
            <a:avLst/>
          </a:prstGeom>
        </p:spPr>
        <p:txBody>
          <a:bodyPr wrap="square">
            <a:spAutoFit/>
          </a:bodyPr>
          <a:lstStyle/>
          <a:p>
            <a:pPr algn="just"/>
            <a:r>
              <a:rPr lang="nl-BE" sz="3600" dirty="0"/>
              <a:t>The problem with external regulation is one of maintenance and transfer: it counteracts</a:t>
            </a:r>
            <a:r>
              <a:rPr lang="cs-CZ" sz="3600" dirty="0"/>
              <a:t> </a:t>
            </a:r>
            <a:r>
              <a:rPr lang="nl-BE" sz="3600" dirty="0"/>
              <a:t>greater internalisation which means that when the reward or punishment is not there, we are not likely to sustain the behaviour nor to apply in it new situations.</a:t>
            </a:r>
          </a:p>
          <a:p>
            <a:pPr algn="just"/>
            <a:endParaRPr lang="cs-CZ" sz="3600" dirty="0"/>
          </a:p>
          <a:p>
            <a:pPr algn="just"/>
            <a:r>
              <a:rPr lang="cs-CZ" sz="3600" dirty="0" err="1"/>
              <a:t>Good</a:t>
            </a:r>
            <a:r>
              <a:rPr lang="cs-CZ" sz="3600" dirty="0"/>
              <a:t> </a:t>
            </a:r>
            <a:r>
              <a:rPr lang="cs-CZ" sz="3600" dirty="0" err="1"/>
              <a:t>motivation</a:t>
            </a:r>
            <a:r>
              <a:rPr lang="cs-CZ" sz="3600" dirty="0"/>
              <a:t> </a:t>
            </a:r>
            <a:r>
              <a:rPr lang="cs-CZ" sz="3600" dirty="0" err="1"/>
              <a:t>can</a:t>
            </a:r>
            <a:r>
              <a:rPr lang="cs-CZ" sz="3600" dirty="0"/>
              <a:t> </a:t>
            </a:r>
            <a:r>
              <a:rPr lang="cs-CZ" sz="3600" dirty="0" err="1"/>
              <a:t>be</a:t>
            </a:r>
            <a:r>
              <a:rPr lang="cs-CZ" sz="3600" dirty="0"/>
              <a:t> </a:t>
            </a:r>
            <a:r>
              <a:rPr lang="cs-CZ" sz="3600" dirty="0" err="1"/>
              <a:t>killed</a:t>
            </a:r>
            <a:r>
              <a:rPr lang="cs-CZ" sz="3600" dirty="0"/>
              <a:t>, not </a:t>
            </a:r>
            <a:r>
              <a:rPr lang="cs-CZ" sz="3600" dirty="0" err="1"/>
              <a:t>created</a:t>
            </a:r>
            <a:r>
              <a:rPr lang="cs-CZ" sz="3600" dirty="0"/>
              <a:t>.</a:t>
            </a:r>
            <a:endParaRPr lang="nl-BE" sz="3600" dirty="0"/>
          </a:p>
        </p:txBody>
      </p:sp>
    </p:spTree>
    <p:extLst>
      <p:ext uri="{BB962C8B-B14F-4D97-AF65-F5344CB8AC3E}">
        <p14:creationId xmlns:p14="http://schemas.microsoft.com/office/powerpoint/2010/main" val="55301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Nadpis 26"/>
          <p:cNvSpPr>
            <a:spLocks noGrp="1"/>
          </p:cNvSpPr>
          <p:nvPr>
            <p:ph type="title"/>
          </p:nvPr>
        </p:nvSpPr>
        <p:spPr>
          <a:xfrm>
            <a:off x="2052638" y="44624"/>
            <a:ext cx="8229600" cy="418058"/>
          </a:xfrm>
        </p:spPr>
        <p:txBody>
          <a:bodyPr>
            <a:normAutofit/>
          </a:bodyPr>
          <a:lstStyle/>
          <a:p>
            <a:r>
              <a:rPr lang="cs-CZ" sz="1800" i="1" dirty="0" err="1"/>
              <a:t>Level</a:t>
            </a:r>
            <a:r>
              <a:rPr lang="cs-CZ" sz="1800" i="1" dirty="0"/>
              <a:t> </a:t>
            </a:r>
            <a:r>
              <a:rPr lang="cs-CZ" sz="1800" i="1" dirty="0" err="1"/>
              <a:t>of</a:t>
            </a:r>
            <a:r>
              <a:rPr lang="cs-CZ" sz="1800" i="1" dirty="0"/>
              <a:t> </a:t>
            </a:r>
            <a:r>
              <a:rPr lang="cs-CZ" sz="1800" i="1" dirty="0" err="1"/>
              <a:t>motivation</a:t>
            </a:r>
            <a:r>
              <a:rPr lang="cs-CZ" sz="1800" i="1" dirty="0"/>
              <a:t> </a:t>
            </a:r>
            <a:r>
              <a:rPr lang="cs-CZ" sz="1800" i="1" dirty="0" err="1"/>
              <a:t>continuum</a:t>
            </a:r>
            <a:endParaRPr lang="en-GB" sz="1800" i="1" dirty="0"/>
          </a:p>
        </p:txBody>
      </p:sp>
      <p:cxnSp>
        <p:nvCxnSpPr>
          <p:cNvPr id="33" name="Přímá spojovací šipka 32"/>
          <p:cNvCxnSpPr/>
          <p:nvPr/>
        </p:nvCxnSpPr>
        <p:spPr>
          <a:xfrm>
            <a:off x="1900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2495600" y="677010"/>
            <a:ext cx="7200800" cy="5078313"/>
          </a:xfrm>
          <a:prstGeom prst="rect">
            <a:avLst/>
          </a:prstGeom>
        </p:spPr>
        <p:txBody>
          <a:bodyPr wrap="square">
            <a:spAutoFit/>
          </a:bodyPr>
          <a:lstStyle/>
          <a:p>
            <a:r>
              <a:rPr lang="en-US" sz="3600" dirty="0"/>
              <a:t>A supportive environment for the foundations of the intrinsic motivation offers:</a:t>
            </a:r>
          </a:p>
          <a:p>
            <a:pPr lvl="1"/>
            <a:r>
              <a:rPr lang="en-US" sz="3600" dirty="0"/>
              <a:t>- </a:t>
            </a:r>
            <a:r>
              <a:rPr lang="en-US" sz="3600" b="1" dirty="0"/>
              <a:t>Autonomy</a:t>
            </a:r>
            <a:r>
              <a:rPr lang="en-US" sz="3600" dirty="0"/>
              <a:t> (I can do the things in the way I like), </a:t>
            </a:r>
          </a:p>
          <a:p>
            <a:pPr lvl="1"/>
            <a:r>
              <a:rPr lang="en-US" sz="3600" dirty="0"/>
              <a:t>- </a:t>
            </a:r>
            <a:r>
              <a:rPr lang="en-US" sz="3600" b="1" dirty="0"/>
              <a:t>Mastery </a:t>
            </a:r>
            <a:r>
              <a:rPr lang="en-US" sz="3600" dirty="0"/>
              <a:t>(I can do things properly) </a:t>
            </a:r>
          </a:p>
          <a:p>
            <a:pPr lvl="1" algn="just"/>
            <a:r>
              <a:rPr lang="en-US" sz="3600" dirty="0"/>
              <a:t>- </a:t>
            </a:r>
            <a:r>
              <a:rPr lang="en-US" sz="3600" b="1" dirty="0"/>
              <a:t>Relatedness</a:t>
            </a:r>
            <a:r>
              <a:rPr lang="en-US" sz="3600" dirty="0"/>
              <a:t> (purpose, it is good for others, I am able to do things for others). </a:t>
            </a:r>
          </a:p>
        </p:txBody>
      </p:sp>
    </p:spTree>
    <p:extLst>
      <p:ext uri="{BB962C8B-B14F-4D97-AF65-F5344CB8AC3E}">
        <p14:creationId xmlns:p14="http://schemas.microsoft.com/office/powerpoint/2010/main" val="132717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6494" t="12334" r="30901" b="5067"/>
          <a:stretch>
            <a:fillRect/>
          </a:stretch>
        </p:blipFill>
        <p:spPr bwMode="auto">
          <a:xfrm rot="21480000">
            <a:off x="1933930" y="172978"/>
            <a:ext cx="8658692" cy="642594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tion"/>
          <p:cNvPicPr>
            <a:picLocks noChangeAspect="1" noChangeArrowheads="1"/>
          </p:cNvPicPr>
          <p:nvPr/>
        </p:nvPicPr>
        <p:blipFill>
          <a:blip r:embed="rId2" cstate="print"/>
          <a:srcRect/>
          <a:stretch>
            <a:fillRect/>
          </a:stretch>
        </p:blipFill>
        <p:spPr bwMode="auto">
          <a:xfrm>
            <a:off x="2351014" y="1916832"/>
            <a:ext cx="7632849" cy="4288692"/>
          </a:xfrm>
          <a:prstGeom prst="rect">
            <a:avLst/>
          </a:prstGeom>
          <a:noFill/>
        </p:spPr>
      </p:pic>
      <p:sp>
        <p:nvSpPr>
          <p:cNvPr id="3" name="TextovéPole 2"/>
          <p:cNvSpPr txBox="1"/>
          <p:nvPr/>
        </p:nvSpPr>
        <p:spPr>
          <a:xfrm>
            <a:off x="2495601" y="548680"/>
            <a:ext cx="7200800" cy="1754326"/>
          </a:xfrm>
          <a:prstGeom prst="rect">
            <a:avLst/>
          </a:prstGeom>
          <a:noFill/>
        </p:spPr>
        <p:txBody>
          <a:bodyPr wrap="square" rtlCol="0">
            <a:spAutoFit/>
          </a:bodyPr>
          <a:lstStyle/>
          <a:p>
            <a:pPr algn="ctr"/>
            <a:r>
              <a:rPr lang="cs-CZ" sz="3600" dirty="0" err="1"/>
              <a:t>Theory</a:t>
            </a:r>
            <a:r>
              <a:rPr lang="cs-CZ" sz="3600" dirty="0"/>
              <a:t> X </a:t>
            </a:r>
            <a:r>
              <a:rPr lang="cs-CZ" sz="3600" dirty="0" err="1"/>
              <a:t>and</a:t>
            </a:r>
            <a:r>
              <a:rPr lang="cs-CZ" sz="3600" dirty="0"/>
              <a:t> </a:t>
            </a:r>
            <a:r>
              <a:rPr lang="cs-CZ" sz="3600" dirty="0" err="1"/>
              <a:t>Theory</a:t>
            </a:r>
            <a:r>
              <a:rPr lang="cs-CZ" sz="3600" dirty="0"/>
              <a:t> Y </a:t>
            </a:r>
            <a:br>
              <a:rPr lang="cs-CZ" sz="3600" dirty="0"/>
            </a:br>
            <a:r>
              <a:rPr lang="cs-CZ" sz="3600" dirty="0"/>
              <a:t>are </a:t>
            </a:r>
            <a:r>
              <a:rPr lang="cs-CZ" sz="3600" dirty="0" err="1"/>
              <a:t>self</a:t>
            </a:r>
            <a:r>
              <a:rPr lang="cs-CZ" sz="3600" dirty="0"/>
              <a:t>-</a:t>
            </a:r>
            <a:r>
              <a:rPr lang="cs-CZ" sz="3600" dirty="0" err="1"/>
              <a:t>fulfilling</a:t>
            </a:r>
            <a:r>
              <a:rPr lang="cs-CZ" sz="3600" dirty="0"/>
              <a:t> </a:t>
            </a:r>
            <a:r>
              <a:rPr lang="cs-CZ" sz="3600" dirty="0" err="1"/>
              <a:t>prophecies</a:t>
            </a:r>
            <a:endParaRPr lang="cs-CZ" sz="3600" dirty="0"/>
          </a:p>
          <a:p>
            <a:endParaRPr lang="en-GB" sz="3600" dirty="0"/>
          </a:p>
        </p:txBody>
      </p:sp>
      <p:sp>
        <p:nvSpPr>
          <p:cNvPr id="4" name="TextovéPole 3"/>
          <p:cNvSpPr txBox="1"/>
          <p:nvPr/>
        </p:nvSpPr>
        <p:spPr>
          <a:xfrm>
            <a:off x="8184233" y="6309320"/>
            <a:ext cx="1981825" cy="369332"/>
          </a:xfrm>
          <a:prstGeom prst="rect">
            <a:avLst/>
          </a:prstGeom>
          <a:noFill/>
        </p:spPr>
        <p:txBody>
          <a:bodyPr wrap="none" rtlCol="0">
            <a:spAutoFit/>
          </a:bodyPr>
          <a:lstStyle/>
          <a:p>
            <a:r>
              <a:rPr lang="cs-CZ" i="1" dirty="0"/>
              <a:t> </a:t>
            </a:r>
            <a:r>
              <a:rPr lang="cs-CZ" i="1" dirty="0" err="1"/>
              <a:t>Douglas</a:t>
            </a:r>
            <a:r>
              <a:rPr lang="cs-CZ" i="1" dirty="0"/>
              <a:t> </a:t>
            </a:r>
            <a:r>
              <a:rPr lang="cs-CZ" i="1" dirty="0" err="1"/>
              <a:t>McGregor</a:t>
            </a:r>
            <a:endParaRPr lang="en-GB"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116632"/>
            <a:ext cx="8229600" cy="647700"/>
          </a:xfrm>
        </p:spPr>
        <p:txBody>
          <a:bodyPr>
            <a:normAutofit fontScale="90000"/>
          </a:bodyPr>
          <a:lstStyle/>
          <a:p>
            <a:r>
              <a:rPr lang="nl-BE" dirty="0" err="1"/>
              <a:t>Imagine</a:t>
            </a:r>
            <a:r>
              <a:rPr lang="nl-BE" dirty="0"/>
              <a:t>…</a:t>
            </a:r>
          </a:p>
        </p:txBody>
      </p:sp>
      <p:sp>
        <p:nvSpPr>
          <p:cNvPr id="3" name="Tijdelijke aanduiding voor inhoud 2"/>
          <p:cNvSpPr>
            <a:spLocks noGrp="1"/>
          </p:cNvSpPr>
          <p:nvPr>
            <p:ph idx="1"/>
          </p:nvPr>
        </p:nvSpPr>
        <p:spPr>
          <a:xfrm>
            <a:off x="1538808" y="908721"/>
            <a:ext cx="8229600" cy="5076825"/>
          </a:xfrm>
        </p:spPr>
        <p:txBody>
          <a:bodyPr/>
          <a:lstStyle/>
          <a:p>
            <a:r>
              <a:rPr lang="nl-BE" sz="2000" dirty="0" err="1"/>
              <a:t>Your</a:t>
            </a:r>
            <a:r>
              <a:rPr lang="nl-BE" sz="2000" dirty="0"/>
              <a:t> </a:t>
            </a:r>
            <a:r>
              <a:rPr lang="nl-BE" sz="2000" dirty="0" err="1"/>
              <a:t>child</a:t>
            </a:r>
            <a:r>
              <a:rPr lang="nl-BE" sz="2000" dirty="0"/>
              <a:t> is in second </a:t>
            </a:r>
            <a:r>
              <a:rPr lang="nl-BE" sz="2000" dirty="0" err="1"/>
              <a:t>year</a:t>
            </a:r>
            <a:r>
              <a:rPr lang="nl-BE" sz="2000" dirty="0"/>
              <a:t> of </a:t>
            </a:r>
            <a:r>
              <a:rPr lang="nl-BE" sz="2000" dirty="0" err="1"/>
              <a:t>primary</a:t>
            </a:r>
            <a:r>
              <a:rPr lang="nl-BE" sz="2000" dirty="0"/>
              <a:t> school</a:t>
            </a:r>
          </a:p>
          <a:p>
            <a:r>
              <a:rPr lang="nl-BE" sz="2000" dirty="0" err="1"/>
              <a:t>This</a:t>
            </a:r>
            <a:r>
              <a:rPr lang="nl-BE" sz="2000" dirty="0"/>
              <a:t> is </a:t>
            </a:r>
            <a:r>
              <a:rPr lang="nl-BE" sz="2000" dirty="0" err="1"/>
              <a:t>when</a:t>
            </a:r>
            <a:r>
              <a:rPr lang="nl-BE" sz="2000" dirty="0"/>
              <a:t> </a:t>
            </a:r>
            <a:r>
              <a:rPr lang="nl-BE" sz="2000" dirty="0" err="1"/>
              <a:t>they</a:t>
            </a:r>
            <a:r>
              <a:rPr lang="nl-BE" sz="2000" dirty="0"/>
              <a:t> start </a:t>
            </a:r>
            <a:r>
              <a:rPr lang="nl-BE" sz="2000" dirty="0" err="1"/>
              <a:t>learning</a:t>
            </a:r>
            <a:r>
              <a:rPr lang="nl-BE" sz="2000" dirty="0"/>
              <a:t> ‘</a:t>
            </a:r>
            <a:r>
              <a:rPr lang="nl-BE" sz="2000" dirty="0" err="1"/>
              <a:t>tables</a:t>
            </a:r>
            <a:r>
              <a:rPr lang="nl-BE" sz="2000" dirty="0"/>
              <a:t>’ (1x2, 2x2, …)</a:t>
            </a:r>
          </a:p>
          <a:p>
            <a:r>
              <a:rPr lang="nl-BE" sz="2000" dirty="0" err="1"/>
              <a:t>Imagine</a:t>
            </a:r>
            <a:r>
              <a:rPr lang="nl-BE" sz="2000" dirty="0"/>
              <a:t> </a:t>
            </a:r>
            <a:r>
              <a:rPr lang="nl-BE" sz="2000" dirty="0" err="1"/>
              <a:t>your</a:t>
            </a:r>
            <a:r>
              <a:rPr lang="nl-BE" sz="2000" dirty="0"/>
              <a:t> </a:t>
            </a:r>
            <a:r>
              <a:rPr lang="nl-BE" sz="2000" dirty="0" err="1"/>
              <a:t>child</a:t>
            </a:r>
            <a:r>
              <a:rPr lang="nl-BE" sz="2000" dirty="0"/>
              <a:t> is </a:t>
            </a:r>
            <a:r>
              <a:rPr lang="nl-BE" sz="2000" dirty="0" err="1"/>
              <a:t>not</a:t>
            </a:r>
            <a:r>
              <a:rPr lang="nl-BE" sz="2000" dirty="0"/>
              <a:t> </a:t>
            </a:r>
            <a:r>
              <a:rPr lang="nl-BE" sz="2000" dirty="0" err="1"/>
              <a:t>interested</a:t>
            </a:r>
            <a:r>
              <a:rPr lang="nl-BE" sz="2000" dirty="0"/>
              <a:t> </a:t>
            </a:r>
            <a:r>
              <a:rPr lang="nl-BE" sz="2000" dirty="0" err="1"/>
              <a:t>much</a:t>
            </a:r>
            <a:r>
              <a:rPr lang="nl-BE" sz="2000" dirty="0"/>
              <a:t> in </a:t>
            </a:r>
            <a:r>
              <a:rPr lang="nl-BE" sz="2000" dirty="0" err="1"/>
              <a:t>this</a:t>
            </a:r>
            <a:r>
              <a:rPr lang="nl-BE" sz="2000" dirty="0"/>
              <a:t> (</a:t>
            </a:r>
            <a:r>
              <a:rPr lang="nl-BE" sz="2000" dirty="0" err="1"/>
              <a:t>likes</a:t>
            </a:r>
            <a:r>
              <a:rPr lang="nl-BE" sz="2000" dirty="0"/>
              <a:t> </a:t>
            </a:r>
            <a:r>
              <a:rPr lang="nl-BE" sz="2000" dirty="0" err="1"/>
              <a:t>to</a:t>
            </a:r>
            <a:r>
              <a:rPr lang="nl-BE" sz="2000" dirty="0"/>
              <a:t> </a:t>
            </a:r>
            <a:r>
              <a:rPr lang="nl-BE" sz="2000" dirty="0" err="1"/>
              <a:t>read</a:t>
            </a:r>
            <a:r>
              <a:rPr lang="nl-BE" sz="2000" dirty="0"/>
              <a:t> </a:t>
            </a:r>
            <a:r>
              <a:rPr lang="nl-BE" sz="2000" dirty="0" err="1"/>
              <a:t>rather</a:t>
            </a:r>
            <a:r>
              <a:rPr lang="nl-BE" sz="2000" dirty="0"/>
              <a:t> </a:t>
            </a:r>
            <a:r>
              <a:rPr lang="nl-BE" sz="2000" dirty="0" err="1"/>
              <a:t>than</a:t>
            </a:r>
            <a:r>
              <a:rPr lang="nl-BE" sz="2000" dirty="0"/>
              <a:t> do </a:t>
            </a:r>
            <a:r>
              <a:rPr lang="nl-BE" sz="2000" dirty="0" err="1"/>
              <a:t>numbers</a:t>
            </a:r>
            <a:r>
              <a:rPr lang="nl-BE" sz="2000" dirty="0"/>
              <a:t>)?  How do </a:t>
            </a:r>
            <a:r>
              <a:rPr lang="nl-BE" sz="2000" dirty="0" err="1"/>
              <a:t>you</a:t>
            </a:r>
            <a:r>
              <a:rPr lang="nl-BE" sz="2000" dirty="0"/>
              <a:t> approach </a:t>
            </a:r>
            <a:r>
              <a:rPr lang="nl-BE" sz="2000" dirty="0" err="1"/>
              <a:t>this</a:t>
            </a:r>
            <a:r>
              <a:rPr lang="nl-BE" sz="2000" dirty="0"/>
              <a:t>?</a:t>
            </a:r>
          </a:p>
          <a:p>
            <a:pPr lvl="1"/>
            <a:r>
              <a:rPr lang="nl-BE" sz="1800" dirty="0"/>
              <a:t>A- Show no interest in </a:t>
            </a:r>
            <a:r>
              <a:rPr lang="nl-BE" sz="1800" dirty="0" err="1"/>
              <a:t>it</a:t>
            </a:r>
            <a:endParaRPr lang="nl-BE" sz="1800" dirty="0"/>
          </a:p>
          <a:p>
            <a:pPr lvl="1"/>
            <a:r>
              <a:rPr lang="nl-BE" sz="1800" dirty="0"/>
              <a:t>B- Offer </a:t>
            </a:r>
            <a:r>
              <a:rPr lang="nl-BE" sz="1800" dirty="0" err="1"/>
              <a:t>reward</a:t>
            </a:r>
            <a:r>
              <a:rPr lang="nl-BE" sz="1800" dirty="0"/>
              <a:t> </a:t>
            </a:r>
            <a:r>
              <a:rPr lang="nl-BE" sz="1800" dirty="0" err="1"/>
              <a:t>if</a:t>
            </a:r>
            <a:r>
              <a:rPr lang="nl-BE" sz="1800" dirty="0"/>
              <a:t> </a:t>
            </a:r>
            <a:r>
              <a:rPr lang="nl-BE" sz="1800" dirty="0" err="1"/>
              <a:t>child</a:t>
            </a:r>
            <a:r>
              <a:rPr lang="nl-BE" sz="1800" dirty="0"/>
              <a:t> does the </a:t>
            </a:r>
            <a:r>
              <a:rPr lang="nl-BE" sz="1800" dirty="0" err="1"/>
              <a:t>tables</a:t>
            </a:r>
            <a:endParaRPr lang="nl-BE" sz="1800" dirty="0"/>
          </a:p>
          <a:p>
            <a:pPr lvl="1"/>
            <a:r>
              <a:rPr lang="nl-BE" sz="1800" dirty="0"/>
              <a:t>C- </a:t>
            </a:r>
            <a:r>
              <a:rPr lang="nl-BE" sz="1800" dirty="0" err="1"/>
              <a:t>Threaten</a:t>
            </a:r>
            <a:r>
              <a:rPr lang="nl-BE" sz="1800" dirty="0"/>
              <a:t> the </a:t>
            </a:r>
            <a:r>
              <a:rPr lang="nl-BE" sz="1800" dirty="0" err="1"/>
              <a:t>child</a:t>
            </a:r>
            <a:r>
              <a:rPr lang="nl-BE" sz="1800" dirty="0"/>
              <a:t> </a:t>
            </a:r>
            <a:r>
              <a:rPr lang="nl-BE" sz="1800" dirty="0" err="1"/>
              <a:t>with</a:t>
            </a:r>
            <a:r>
              <a:rPr lang="nl-BE" sz="1800" dirty="0"/>
              <a:t> </a:t>
            </a:r>
            <a:r>
              <a:rPr lang="nl-BE" sz="1800" dirty="0" err="1"/>
              <a:t>punishment</a:t>
            </a:r>
            <a:endParaRPr lang="nl-BE" sz="1800" dirty="0"/>
          </a:p>
          <a:p>
            <a:pPr lvl="1"/>
            <a:r>
              <a:rPr lang="nl-BE" sz="1800" dirty="0"/>
              <a:t>D- Make </a:t>
            </a:r>
            <a:r>
              <a:rPr lang="nl-BE" sz="1800" dirty="0" err="1"/>
              <a:t>clear</a:t>
            </a:r>
            <a:r>
              <a:rPr lang="nl-BE" sz="1800" dirty="0"/>
              <a:t> </a:t>
            </a:r>
            <a:r>
              <a:rPr lang="nl-BE" sz="1800" dirty="0" err="1"/>
              <a:t>that</a:t>
            </a:r>
            <a:r>
              <a:rPr lang="nl-BE" sz="1800" dirty="0"/>
              <a:t> </a:t>
            </a:r>
            <a:r>
              <a:rPr lang="nl-BE" sz="1800" dirty="0" err="1"/>
              <a:t>you</a:t>
            </a:r>
            <a:r>
              <a:rPr lang="nl-BE" sz="1800" dirty="0"/>
              <a:t> </a:t>
            </a:r>
            <a:r>
              <a:rPr lang="nl-BE" sz="1800" dirty="0" err="1"/>
              <a:t>will</a:t>
            </a:r>
            <a:r>
              <a:rPr lang="nl-BE" sz="1800" dirty="0"/>
              <a:t> </a:t>
            </a:r>
            <a:r>
              <a:rPr lang="nl-BE" sz="1800" dirty="0" err="1"/>
              <a:t>be</a:t>
            </a:r>
            <a:r>
              <a:rPr lang="nl-BE" sz="1800" dirty="0"/>
              <a:t> </a:t>
            </a:r>
            <a:r>
              <a:rPr lang="nl-BE" sz="1800" dirty="0" err="1"/>
              <a:t>proud</a:t>
            </a:r>
            <a:r>
              <a:rPr lang="nl-BE" sz="1800" dirty="0"/>
              <a:t> </a:t>
            </a:r>
            <a:r>
              <a:rPr lang="nl-BE" sz="1800" dirty="0" err="1"/>
              <a:t>when</a:t>
            </a:r>
            <a:r>
              <a:rPr lang="nl-BE" sz="1800" dirty="0"/>
              <a:t> </a:t>
            </a:r>
            <a:r>
              <a:rPr lang="nl-BE" sz="1800" dirty="0" err="1"/>
              <a:t>they</a:t>
            </a:r>
            <a:r>
              <a:rPr lang="nl-BE" sz="1800" dirty="0"/>
              <a:t> do </a:t>
            </a:r>
            <a:r>
              <a:rPr lang="nl-BE" sz="1800" dirty="0" err="1"/>
              <a:t>it</a:t>
            </a:r>
            <a:endParaRPr lang="nl-BE" sz="1800" dirty="0"/>
          </a:p>
          <a:p>
            <a:pPr lvl="1"/>
            <a:r>
              <a:rPr lang="nl-BE" sz="1800" dirty="0"/>
              <a:t>E- Make </a:t>
            </a:r>
            <a:r>
              <a:rPr lang="nl-BE" sz="1800" dirty="0" err="1"/>
              <a:t>clear</a:t>
            </a:r>
            <a:r>
              <a:rPr lang="nl-BE" sz="1800" dirty="0"/>
              <a:t> </a:t>
            </a:r>
            <a:r>
              <a:rPr lang="nl-BE" sz="1800" dirty="0" err="1"/>
              <a:t>that</a:t>
            </a:r>
            <a:r>
              <a:rPr lang="nl-BE" sz="1800" dirty="0"/>
              <a:t> </a:t>
            </a:r>
            <a:r>
              <a:rPr lang="nl-BE" sz="1800" dirty="0" err="1"/>
              <a:t>you</a:t>
            </a:r>
            <a:r>
              <a:rPr lang="nl-BE" sz="1800" dirty="0"/>
              <a:t> </a:t>
            </a:r>
            <a:r>
              <a:rPr lang="nl-BE" sz="1800" dirty="0" err="1"/>
              <a:t>will</a:t>
            </a:r>
            <a:r>
              <a:rPr lang="nl-BE" sz="1800" dirty="0"/>
              <a:t> </a:t>
            </a:r>
            <a:r>
              <a:rPr lang="nl-BE" sz="1800" dirty="0" err="1"/>
              <a:t>be</a:t>
            </a:r>
            <a:r>
              <a:rPr lang="nl-BE" sz="1800" dirty="0"/>
              <a:t> </a:t>
            </a:r>
            <a:r>
              <a:rPr lang="nl-BE" sz="1800" dirty="0" err="1"/>
              <a:t>disappointed</a:t>
            </a:r>
            <a:r>
              <a:rPr lang="nl-BE" sz="1800" dirty="0"/>
              <a:t> </a:t>
            </a:r>
            <a:r>
              <a:rPr lang="nl-BE" sz="1800" dirty="0" err="1"/>
              <a:t>when</a:t>
            </a:r>
            <a:r>
              <a:rPr lang="nl-BE" sz="1800" dirty="0"/>
              <a:t> </a:t>
            </a:r>
            <a:r>
              <a:rPr lang="nl-BE" sz="1800" dirty="0" err="1"/>
              <a:t>they</a:t>
            </a:r>
            <a:r>
              <a:rPr lang="nl-BE" sz="1800" dirty="0"/>
              <a:t> </a:t>
            </a:r>
            <a:r>
              <a:rPr lang="nl-BE" sz="1800" dirty="0" err="1"/>
              <a:t>don’t</a:t>
            </a:r>
            <a:endParaRPr lang="nl-BE" sz="1800" dirty="0"/>
          </a:p>
          <a:p>
            <a:pPr lvl="1"/>
            <a:r>
              <a:rPr lang="nl-BE" sz="1800" dirty="0"/>
              <a:t>F- Help </a:t>
            </a:r>
            <a:r>
              <a:rPr lang="nl-BE" sz="1800" dirty="0" err="1"/>
              <a:t>them</a:t>
            </a:r>
            <a:r>
              <a:rPr lang="nl-BE" sz="1800" dirty="0"/>
              <a:t> </a:t>
            </a:r>
            <a:r>
              <a:rPr lang="nl-BE" sz="1800" dirty="0" err="1"/>
              <a:t>think</a:t>
            </a:r>
            <a:r>
              <a:rPr lang="nl-BE" sz="1800" dirty="0"/>
              <a:t> </a:t>
            </a:r>
            <a:r>
              <a:rPr lang="nl-BE" sz="1800" dirty="0" err="1"/>
              <a:t>about</a:t>
            </a:r>
            <a:r>
              <a:rPr lang="nl-BE" sz="1800" dirty="0"/>
              <a:t> </a:t>
            </a:r>
            <a:r>
              <a:rPr lang="nl-BE" sz="1800" dirty="0" err="1"/>
              <a:t>why</a:t>
            </a:r>
            <a:r>
              <a:rPr lang="nl-BE" sz="1800" dirty="0"/>
              <a:t> </a:t>
            </a:r>
            <a:r>
              <a:rPr lang="nl-BE" sz="1800" dirty="0" err="1"/>
              <a:t>it</a:t>
            </a:r>
            <a:r>
              <a:rPr lang="nl-BE" sz="1800" dirty="0"/>
              <a:t> </a:t>
            </a:r>
            <a:r>
              <a:rPr lang="nl-BE" sz="1800" dirty="0" err="1"/>
              <a:t>may</a:t>
            </a:r>
            <a:r>
              <a:rPr lang="nl-BE" sz="1800" dirty="0"/>
              <a:t> </a:t>
            </a:r>
            <a:r>
              <a:rPr lang="nl-BE" sz="1800" dirty="0" err="1"/>
              <a:t>be</a:t>
            </a:r>
            <a:r>
              <a:rPr lang="nl-BE" sz="1800" dirty="0"/>
              <a:t> important </a:t>
            </a:r>
            <a:r>
              <a:rPr lang="nl-BE" sz="1800" dirty="0" err="1"/>
              <a:t>to</a:t>
            </a:r>
            <a:r>
              <a:rPr lang="nl-BE" sz="1800" dirty="0"/>
              <a:t> </a:t>
            </a:r>
            <a:r>
              <a:rPr lang="nl-BE" sz="1800" dirty="0" err="1"/>
              <a:t>them</a:t>
            </a:r>
            <a:endParaRPr lang="nl-BE" sz="1800" dirty="0"/>
          </a:p>
          <a:p>
            <a:pPr lvl="1"/>
            <a:r>
              <a:rPr lang="nl-BE" sz="1800" dirty="0"/>
              <a:t>G- </a:t>
            </a:r>
            <a:r>
              <a:rPr lang="nl-BE" sz="1800" dirty="0" err="1"/>
              <a:t>Recognise</a:t>
            </a:r>
            <a:r>
              <a:rPr lang="nl-BE" sz="1800" dirty="0"/>
              <a:t> the </a:t>
            </a:r>
            <a:r>
              <a:rPr lang="nl-BE" sz="1800" dirty="0" err="1"/>
              <a:t>challenge</a:t>
            </a:r>
            <a:r>
              <a:rPr lang="nl-BE" sz="1800" dirty="0"/>
              <a:t> </a:t>
            </a:r>
            <a:r>
              <a:rPr lang="nl-BE" sz="1800" dirty="0" err="1"/>
              <a:t>they</a:t>
            </a:r>
            <a:r>
              <a:rPr lang="nl-BE" sz="1800" dirty="0"/>
              <a:t> face but </a:t>
            </a:r>
            <a:r>
              <a:rPr lang="nl-BE" sz="1800" dirty="0" err="1"/>
              <a:t>express</a:t>
            </a:r>
            <a:r>
              <a:rPr lang="nl-BE" sz="1800" dirty="0"/>
              <a:t> </a:t>
            </a:r>
            <a:r>
              <a:rPr lang="nl-BE" sz="1800" dirty="0" err="1"/>
              <a:t>confidence</a:t>
            </a:r>
            <a:r>
              <a:rPr lang="nl-BE" sz="1800" dirty="0"/>
              <a:t> </a:t>
            </a:r>
            <a:r>
              <a:rPr lang="nl-BE" sz="1800" dirty="0" err="1"/>
              <a:t>they</a:t>
            </a:r>
            <a:r>
              <a:rPr lang="nl-BE" sz="1800" dirty="0"/>
              <a:t> </a:t>
            </a:r>
            <a:r>
              <a:rPr lang="nl-BE" sz="1800" dirty="0" err="1"/>
              <a:t>can</a:t>
            </a:r>
            <a:r>
              <a:rPr lang="nl-BE" sz="1800" dirty="0"/>
              <a:t> do </a:t>
            </a:r>
            <a:r>
              <a:rPr lang="nl-BE" sz="1800" dirty="0" err="1"/>
              <a:t>it</a:t>
            </a:r>
            <a:r>
              <a:rPr lang="nl-BE" sz="1800" dirty="0"/>
              <a:t> </a:t>
            </a:r>
            <a:r>
              <a:rPr lang="nl-BE" sz="1800" dirty="0" err="1"/>
              <a:t>and</a:t>
            </a:r>
            <a:r>
              <a:rPr lang="nl-BE" sz="1800" dirty="0"/>
              <a:t> </a:t>
            </a:r>
            <a:r>
              <a:rPr lang="nl-BE" sz="1800" dirty="0" err="1"/>
              <a:t>that</a:t>
            </a:r>
            <a:r>
              <a:rPr lang="nl-BE" sz="1800" dirty="0"/>
              <a:t> </a:t>
            </a:r>
            <a:r>
              <a:rPr lang="nl-BE" sz="1800" dirty="0" err="1"/>
              <a:t>you</a:t>
            </a:r>
            <a:r>
              <a:rPr lang="nl-BE" sz="1800" dirty="0"/>
              <a:t> are </a:t>
            </a:r>
            <a:r>
              <a:rPr lang="nl-BE" sz="1800" dirty="0" err="1"/>
              <a:t>there</a:t>
            </a:r>
            <a:r>
              <a:rPr lang="nl-BE" sz="1800" dirty="0"/>
              <a:t> </a:t>
            </a:r>
            <a:r>
              <a:rPr lang="nl-BE" sz="1800" dirty="0" err="1"/>
              <a:t>to</a:t>
            </a:r>
            <a:r>
              <a:rPr lang="nl-BE" sz="1800" dirty="0"/>
              <a:t> help </a:t>
            </a:r>
            <a:r>
              <a:rPr lang="nl-BE" sz="1800" dirty="0" err="1"/>
              <a:t>them</a:t>
            </a:r>
            <a:r>
              <a:rPr lang="nl-BE" sz="1800" dirty="0"/>
              <a:t>. </a:t>
            </a:r>
            <a:r>
              <a:rPr lang="nl-BE" sz="1800" dirty="0" err="1"/>
              <a:t>Give</a:t>
            </a:r>
            <a:r>
              <a:rPr lang="nl-BE" sz="1800" dirty="0"/>
              <a:t> </a:t>
            </a:r>
            <a:r>
              <a:rPr lang="nl-BE" sz="1800" dirty="0" err="1"/>
              <a:t>positive</a:t>
            </a:r>
            <a:r>
              <a:rPr lang="nl-BE" sz="1800" dirty="0"/>
              <a:t> </a:t>
            </a:r>
            <a:r>
              <a:rPr lang="nl-BE" sz="1800" dirty="0" err="1"/>
              <a:t>feed-back</a:t>
            </a:r>
            <a:r>
              <a:rPr lang="nl-BE" sz="1800" dirty="0"/>
              <a:t> </a:t>
            </a:r>
            <a:r>
              <a:rPr lang="nl-BE" sz="1800" dirty="0" err="1"/>
              <a:t>when</a:t>
            </a:r>
            <a:r>
              <a:rPr lang="nl-BE" sz="1800" dirty="0"/>
              <a:t> </a:t>
            </a:r>
            <a:r>
              <a:rPr lang="nl-BE" sz="1800" dirty="0" err="1"/>
              <a:t>they</a:t>
            </a:r>
            <a:r>
              <a:rPr lang="nl-BE" sz="1800" dirty="0"/>
              <a:t> start.</a:t>
            </a:r>
          </a:p>
          <a:p>
            <a:pPr lvl="1"/>
            <a:r>
              <a:rPr lang="nl-BE" sz="1800" dirty="0"/>
              <a:t>H- Help </a:t>
            </a:r>
            <a:r>
              <a:rPr lang="nl-BE" sz="1800" dirty="0" err="1"/>
              <a:t>them</a:t>
            </a:r>
            <a:r>
              <a:rPr lang="nl-BE" sz="1800" dirty="0"/>
              <a:t> </a:t>
            </a:r>
            <a:r>
              <a:rPr lang="nl-BE" sz="1800" dirty="0" err="1"/>
              <a:t>consciously</a:t>
            </a:r>
            <a:r>
              <a:rPr lang="nl-BE" sz="1800" dirty="0"/>
              <a:t> </a:t>
            </a:r>
            <a:r>
              <a:rPr lang="nl-BE" sz="1800" dirty="0" err="1"/>
              <a:t>relate</a:t>
            </a:r>
            <a:r>
              <a:rPr lang="nl-BE" sz="1800" dirty="0"/>
              <a:t> </a:t>
            </a:r>
            <a:r>
              <a:rPr lang="nl-BE" sz="1800" dirty="0" err="1"/>
              <a:t>tables</a:t>
            </a:r>
            <a:r>
              <a:rPr lang="nl-BE" sz="1800" dirty="0"/>
              <a:t> </a:t>
            </a:r>
            <a:r>
              <a:rPr lang="nl-BE" sz="1800" dirty="0" err="1"/>
              <a:t>to</a:t>
            </a:r>
            <a:r>
              <a:rPr lang="nl-BE" sz="1800" dirty="0"/>
              <a:t> </a:t>
            </a:r>
            <a:r>
              <a:rPr lang="nl-BE" sz="1800" dirty="0" err="1"/>
              <a:t>their</a:t>
            </a:r>
            <a:r>
              <a:rPr lang="nl-BE" sz="1800" dirty="0"/>
              <a:t> </a:t>
            </a:r>
            <a:r>
              <a:rPr lang="nl-BE" sz="1800" dirty="0" err="1"/>
              <a:t>identity</a:t>
            </a:r>
            <a:r>
              <a:rPr lang="nl-BE" sz="1800" dirty="0"/>
              <a:t> e.g. </a:t>
            </a:r>
            <a:r>
              <a:rPr lang="nl-BE" sz="1800" dirty="0" err="1"/>
              <a:t>tables</a:t>
            </a:r>
            <a:r>
              <a:rPr lang="nl-BE" sz="1800" dirty="0"/>
              <a:t> are </a:t>
            </a:r>
            <a:r>
              <a:rPr lang="nl-BE" sz="1800" dirty="0" err="1"/>
              <a:t>about</a:t>
            </a:r>
            <a:r>
              <a:rPr lang="nl-BE" sz="1800" dirty="0"/>
              <a:t> persevering </a:t>
            </a:r>
            <a:r>
              <a:rPr lang="nl-BE" sz="1800" dirty="0" err="1"/>
              <a:t>and</a:t>
            </a:r>
            <a:r>
              <a:rPr lang="nl-BE" sz="1800" dirty="0"/>
              <a:t> </a:t>
            </a:r>
            <a:r>
              <a:rPr lang="nl-BE" sz="1800" dirty="0" err="1"/>
              <a:t>this</a:t>
            </a:r>
            <a:r>
              <a:rPr lang="nl-BE" sz="1800" dirty="0"/>
              <a:t> is in </a:t>
            </a:r>
            <a:r>
              <a:rPr lang="nl-BE" sz="1800" dirty="0" err="1"/>
              <a:t>your</a:t>
            </a:r>
            <a:r>
              <a:rPr lang="nl-BE" sz="1800" dirty="0"/>
              <a:t> </a:t>
            </a:r>
            <a:r>
              <a:rPr lang="nl-BE" sz="1800" dirty="0" err="1"/>
              <a:t>nature</a:t>
            </a:r>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28</a:t>
            </a:fld>
            <a:endParaRPr lang="en-US" dirty="0">
              <a:solidFill>
                <a:prstClr val="black">
                  <a:tint val="75000"/>
                </a:prstClr>
              </a:solidFill>
            </a:endParaRPr>
          </a:p>
        </p:txBody>
      </p:sp>
      <p:sp>
        <p:nvSpPr>
          <p:cNvPr id="5" name="Tekstvak 4"/>
          <p:cNvSpPr txBox="1"/>
          <p:nvPr/>
        </p:nvSpPr>
        <p:spPr>
          <a:xfrm>
            <a:off x="5159896" y="2276872"/>
            <a:ext cx="1336520" cy="369332"/>
          </a:xfrm>
          <a:prstGeom prst="rect">
            <a:avLst/>
          </a:prstGeom>
          <a:noFill/>
        </p:spPr>
        <p:txBody>
          <a:bodyPr wrap="none" rtlCol="0">
            <a:spAutoFit/>
          </a:bodyPr>
          <a:lstStyle/>
          <a:p>
            <a:r>
              <a:rPr lang="nl-BE" dirty="0" err="1">
                <a:solidFill>
                  <a:srgbClr val="FF0000"/>
                </a:solidFill>
              </a:rPr>
              <a:t>Amotivation</a:t>
            </a:r>
            <a:endParaRPr lang="nl-BE" dirty="0">
              <a:solidFill>
                <a:srgbClr val="FF0000"/>
              </a:solidFill>
            </a:endParaRPr>
          </a:p>
        </p:txBody>
      </p:sp>
      <p:sp>
        <p:nvSpPr>
          <p:cNvPr id="7" name="Tekstvak 6"/>
          <p:cNvSpPr txBox="1"/>
          <p:nvPr/>
        </p:nvSpPr>
        <p:spPr>
          <a:xfrm>
            <a:off x="6600056" y="2924944"/>
            <a:ext cx="1963486" cy="369332"/>
          </a:xfrm>
          <a:prstGeom prst="rect">
            <a:avLst/>
          </a:prstGeom>
          <a:noFill/>
        </p:spPr>
        <p:txBody>
          <a:bodyPr wrap="none" rtlCol="0">
            <a:spAutoFit/>
          </a:bodyPr>
          <a:lstStyle/>
          <a:p>
            <a:r>
              <a:rPr lang="nl-BE" dirty="0" err="1">
                <a:solidFill>
                  <a:srgbClr val="FF0000"/>
                </a:solidFill>
              </a:rPr>
              <a:t>External</a:t>
            </a:r>
            <a:r>
              <a:rPr lang="nl-BE" dirty="0">
                <a:solidFill>
                  <a:srgbClr val="FF0000"/>
                </a:solidFill>
              </a:rPr>
              <a:t> </a:t>
            </a:r>
            <a:r>
              <a:rPr lang="nl-BE" dirty="0" err="1">
                <a:solidFill>
                  <a:srgbClr val="FF0000"/>
                </a:solidFill>
              </a:rPr>
              <a:t>regulation</a:t>
            </a:r>
            <a:endParaRPr lang="nl-BE" dirty="0">
              <a:solidFill>
                <a:srgbClr val="FF0000"/>
              </a:solidFill>
            </a:endParaRPr>
          </a:p>
        </p:txBody>
      </p:sp>
      <p:sp>
        <p:nvSpPr>
          <p:cNvPr id="9" name="Tekstvak 8"/>
          <p:cNvSpPr txBox="1"/>
          <p:nvPr/>
        </p:nvSpPr>
        <p:spPr>
          <a:xfrm>
            <a:off x="6384032" y="2636912"/>
            <a:ext cx="1963486" cy="369332"/>
          </a:xfrm>
          <a:prstGeom prst="rect">
            <a:avLst/>
          </a:prstGeom>
          <a:noFill/>
        </p:spPr>
        <p:txBody>
          <a:bodyPr wrap="none" rtlCol="0">
            <a:spAutoFit/>
          </a:bodyPr>
          <a:lstStyle/>
          <a:p>
            <a:r>
              <a:rPr lang="nl-BE" dirty="0" err="1">
                <a:solidFill>
                  <a:srgbClr val="FF0000"/>
                </a:solidFill>
              </a:rPr>
              <a:t>External</a:t>
            </a:r>
            <a:r>
              <a:rPr lang="nl-BE" dirty="0">
                <a:solidFill>
                  <a:srgbClr val="FF0000"/>
                </a:solidFill>
              </a:rPr>
              <a:t> </a:t>
            </a:r>
            <a:r>
              <a:rPr lang="nl-BE" dirty="0" err="1">
                <a:solidFill>
                  <a:srgbClr val="FF0000"/>
                </a:solidFill>
              </a:rPr>
              <a:t>regulation</a:t>
            </a:r>
            <a:endParaRPr lang="nl-BE" dirty="0">
              <a:solidFill>
                <a:srgbClr val="FF0000"/>
              </a:solidFill>
            </a:endParaRPr>
          </a:p>
        </p:txBody>
      </p:sp>
      <p:sp>
        <p:nvSpPr>
          <p:cNvPr id="10" name="Tekstvak 9"/>
          <p:cNvSpPr txBox="1"/>
          <p:nvPr/>
        </p:nvSpPr>
        <p:spPr>
          <a:xfrm>
            <a:off x="8472264" y="3635732"/>
            <a:ext cx="2227854" cy="369332"/>
          </a:xfrm>
          <a:prstGeom prst="rect">
            <a:avLst/>
          </a:prstGeom>
          <a:noFill/>
        </p:spPr>
        <p:txBody>
          <a:bodyPr wrap="none" rtlCol="0">
            <a:spAutoFit/>
          </a:bodyPr>
          <a:lstStyle/>
          <a:p>
            <a:r>
              <a:rPr lang="nl-BE" dirty="0" err="1">
                <a:solidFill>
                  <a:srgbClr val="FF0000"/>
                </a:solidFill>
              </a:rPr>
              <a:t>Introjected</a:t>
            </a:r>
            <a:r>
              <a:rPr lang="nl-BE" dirty="0">
                <a:solidFill>
                  <a:srgbClr val="FF0000"/>
                </a:solidFill>
              </a:rPr>
              <a:t> </a:t>
            </a:r>
            <a:r>
              <a:rPr lang="nl-BE" dirty="0" err="1">
                <a:solidFill>
                  <a:srgbClr val="FF0000"/>
                </a:solidFill>
              </a:rPr>
              <a:t>regulation</a:t>
            </a:r>
            <a:endParaRPr lang="nl-BE" dirty="0">
              <a:solidFill>
                <a:srgbClr val="FF0000"/>
              </a:solidFill>
            </a:endParaRPr>
          </a:p>
        </p:txBody>
      </p:sp>
      <p:sp>
        <p:nvSpPr>
          <p:cNvPr id="11" name="Tekstvak 10"/>
          <p:cNvSpPr txBox="1"/>
          <p:nvPr/>
        </p:nvSpPr>
        <p:spPr>
          <a:xfrm>
            <a:off x="7680176" y="3284984"/>
            <a:ext cx="2227854" cy="369332"/>
          </a:xfrm>
          <a:prstGeom prst="rect">
            <a:avLst/>
          </a:prstGeom>
          <a:noFill/>
        </p:spPr>
        <p:txBody>
          <a:bodyPr wrap="none" rtlCol="0">
            <a:spAutoFit/>
          </a:bodyPr>
          <a:lstStyle/>
          <a:p>
            <a:r>
              <a:rPr lang="nl-BE" dirty="0" err="1">
                <a:solidFill>
                  <a:srgbClr val="FF0000"/>
                </a:solidFill>
              </a:rPr>
              <a:t>Introjected</a:t>
            </a:r>
            <a:r>
              <a:rPr lang="nl-BE" dirty="0">
                <a:solidFill>
                  <a:srgbClr val="FF0000"/>
                </a:solidFill>
              </a:rPr>
              <a:t> </a:t>
            </a:r>
            <a:r>
              <a:rPr lang="nl-BE" dirty="0" err="1">
                <a:solidFill>
                  <a:srgbClr val="FF0000"/>
                </a:solidFill>
              </a:rPr>
              <a:t>regulation</a:t>
            </a:r>
            <a:endParaRPr lang="nl-BE" dirty="0">
              <a:solidFill>
                <a:srgbClr val="FF0000"/>
              </a:solidFill>
            </a:endParaRPr>
          </a:p>
        </p:txBody>
      </p:sp>
      <p:sp>
        <p:nvSpPr>
          <p:cNvPr id="12" name="Tekstvak 11"/>
          <p:cNvSpPr txBox="1"/>
          <p:nvPr/>
        </p:nvSpPr>
        <p:spPr>
          <a:xfrm>
            <a:off x="8256240" y="3933056"/>
            <a:ext cx="2101024" cy="369332"/>
          </a:xfrm>
          <a:prstGeom prst="rect">
            <a:avLst/>
          </a:prstGeom>
          <a:noFill/>
        </p:spPr>
        <p:txBody>
          <a:bodyPr wrap="none" rtlCol="0">
            <a:spAutoFit/>
          </a:bodyPr>
          <a:lstStyle/>
          <a:p>
            <a:r>
              <a:rPr lang="nl-BE" dirty="0" err="1">
                <a:solidFill>
                  <a:srgbClr val="FF0000"/>
                </a:solidFill>
              </a:rPr>
              <a:t>Identified</a:t>
            </a:r>
            <a:r>
              <a:rPr lang="nl-BE" dirty="0">
                <a:solidFill>
                  <a:srgbClr val="FF0000"/>
                </a:solidFill>
              </a:rPr>
              <a:t> </a:t>
            </a:r>
            <a:r>
              <a:rPr lang="nl-BE" dirty="0" err="1">
                <a:solidFill>
                  <a:srgbClr val="FF0000"/>
                </a:solidFill>
              </a:rPr>
              <a:t>regulation</a:t>
            </a:r>
            <a:endParaRPr lang="nl-BE" dirty="0">
              <a:solidFill>
                <a:srgbClr val="FF0000"/>
              </a:solidFill>
            </a:endParaRPr>
          </a:p>
        </p:txBody>
      </p:sp>
      <p:sp>
        <p:nvSpPr>
          <p:cNvPr id="6" name="Tekstvak 5"/>
          <p:cNvSpPr txBox="1"/>
          <p:nvPr/>
        </p:nvSpPr>
        <p:spPr>
          <a:xfrm>
            <a:off x="9496192" y="4293097"/>
            <a:ext cx="1568361" cy="646331"/>
          </a:xfrm>
          <a:prstGeom prst="rect">
            <a:avLst/>
          </a:prstGeom>
          <a:noFill/>
        </p:spPr>
        <p:txBody>
          <a:bodyPr wrap="square" rtlCol="0">
            <a:spAutoFit/>
          </a:bodyPr>
          <a:lstStyle/>
          <a:p>
            <a:r>
              <a:rPr lang="nl-BE" dirty="0" err="1">
                <a:solidFill>
                  <a:srgbClr val="FF0000"/>
                </a:solidFill>
              </a:rPr>
              <a:t>Identified</a:t>
            </a:r>
            <a:r>
              <a:rPr lang="nl-BE" dirty="0">
                <a:solidFill>
                  <a:srgbClr val="FF0000"/>
                </a:solidFill>
              </a:rPr>
              <a:t> </a:t>
            </a:r>
            <a:r>
              <a:rPr lang="nl-BE" dirty="0" err="1">
                <a:solidFill>
                  <a:srgbClr val="FF0000"/>
                </a:solidFill>
              </a:rPr>
              <a:t>regulation</a:t>
            </a:r>
            <a:endParaRPr lang="nl-BE" dirty="0">
              <a:solidFill>
                <a:srgbClr val="FF0000"/>
              </a:solidFill>
            </a:endParaRPr>
          </a:p>
        </p:txBody>
      </p:sp>
      <p:sp>
        <p:nvSpPr>
          <p:cNvPr id="13" name="Tekstvak 12"/>
          <p:cNvSpPr txBox="1"/>
          <p:nvPr/>
        </p:nvSpPr>
        <p:spPr>
          <a:xfrm>
            <a:off x="5905046" y="5230268"/>
            <a:ext cx="2167709" cy="369332"/>
          </a:xfrm>
          <a:prstGeom prst="rect">
            <a:avLst/>
          </a:prstGeom>
          <a:noFill/>
        </p:spPr>
        <p:txBody>
          <a:bodyPr wrap="none" rtlCol="0">
            <a:spAutoFit/>
          </a:bodyPr>
          <a:lstStyle/>
          <a:p>
            <a:r>
              <a:rPr lang="nl-BE" dirty="0" err="1">
                <a:solidFill>
                  <a:srgbClr val="FF0000"/>
                </a:solidFill>
              </a:rPr>
              <a:t>Integrated</a:t>
            </a:r>
            <a:r>
              <a:rPr lang="nl-BE" dirty="0">
                <a:solidFill>
                  <a:srgbClr val="FF0000"/>
                </a:solidFill>
              </a:rPr>
              <a:t> </a:t>
            </a:r>
            <a:r>
              <a:rPr lang="nl-BE" dirty="0" err="1">
                <a:solidFill>
                  <a:srgbClr val="FF0000"/>
                </a:solidFill>
              </a:rPr>
              <a:t>regulation</a:t>
            </a:r>
            <a:endParaRPr lang="nl-BE" dirty="0">
              <a:solidFill>
                <a:srgbClr val="FF0000"/>
              </a:solidFill>
            </a:endParaRPr>
          </a:p>
        </p:txBody>
      </p:sp>
      <p:sp>
        <p:nvSpPr>
          <p:cNvPr id="8" name="Tekstvak 7"/>
          <p:cNvSpPr txBox="1"/>
          <p:nvPr/>
        </p:nvSpPr>
        <p:spPr>
          <a:xfrm>
            <a:off x="2444804" y="5733257"/>
            <a:ext cx="7539628" cy="830997"/>
          </a:xfrm>
          <a:prstGeom prst="rect">
            <a:avLst/>
          </a:prstGeom>
          <a:noFill/>
        </p:spPr>
        <p:txBody>
          <a:bodyPr wrap="none" rtlCol="0">
            <a:spAutoFit/>
          </a:bodyPr>
          <a:lstStyle/>
          <a:p>
            <a:r>
              <a:rPr lang="nl-BE" sz="2400" b="1" i="1" dirty="0" err="1">
                <a:solidFill>
                  <a:srgbClr val="FF0000"/>
                </a:solidFill>
              </a:rPr>
              <a:t>If</a:t>
            </a:r>
            <a:r>
              <a:rPr lang="nl-BE" sz="2400" b="1" i="1" dirty="0">
                <a:solidFill>
                  <a:srgbClr val="FF0000"/>
                </a:solidFill>
              </a:rPr>
              <a:t> </a:t>
            </a:r>
            <a:r>
              <a:rPr lang="nl-BE" sz="2400" b="1" i="1" dirty="0" err="1">
                <a:solidFill>
                  <a:srgbClr val="FF0000"/>
                </a:solidFill>
              </a:rPr>
              <a:t>you</a:t>
            </a:r>
            <a:r>
              <a:rPr lang="nl-BE" sz="2400" b="1" i="1" dirty="0">
                <a:solidFill>
                  <a:srgbClr val="FF0000"/>
                </a:solidFill>
              </a:rPr>
              <a:t> are NOT </a:t>
            </a:r>
            <a:r>
              <a:rPr lang="nl-BE" sz="2400" b="1" i="1" dirty="0" err="1">
                <a:solidFill>
                  <a:srgbClr val="FF0000"/>
                </a:solidFill>
              </a:rPr>
              <a:t>an</a:t>
            </a:r>
            <a:r>
              <a:rPr lang="nl-BE" sz="2400" b="1" i="1" dirty="0">
                <a:solidFill>
                  <a:srgbClr val="FF0000"/>
                </a:solidFill>
              </a:rPr>
              <a:t> important </a:t>
            </a:r>
            <a:r>
              <a:rPr lang="nl-BE" sz="2400" b="1" i="1" dirty="0" err="1">
                <a:solidFill>
                  <a:srgbClr val="FF0000"/>
                </a:solidFill>
              </a:rPr>
              <a:t>other</a:t>
            </a:r>
            <a:r>
              <a:rPr lang="nl-BE" sz="2400" b="1" i="1" dirty="0">
                <a:solidFill>
                  <a:srgbClr val="FF0000"/>
                </a:solidFill>
              </a:rPr>
              <a:t>, none of </a:t>
            </a:r>
            <a:r>
              <a:rPr lang="nl-BE" sz="2400" b="1" i="1" dirty="0" err="1">
                <a:solidFill>
                  <a:srgbClr val="FF0000"/>
                </a:solidFill>
              </a:rPr>
              <a:t>it</a:t>
            </a:r>
            <a:r>
              <a:rPr lang="nl-BE" sz="2400" b="1" i="1" dirty="0">
                <a:solidFill>
                  <a:srgbClr val="FF0000"/>
                </a:solidFill>
              </a:rPr>
              <a:t> </a:t>
            </a:r>
            <a:r>
              <a:rPr lang="nl-BE" sz="2400" b="1" i="1" dirty="0" err="1">
                <a:solidFill>
                  <a:srgbClr val="FF0000"/>
                </a:solidFill>
              </a:rPr>
              <a:t>may</a:t>
            </a:r>
            <a:r>
              <a:rPr lang="nl-BE" sz="2400" b="1" i="1" dirty="0">
                <a:solidFill>
                  <a:srgbClr val="FF0000"/>
                </a:solidFill>
              </a:rPr>
              <a:t> matter!</a:t>
            </a:r>
          </a:p>
          <a:p>
            <a:endParaRPr lang="nl-BE" sz="2400" b="1" i="1" dirty="0"/>
          </a:p>
        </p:txBody>
      </p:sp>
    </p:spTree>
    <p:extLst>
      <p:ext uri="{BB962C8B-B14F-4D97-AF65-F5344CB8AC3E}">
        <p14:creationId xmlns:p14="http://schemas.microsoft.com/office/powerpoint/2010/main" val="23092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6" grpId="0"/>
      <p:bldP spid="1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#6</a:t>
            </a:r>
            <a:r>
              <a:rPr lang="cs-CZ"/>
              <a:t>: A</a:t>
            </a:r>
            <a:r>
              <a:rPr lang="en-GB"/>
              <a:t>ccountability</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accountability overload </a:t>
            </a:r>
            <a:r>
              <a:rPr lang="cs-CZ"/>
              <a:t>..</a:t>
            </a:r>
            <a:r>
              <a:rPr lang="en-GB"/>
              <a:t>.</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0" cy="726071"/>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r>
              <a:rPr lang="cs-CZ"/>
              <a:t>…</a:t>
            </a:r>
            <a:r>
              <a:rPr lang="en-GB"/>
              <a:t>to accountability for learning.</a:t>
            </a:r>
            <a:endParaRPr lang="cs-CZ" dirty="0"/>
          </a:p>
        </p:txBody>
      </p:sp>
      <p:sp>
        <p:nvSpPr>
          <p:cNvPr id="7" name="TextovéPole 6">
            <a:extLst>
              <a:ext uri="{FF2B5EF4-FFF2-40B4-BE49-F238E27FC236}">
                <a16:creationId xmlns:a16="http://schemas.microsoft.com/office/drawing/2014/main" id="{06EF2449-E3D2-4387-88D1-BE9F706D136B}"/>
              </a:ext>
            </a:extLst>
          </p:cNvPr>
          <p:cNvSpPr txBox="1"/>
          <p:nvPr/>
        </p:nvSpPr>
        <p:spPr>
          <a:xfrm>
            <a:off x="1050954" y="2708694"/>
            <a:ext cx="10088312" cy="4062651"/>
          </a:xfrm>
          <a:prstGeom prst="rect">
            <a:avLst/>
          </a:prstGeom>
          <a:noFill/>
        </p:spPr>
        <p:txBody>
          <a:bodyPr wrap="square" rtlCol="0">
            <a:spAutoFit/>
          </a:bodyPr>
          <a:lstStyle/>
          <a:p>
            <a:r>
              <a:rPr lang="en-GB" sz="2400"/>
              <a:t>Public organisations has to be accountable for their actions and meeting their purpose. </a:t>
            </a:r>
            <a:r>
              <a:rPr lang="en-GB" sz="2400" dirty="0"/>
              <a:t>Historically, different aspects of accountability were stressed: </a:t>
            </a:r>
            <a:br>
              <a:rPr lang="en-GB" sz="2400" dirty="0"/>
            </a:br>
            <a:r>
              <a:rPr lang="en-GB" sz="2400" b="1" dirty="0">
                <a:solidFill>
                  <a:srgbClr val="CC0066"/>
                </a:solidFill>
              </a:rPr>
              <a:t>Honest and Fair </a:t>
            </a:r>
            <a:r>
              <a:rPr lang="en-GB" sz="2400" b="1" dirty="0"/>
              <a:t>(</a:t>
            </a:r>
            <a:r>
              <a:rPr lang="en-GB" sz="2400" dirty="0"/>
              <a:t>Focus on preventing distortion, bias and abuse of office and  on proper  procedures), </a:t>
            </a:r>
            <a:r>
              <a:rPr lang="en-GB" sz="2400" b="1" dirty="0">
                <a:solidFill>
                  <a:srgbClr val="CC0066"/>
                </a:solidFill>
              </a:rPr>
              <a:t>Lean and Purposeful </a:t>
            </a:r>
            <a:r>
              <a:rPr lang="en-GB" sz="2400" b="1" dirty="0"/>
              <a:t>(</a:t>
            </a:r>
            <a:r>
              <a:rPr lang="en-GB" sz="2400" dirty="0"/>
              <a:t>Match narrowly defined tasks with resources (time and money) as tightly as possible, cutting any slack) and </a:t>
            </a:r>
            <a:r>
              <a:rPr lang="en-GB" sz="2400" b="1" dirty="0">
                <a:solidFill>
                  <a:srgbClr val="CC0066"/>
                </a:solidFill>
              </a:rPr>
              <a:t>Robust, Resilient, Adaptive </a:t>
            </a:r>
            <a:r>
              <a:rPr lang="cs-CZ" sz="2400" b="1">
                <a:solidFill>
                  <a:srgbClr val="CC0066"/>
                </a:solidFill>
              </a:rPr>
              <a:t>(</a:t>
            </a:r>
            <a:r>
              <a:rPr lang="en-GB" sz="2400"/>
              <a:t>Being </a:t>
            </a:r>
            <a:r>
              <a:rPr lang="en-GB" sz="2400" dirty="0"/>
              <a:t>able to adapt rapidly to changing environments, to withstand shocks, to keep operating even  in </a:t>
            </a:r>
            <a:r>
              <a:rPr lang="en-GB" sz="2400"/>
              <a:t>a crisis</a:t>
            </a:r>
            <a:r>
              <a:rPr lang="cs-CZ" sz="2400"/>
              <a:t>)</a:t>
            </a:r>
            <a:r>
              <a:rPr lang="en-GB" sz="2400"/>
              <a:t>. </a:t>
            </a:r>
            <a:r>
              <a:rPr lang="en-GB" sz="2400" dirty="0"/>
              <a:t>These aspects are contradictory and  when not balanced, problems emerge. Good way to maintain balance is to reframe all aspects of accountability by </a:t>
            </a:r>
            <a:r>
              <a:rPr lang="en-GB" sz="2400" b="1" dirty="0">
                <a:solidFill>
                  <a:srgbClr val="CC0066"/>
                </a:solidFill>
              </a:rPr>
              <a:t>accountability for learning</a:t>
            </a:r>
            <a:r>
              <a:rPr lang="en-GB" sz="2400" b="1" dirty="0"/>
              <a:t>.</a:t>
            </a:r>
            <a:endParaRPr lang="en-GB" sz="2400" dirty="0"/>
          </a:p>
          <a:p>
            <a:endParaRPr lang="cs-CZ"/>
          </a:p>
        </p:txBody>
      </p:sp>
    </p:spTree>
    <p:extLst>
      <p:ext uri="{BB962C8B-B14F-4D97-AF65-F5344CB8AC3E}">
        <p14:creationId xmlns:p14="http://schemas.microsoft.com/office/powerpoint/2010/main" val="53591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524000" y="3602037"/>
            <a:ext cx="9144000" cy="2695245"/>
          </a:xfrm>
        </p:spPr>
        <p:txBody>
          <a:bodyPr>
            <a:normAutofit/>
          </a:bodyPr>
          <a:lstStyle/>
          <a:p>
            <a:pPr lvl="1"/>
            <a:r>
              <a:rPr lang="en-GB" sz="4800" b="1" dirty="0"/>
              <a:t>Paradigm shifts </a:t>
            </a:r>
            <a:r>
              <a:rPr lang="cs-CZ" sz="4800" b="1" dirty="0"/>
              <a:t>2</a:t>
            </a:r>
            <a:r>
              <a:rPr lang="en-GB" sz="4800" b="1" dirty="0"/>
              <a:t>: </a:t>
            </a:r>
            <a:br>
              <a:rPr lang="cs-CZ" sz="4800" dirty="0"/>
            </a:br>
            <a:r>
              <a:rPr lang="en-GB" sz="3200" dirty="0"/>
              <a:t>The Nature of Public Organisations, </a:t>
            </a:r>
            <a:endParaRPr lang="cs-CZ" sz="3200" dirty="0"/>
          </a:p>
          <a:p>
            <a:pPr lvl="1"/>
            <a:r>
              <a:rPr lang="en-GB" sz="3200" dirty="0"/>
              <a:t>Motivation of Staff, </a:t>
            </a:r>
            <a:endParaRPr lang="cs-CZ" sz="3200" dirty="0"/>
          </a:p>
          <a:p>
            <a:pPr lvl="1"/>
            <a:r>
              <a:rPr lang="en-GB" sz="3200" dirty="0"/>
              <a:t>Accountability</a:t>
            </a:r>
            <a:endParaRPr lang="cs-CZ" sz="3200" dirty="0"/>
          </a:p>
        </p:txBody>
      </p:sp>
    </p:spTree>
    <p:extLst>
      <p:ext uri="{BB962C8B-B14F-4D97-AF65-F5344CB8AC3E}">
        <p14:creationId xmlns:p14="http://schemas.microsoft.com/office/powerpoint/2010/main" val="2036790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Definition of accountability</a:t>
            </a:r>
          </a:p>
        </p:txBody>
      </p:sp>
      <p:sp>
        <p:nvSpPr>
          <p:cNvPr id="3" name="Tijdelijke aanduiding voor inhoud 2"/>
          <p:cNvSpPr>
            <a:spLocks noGrp="1"/>
          </p:cNvSpPr>
          <p:nvPr>
            <p:ph idx="1"/>
          </p:nvPr>
        </p:nvSpPr>
        <p:spPr/>
        <p:txBody>
          <a:bodyPr/>
          <a:lstStyle/>
          <a:p>
            <a:pPr marL="0" indent="0">
              <a:buNone/>
            </a:pPr>
            <a:r>
              <a:rPr lang="en-US" i="1" dirty="0"/>
              <a:t>“The obligation of an individual or organization to account for its activities, accept responsibility for them, and to disclose the results in a transparent manner.”</a:t>
            </a:r>
          </a:p>
          <a:p>
            <a:pPr marL="0" indent="0">
              <a:buNone/>
            </a:pPr>
            <a:r>
              <a:rPr lang="en-US" sz="1600" dirty="0">
                <a:hlinkClick r:id="rId2"/>
              </a:rPr>
              <a:t>http://www.businessdictionary.com/definition/accountability.html#ixzz3xamYU2Nf</a:t>
            </a:r>
            <a:r>
              <a:rPr lang="en-US" sz="1600" dirty="0"/>
              <a:t> </a:t>
            </a:r>
          </a:p>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30</a:t>
            </a:fld>
            <a:endParaRPr lang="en-US" dirty="0"/>
          </a:p>
        </p:txBody>
      </p:sp>
      <p:sp>
        <p:nvSpPr>
          <p:cNvPr id="5" name="Toelichting met afgeronde rechthoek 4">
            <a:extLst>
              <a:ext uri="{FF2B5EF4-FFF2-40B4-BE49-F238E27FC236}">
                <a16:creationId xmlns:a16="http://schemas.microsoft.com/office/drawing/2014/main" id="{2F845E60-96EA-4FD1-95D4-19A6B6674187}"/>
              </a:ext>
            </a:extLst>
          </p:cNvPr>
          <p:cNvSpPr/>
          <p:nvPr/>
        </p:nvSpPr>
        <p:spPr>
          <a:xfrm>
            <a:off x="1048284" y="4273235"/>
            <a:ext cx="9916467" cy="2150575"/>
          </a:xfrm>
          <a:prstGeom prst="wedgeRoundRectCallout">
            <a:avLst>
              <a:gd name="adj1" fmla="val -42001"/>
              <a:gd name="adj2" fmla="val -783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200" dirty="0" err="1"/>
              <a:t>Two</a:t>
            </a:r>
            <a:r>
              <a:rPr lang="nl-BE" sz="3200" dirty="0"/>
              <a:t> </a:t>
            </a:r>
            <a:r>
              <a:rPr lang="nl-BE" sz="3200" dirty="0" err="1"/>
              <a:t>parts</a:t>
            </a:r>
            <a:r>
              <a:rPr lang="nl-BE" sz="3200" dirty="0"/>
              <a:t>: </a:t>
            </a:r>
          </a:p>
          <a:p>
            <a:pPr algn="ctr"/>
            <a:r>
              <a:rPr lang="nl-BE" sz="3200" dirty="0"/>
              <a:t>a) </a:t>
            </a:r>
            <a:r>
              <a:rPr lang="nl-BE" sz="3200" dirty="0" err="1"/>
              <a:t>relational</a:t>
            </a:r>
            <a:r>
              <a:rPr lang="nl-BE" sz="3200" dirty="0"/>
              <a:t> (</a:t>
            </a:r>
            <a:r>
              <a:rPr lang="nl-BE" sz="3200" dirty="0" err="1"/>
              <a:t>from</a:t>
            </a:r>
            <a:r>
              <a:rPr lang="nl-BE" sz="3200" dirty="0"/>
              <a:t> </a:t>
            </a:r>
            <a:r>
              <a:rPr lang="nl-BE" sz="3200" dirty="0" err="1"/>
              <a:t>someone</a:t>
            </a:r>
            <a:r>
              <a:rPr lang="nl-BE" sz="3200" dirty="0"/>
              <a:t> </a:t>
            </a:r>
            <a:r>
              <a:rPr lang="nl-BE" sz="3200" dirty="0" err="1"/>
              <a:t>to</a:t>
            </a:r>
            <a:r>
              <a:rPr lang="nl-BE" sz="3200" dirty="0"/>
              <a:t> </a:t>
            </a:r>
            <a:r>
              <a:rPr lang="nl-BE" sz="3200" dirty="0" err="1"/>
              <a:t>someone</a:t>
            </a:r>
            <a:r>
              <a:rPr lang="nl-BE" sz="3200" dirty="0"/>
              <a:t>): </a:t>
            </a:r>
            <a:r>
              <a:rPr lang="nl-BE" sz="3200" dirty="0" err="1"/>
              <a:t>to</a:t>
            </a:r>
            <a:r>
              <a:rPr lang="nl-BE" sz="3200" dirty="0"/>
              <a:t> </a:t>
            </a:r>
            <a:r>
              <a:rPr lang="nl-BE" sz="3200" dirty="0" err="1"/>
              <a:t>whom</a:t>
            </a:r>
            <a:r>
              <a:rPr lang="nl-BE" sz="3200" dirty="0"/>
              <a:t>?</a:t>
            </a:r>
          </a:p>
          <a:p>
            <a:pPr algn="ctr"/>
            <a:r>
              <a:rPr lang="nl-BE" sz="3200" dirty="0"/>
              <a:t>b) </a:t>
            </a:r>
            <a:r>
              <a:rPr lang="nl-BE" sz="3200" dirty="0" err="1"/>
              <a:t>substance</a:t>
            </a:r>
            <a:r>
              <a:rPr lang="nl-BE" sz="3200" dirty="0"/>
              <a:t>: </a:t>
            </a:r>
            <a:r>
              <a:rPr lang="nl-BE" sz="3200" dirty="0" err="1"/>
              <a:t>something</a:t>
            </a:r>
            <a:r>
              <a:rPr lang="nl-BE" sz="3200" dirty="0"/>
              <a:t> of </a:t>
            </a:r>
            <a:r>
              <a:rPr lang="nl-BE" sz="3200" dirty="0" err="1"/>
              <a:t>value</a:t>
            </a:r>
            <a:r>
              <a:rPr lang="nl-BE" sz="3200" dirty="0"/>
              <a:t> is “</a:t>
            </a:r>
            <a:r>
              <a:rPr lang="nl-BE" sz="3200" dirty="0" err="1"/>
              <a:t>to</a:t>
            </a:r>
            <a:r>
              <a:rPr lang="nl-BE" sz="3200" dirty="0"/>
              <a:t> </a:t>
            </a:r>
            <a:r>
              <a:rPr lang="nl-BE" sz="3200" dirty="0" err="1"/>
              <a:t>be</a:t>
            </a:r>
            <a:r>
              <a:rPr lang="nl-BE" sz="3200" dirty="0"/>
              <a:t> </a:t>
            </a:r>
            <a:r>
              <a:rPr lang="nl-BE" sz="3200" dirty="0" err="1"/>
              <a:t>reckoned</a:t>
            </a:r>
            <a:r>
              <a:rPr lang="nl-BE" sz="3200" dirty="0"/>
              <a:t> </a:t>
            </a:r>
            <a:r>
              <a:rPr lang="nl-BE" sz="3200" dirty="0" err="1"/>
              <a:t>for</a:t>
            </a:r>
            <a:r>
              <a:rPr lang="nl-BE" sz="3200" dirty="0"/>
              <a:t>”: of </a:t>
            </a:r>
            <a:r>
              <a:rPr lang="nl-BE" sz="3200" dirty="0" err="1"/>
              <a:t>what</a:t>
            </a:r>
            <a:r>
              <a:rPr lang="nl-BE" sz="3200" dirty="0"/>
              <a:t>?</a:t>
            </a:r>
          </a:p>
        </p:txBody>
      </p:sp>
    </p:spTree>
    <p:extLst>
      <p:ext uri="{BB962C8B-B14F-4D97-AF65-F5344CB8AC3E}">
        <p14:creationId xmlns:p14="http://schemas.microsoft.com/office/powerpoint/2010/main" val="11371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el 1"/>
          <p:cNvSpPr>
            <a:spLocks noGrp="1"/>
          </p:cNvSpPr>
          <p:nvPr>
            <p:ph type="title"/>
          </p:nvPr>
        </p:nvSpPr>
        <p:spPr>
          <a:xfrm>
            <a:off x="2114550" y="304800"/>
            <a:ext cx="8229600" cy="738188"/>
          </a:xfrm>
        </p:spPr>
        <p:txBody>
          <a:bodyPr>
            <a:normAutofit/>
          </a:bodyPr>
          <a:lstStyle/>
          <a:p>
            <a:r>
              <a:rPr lang="nl-BE"/>
              <a:t>Accountability for what?</a:t>
            </a:r>
          </a:p>
        </p:txBody>
      </p:sp>
      <p:pic>
        <p:nvPicPr>
          <p:cNvPr id="44035" name="Picture 3" descr="d:\gebruikersgegevens\wauterbe\Bureaublad\7024_stri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651" y="2205039"/>
            <a:ext cx="7713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ianummer 1"/>
          <p:cNvSpPr>
            <a:spLocks noGrp="1"/>
          </p:cNvSpPr>
          <p:nvPr>
            <p:ph type="sldNum" sz="quarter" idx="11"/>
          </p:nvPr>
        </p:nvSpPr>
        <p:spPr/>
        <p:txBody>
          <a:bodyPr/>
          <a:lstStyle/>
          <a:p>
            <a:pPr>
              <a:defRPr/>
            </a:pPr>
            <a:fld id="{35A0D4B1-61D4-4C6F-B245-2B2DEB95FFE4}" type="slidenum">
              <a:rPr lang="en-US" smtClean="0"/>
              <a:pPr>
                <a:defRPr/>
              </a:pPr>
              <a:t>31</a:t>
            </a:fld>
            <a:endParaRPr lang="en-US" dirty="0"/>
          </a:p>
        </p:txBody>
      </p:sp>
    </p:spTree>
    <p:extLst>
      <p:ext uri="{BB962C8B-B14F-4D97-AF65-F5344CB8AC3E}">
        <p14:creationId xmlns:p14="http://schemas.microsoft.com/office/powerpoint/2010/main" val="26141751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a:t>Different concepts of accountability</a:t>
            </a:r>
            <a:endParaRPr lang="nl-BE" dirty="0"/>
          </a:p>
        </p:txBody>
      </p:sp>
      <p:sp>
        <p:nvSpPr>
          <p:cNvPr id="3" name="Tijdelijke aanduiding voor inhoud 2"/>
          <p:cNvSpPr>
            <a:spLocks noGrp="1"/>
          </p:cNvSpPr>
          <p:nvPr>
            <p:ph idx="1"/>
          </p:nvPr>
        </p:nvSpPr>
        <p:spPr/>
        <p:txBody>
          <a:bodyPr/>
          <a:lstStyle/>
          <a:p>
            <a:r>
              <a:rPr lang="en-US" dirty="0"/>
              <a:t>“honest and fair”:</a:t>
            </a:r>
          </a:p>
          <a:p>
            <a:pPr lvl="1"/>
            <a:r>
              <a:rPr lang="en-US" dirty="0"/>
              <a:t>focus is on preventing distortion, bias, abuse of office and inequity</a:t>
            </a:r>
          </a:p>
          <a:p>
            <a:pPr lvl="1"/>
            <a:r>
              <a:rPr lang="en-US" dirty="0"/>
              <a:t>proper discharge of duties in terms of procedures AND substance is of prime importance:</a:t>
            </a:r>
          </a:p>
          <a:p>
            <a:pPr lvl="2"/>
            <a:r>
              <a:rPr lang="en-US" dirty="0"/>
              <a:t> “how the job gets done” rather  than just “getting the job done with the least possible input”</a:t>
            </a:r>
          </a:p>
          <a:p>
            <a:pPr lvl="1"/>
            <a:r>
              <a:rPr lang="en-US" dirty="0"/>
              <a:t>emanations: </a:t>
            </a:r>
          </a:p>
          <a:p>
            <a:pPr lvl="2"/>
            <a:r>
              <a:rPr lang="en-US" dirty="0"/>
              <a:t>process controls (rather than output)</a:t>
            </a:r>
          </a:p>
          <a:p>
            <a:pPr lvl="2"/>
            <a:r>
              <a:rPr lang="en-US" dirty="0"/>
              <a:t>words like transparency, prevention and detection of fraud, compliance with rules, etc. fit here</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7212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p:cNvSpPr>
          <p:nvPr>
            <p:ph type="title"/>
          </p:nvPr>
        </p:nvSpPr>
        <p:spPr>
          <a:xfrm>
            <a:off x="2114550" y="179388"/>
            <a:ext cx="8229600" cy="735012"/>
          </a:xfrm>
        </p:spPr>
        <p:txBody>
          <a:bodyPr>
            <a:normAutofit/>
          </a:bodyPr>
          <a:lstStyle/>
          <a:p>
            <a:r>
              <a:rPr lang="nl-BE"/>
              <a:t>Accountability for what?</a:t>
            </a:r>
          </a:p>
        </p:txBody>
      </p:sp>
      <p:sp>
        <p:nvSpPr>
          <p:cNvPr id="41987" name="Tijdelijke aanduiding voor dianummer 3"/>
          <p:cNvSpPr>
            <a:spLocks noGrp="1"/>
          </p:cNvSpPr>
          <p:nvPr>
            <p:ph type="sldNum" sz="quarter" idx="4294967295"/>
          </p:nvPr>
        </p:nvSpPr>
        <p:spPr bwMode="auto">
          <a:xfrm>
            <a:off x="807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14FC8C-59D7-45F3-846B-D54AC7DBA98A}" type="slidenum">
              <a:rPr lang="nl-BE" sz="1400">
                <a:solidFill>
                  <a:prstClr val="black"/>
                </a:solidFill>
              </a:rPr>
              <a:pPr/>
              <a:t>33</a:t>
            </a:fld>
            <a:endParaRPr lang="nl-BE" sz="1400" dirty="0">
              <a:solidFill>
                <a:prstClr val="black"/>
              </a:solidFill>
            </a:endParaRPr>
          </a:p>
        </p:txBody>
      </p:sp>
      <p:pic>
        <p:nvPicPr>
          <p:cNvPr id="41988" name="Picture 2" descr="d:\gebruikersgegevens\wauterbe\Bureaublad\FunnySalesCartoonsTrainingReinforcementDilbertQprojectionsforeca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213" y="2276476"/>
            <a:ext cx="7707312"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4723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00038"/>
            <a:ext cx="8229600" cy="647700"/>
          </a:xfrm>
        </p:spPr>
        <p:txBody>
          <a:bodyPr>
            <a:normAutofit fontScale="90000"/>
          </a:bodyPr>
          <a:lstStyle/>
          <a:p>
            <a:r>
              <a:rPr lang="nl-BE" dirty="0"/>
              <a:t>Different </a:t>
            </a:r>
            <a:r>
              <a:rPr lang="nl-BE" dirty="0" err="1"/>
              <a:t>concepts</a:t>
            </a:r>
            <a:r>
              <a:rPr lang="nl-BE" dirty="0"/>
              <a:t> of accountability</a:t>
            </a:r>
          </a:p>
        </p:txBody>
      </p:sp>
      <p:sp>
        <p:nvSpPr>
          <p:cNvPr id="3" name="Tijdelijke aanduiding voor inhoud 2"/>
          <p:cNvSpPr>
            <a:spLocks noGrp="1"/>
          </p:cNvSpPr>
          <p:nvPr>
            <p:ph idx="1"/>
          </p:nvPr>
        </p:nvSpPr>
        <p:spPr/>
        <p:txBody>
          <a:bodyPr/>
          <a:lstStyle/>
          <a:p>
            <a:r>
              <a:rPr lang="en-US" dirty="0"/>
              <a:t>“lean and purposeful”: </a:t>
            </a:r>
          </a:p>
          <a:p>
            <a:pPr lvl="1"/>
            <a:r>
              <a:rPr lang="en-US" sz="2000" dirty="0"/>
              <a:t>match narrowly defined tasks and circumstances with resources (time and money) as tightly as possible, cutting any slack</a:t>
            </a:r>
          </a:p>
          <a:p>
            <a:pPr lvl="1"/>
            <a:r>
              <a:rPr lang="en-US" sz="2000" dirty="0"/>
              <a:t>it is very important to have “checkable” objectives that are not overlapping</a:t>
            </a:r>
          </a:p>
          <a:p>
            <a:pPr lvl="1"/>
            <a:r>
              <a:rPr lang="en-US" sz="2000" dirty="0"/>
              <a:t>hence the focus on outputs, ideally to be provided by independent departments</a:t>
            </a:r>
            <a:endParaRPr lang="nl-BE" sz="2000" dirty="0"/>
          </a:p>
          <a:p>
            <a:pPr lvl="1"/>
            <a:r>
              <a:rPr lang="en-US" sz="2000" dirty="0"/>
              <a:t>emanations:</a:t>
            </a:r>
          </a:p>
          <a:p>
            <a:pPr lvl="2"/>
            <a:r>
              <a:rPr lang="en-US" dirty="0"/>
              <a:t>words like effectiveness, efficiency, impact, value for money, achieving targets </a:t>
            </a:r>
          </a:p>
          <a:p>
            <a:pPr lvl="2"/>
            <a:r>
              <a:rPr lang="en-US" dirty="0"/>
              <a:t>approaches like payment by results, just in time delivery and zero based budgeting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38327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el 1"/>
          <p:cNvSpPr>
            <a:spLocks noGrp="1"/>
          </p:cNvSpPr>
          <p:nvPr>
            <p:ph type="title"/>
          </p:nvPr>
        </p:nvSpPr>
        <p:spPr>
          <a:xfrm>
            <a:off x="2114550" y="266700"/>
            <a:ext cx="8229600" cy="776288"/>
          </a:xfrm>
        </p:spPr>
        <p:txBody>
          <a:bodyPr/>
          <a:lstStyle/>
          <a:p>
            <a:r>
              <a:rPr lang="nl-BE"/>
              <a:t>Accountability for what?</a:t>
            </a:r>
          </a:p>
        </p:txBody>
      </p:sp>
      <p:sp>
        <p:nvSpPr>
          <p:cNvPr id="46083" name="Tijdelijke aanduiding voor dianummer 3"/>
          <p:cNvSpPr>
            <a:spLocks noGrp="1"/>
          </p:cNvSpPr>
          <p:nvPr>
            <p:ph type="sldNum" sz="quarter" idx="4294967295"/>
          </p:nvPr>
        </p:nvSpPr>
        <p:spPr bwMode="auto">
          <a:xfrm>
            <a:off x="807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973CB54-86C4-4BD7-B848-018C6B082C81}" type="slidenum">
              <a:rPr lang="nl-BE">
                <a:solidFill>
                  <a:prstClr val="black"/>
                </a:solidFill>
              </a:rPr>
              <a:pPr/>
              <a:t>35</a:t>
            </a:fld>
            <a:endParaRPr lang="nl-BE">
              <a:solidFill>
                <a:prstClr val="black"/>
              </a:solidFill>
            </a:endParaRPr>
          </a:p>
        </p:txBody>
      </p:sp>
      <p:pic>
        <p:nvPicPr>
          <p:cNvPr id="46084" name="Picture 4" descr="d:\gebruikersgegevens\wauterbe\Bureaublad\23900_strip_sunda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851" y="1557339"/>
            <a:ext cx="8385175"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9399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Different </a:t>
            </a:r>
            <a:r>
              <a:rPr lang="nl-BE" dirty="0" err="1"/>
              <a:t>concepts</a:t>
            </a:r>
            <a:r>
              <a:rPr lang="nl-BE" dirty="0"/>
              <a:t> of accountability</a:t>
            </a:r>
          </a:p>
        </p:txBody>
      </p:sp>
      <p:sp>
        <p:nvSpPr>
          <p:cNvPr id="3" name="Tijdelijke aanduiding voor inhoud 2"/>
          <p:cNvSpPr>
            <a:spLocks noGrp="1"/>
          </p:cNvSpPr>
          <p:nvPr>
            <p:ph idx="1"/>
          </p:nvPr>
        </p:nvSpPr>
        <p:spPr>
          <a:xfrm>
            <a:off x="1981200" y="1227139"/>
            <a:ext cx="8229600" cy="5076825"/>
          </a:xfrm>
        </p:spPr>
        <p:txBody>
          <a:bodyPr/>
          <a:lstStyle/>
          <a:p>
            <a:r>
              <a:rPr lang="en-US" dirty="0"/>
              <a:t>“robust, resilient, adaptive”:</a:t>
            </a:r>
          </a:p>
          <a:p>
            <a:pPr lvl="1"/>
            <a:r>
              <a:rPr lang="en-US" dirty="0"/>
              <a:t>focus is on:</a:t>
            </a:r>
          </a:p>
          <a:p>
            <a:pPr lvl="2"/>
            <a:r>
              <a:rPr lang="en-US" dirty="0"/>
              <a:t>being able to adapt rapidly to changing environments</a:t>
            </a:r>
          </a:p>
          <a:p>
            <a:pPr lvl="2"/>
            <a:r>
              <a:rPr lang="en-US" dirty="0"/>
              <a:t>to withstand shocks, to keep operating even under the most dire circumstances (e.g.  in a crisis)</a:t>
            </a:r>
          </a:p>
          <a:p>
            <a:pPr lvl="1"/>
            <a:r>
              <a:rPr lang="en-US" dirty="0"/>
              <a:t>emanations:</a:t>
            </a:r>
          </a:p>
          <a:p>
            <a:pPr lvl="2"/>
            <a:r>
              <a:rPr lang="en-US" dirty="0"/>
              <a:t>back-up systems, maintaining adequate diversity to avoid widespread common failure (including in the social sense e.g. avoiding groupthink) and building in safety margins (e.g. in planning work or using materials)</a:t>
            </a:r>
            <a:endParaRPr lang="nl-BE" dirty="0"/>
          </a:p>
          <a:p>
            <a:pPr lvl="2"/>
            <a:r>
              <a:rPr lang="en-US" dirty="0"/>
              <a:t>words like diversity, empowerment, sustainability etc.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20754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02" t="11850" r="15201" b="7541"/>
          <a:stretch/>
        </p:blipFill>
        <p:spPr bwMode="auto">
          <a:xfrm>
            <a:off x="2499639" y="89294"/>
            <a:ext cx="7266038" cy="614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1" name="Tekstvak 7"/>
          <p:cNvSpPr txBox="1">
            <a:spLocks noChangeArrowheads="1"/>
          </p:cNvSpPr>
          <p:nvPr/>
        </p:nvSpPr>
        <p:spPr bwMode="auto">
          <a:xfrm>
            <a:off x="5015880" y="6321426"/>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200" dirty="0">
                <a:solidFill>
                  <a:prstClr val="black"/>
                </a:solidFill>
              </a:rPr>
              <a:t>Hood (1991)</a:t>
            </a:r>
          </a:p>
        </p:txBody>
      </p:sp>
    </p:spTree>
    <p:extLst>
      <p:ext uri="{BB962C8B-B14F-4D97-AF65-F5344CB8AC3E}">
        <p14:creationId xmlns:p14="http://schemas.microsoft.com/office/powerpoint/2010/main" val="3835888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A</a:t>
            </a:r>
            <a:r>
              <a:rPr lang="nl-BE" dirty="0"/>
              <a:t>ccountability</a:t>
            </a:r>
            <a:r>
              <a:rPr lang="cs-CZ" dirty="0"/>
              <a:t> </a:t>
            </a:r>
            <a:r>
              <a:rPr lang="cs-CZ" dirty="0" err="1"/>
              <a:t>conflicts</a:t>
            </a:r>
            <a:endParaRPr lang="nl-BE" dirty="0"/>
          </a:p>
        </p:txBody>
      </p:sp>
      <p:sp>
        <p:nvSpPr>
          <p:cNvPr id="3" name="Tijdelijke aanduiding voor inhoud 2"/>
          <p:cNvSpPr>
            <a:spLocks noGrp="1"/>
          </p:cNvSpPr>
          <p:nvPr>
            <p:ph idx="1"/>
          </p:nvPr>
        </p:nvSpPr>
        <p:spPr>
          <a:xfrm>
            <a:off x="1051844" y="1462087"/>
            <a:ext cx="10091871" cy="5076825"/>
          </a:xfrm>
        </p:spPr>
        <p:txBody>
          <a:bodyPr/>
          <a:lstStyle/>
          <a:p>
            <a:pPr>
              <a:lnSpc>
                <a:spcPct val="150000"/>
              </a:lnSpc>
            </a:pPr>
            <a:r>
              <a:rPr lang="nl-BE" sz="2000" dirty="0"/>
              <a:t>the three aspects of accountability </a:t>
            </a:r>
            <a:r>
              <a:rPr lang="cs-CZ" sz="2000" dirty="0"/>
              <a:t>are in</a:t>
            </a:r>
            <a:r>
              <a:rPr lang="nl-BE" sz="2000" dirty="0"/>
              <a:t> conflict so a more general definition of accountability is required: </a:t>
            </a:r>
          </a:p>
          <a:p>
            <a:pPr lvl="1">
              <a:lnSpc>
                <a:spcPct val="150000"/>
              </a:lnSpc>
            </a:pPr>
            <a:r>
              <a:rPr lang="nl-BE" sz="1800" dirty="0"/>
              <a:t>“programs </a:t>
            </a:r>
            <a:r>
              <a:rPr lang="en-US" sz="1800" dirty="0"/>
              <a:t>should be accountable for </a:t>
            </a:r>
            <a:r>
              <a:rPr lang="en-US" sz="1800" dirty="0">
                <a:solidFill>
                  <a:srgbClr val="FF0000"/>
                </a:solidFill>
              </a:rPr>
              <a:t>demonstrating that they ask the difficult questions</a:t>
            </a:r>
            <a:r>
              <a:rPr lang="en-US" sz="1800" dirty="0"/>
              <a:t>, that they explicitly identify problems and limitations as well as what is going well, that they have in place appropriate monitoring systems, and that they carry out evaluations looking at challenging questions and issues” (Burt Perrin)</a:t>
            </a:r>
          </a:p>
          <a:p>
            <a:pPr lvl="1">
              <a:lnSpc>
                <a:spcPct val="150000"/>
              </a:lnSpc>
            </a:pPr>
            <a:r>
              <a:rPr lang="en-US" sz="1800" b="1" dirty="0"/>
              <a:t>“</a:t>
            </a:r>
            <a:r>
              <a:rPr lang="en-US" sz="1800" b="1" dirty="0">
                <a:solidFill>
                  <a:srgbClr val="FF0000"/>
                </a:solidFill>
              </a:rPr>
              <a:t>the way people give an account of what they have done and why</a:t>
            </a:r>
            <a:r>
              <a:rPr lang="en-US" sz="1800" dirty="0">
                <a:solidFill>
                  <a:srgbClr val="FF0000"/>
                </a:solidFill>
              </a:rPr>
              <a:t>, </a:t>
            </a:r>
            <a:r>
              <a:rPr lang="en-US" sz="1800" dirty="0"/>
              <a:t>rather than describing in a more limited way if they have hit a target or not” (Chris </a:t>
            </a:r>
            <a:r>
              <a:rPr lang="en-US" sz="1800" dirty="0" err="1"/>
              <a:t>Mowles</a:t>
            </a:r>
            <a:r>
              <a:rPr lang="en-US" sz="1800" dirty="0"/>
              <a:t>)</a:t>
            </a:r>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38</a:t>
            </a:fld>
            <a:endParaRPr lang="en-US" dirty="0"/>
          </a:p>
        </p:txBody>
      </p:sp>
    </p:spTree>
    <p:extLst>
      <p:ext uri="{BB962C8B-B14F-4D97-AF65-F5344CB8AC3E}">
        <p14:creationId xmlns:p14="http://schemas.microsoft.com/office/powerpoint/2010/main" val="32494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A</a:t>
            </a:r>
            <a:r>
              <a:rPr lang="nl-BE" dirty="0"/>
              <a:t>ccountability</a:t>
            </a:r>
            <a:r>
              <a:rPr lang="cs-CZ" dirty="0"/>
              <a:t> </a:t>
            </a:r>
            <a:r>
              <a:rPr lang="cs-CZ" dirty="0" err="1"/>
              <a:t>conflicts</a:t>
            </a:r>
            <a:endParaRPr lang="nl-BE" dirty="0"/>
          </a:p>
        </p:txBody>
      </p:sp>
      <p:sp>
        <p:nvSpPr>
          <p:cNvPr id="3" name="Tijdelijke aanduiding voor inhoud 2"/>
          <p:cNvSpPr>
            <a:spLocks noGrp="1"/>
          </p:cNvSpPr>
          <p:nvPr>
            <p:ph idx="1"/>
          </p:nvPr>
        </p:nvSpPr>
        <p:spPr>
          <a:xfrm>
            <a:off x="1051844" y="1462087"/>
            <a:ext cx="10091871" cy="5076825"/>
          </a:xfrm>
        </p:spPr>
        <p:txBody>
          <a:bodyPr>
            <a:normAutofit/>
          </a:bodyPr>
          <a:lstStyle/>
          <a:p>
            <a:pPr>
              <a:lnSpc>
                <a:spcPct val="150000"/>
              </a:lnSpc>
            </a:pPr>
            <a:r>
              <a:rPr lang="cs-CZ" sz="2400" dirty="0"/>
              <a:t>Most </a:t>
            </a:r>
            <a:r>
              <a:rPr lang="cs-CZ" sz="2400" dirty="0" err="1"/>
              <a:t>of</a:t>
            </a:r>
            <a:r>
              <a:rPr lang="cs-CZ" sz="2400" dirty="0"/>
              <a:t> </a:t>
            </a:r>
            <a:r>
              <a:rPr lang="cs-CZ" sz="2400" dirty="0" err="1"/>
              <a:t>the</a:t>
            </a:r>
            <a:r>
              <a:rPr lang="cs-CZ" sz="2400" dirty="0"/>
              <a:t> </a:t>
            </a:r>
            <a:r>
              <a:rPr lang="cs-CZ" sz="2400" dirty="0" err="1"/>
              <a:t>serious</a:t>
            </a:r>
            <a:r>
              <a:rPr lang="cs-CZ" sz="2400" dirty="0"/>
              <a:t> </a:t>
            </a:r>
            <a:r>
              <a:rPr lang="cs-CZ" sz="2400" dirty="0" err="1"/>
              <a:t>problems</a:t>
            </a:r>
            <a:r>
              <a:rPr lang="cs-CZ" sz="2400" dirty="0"/>
              <a:t> </a:t>
            </a:r>
            <a:r>
              <a:rPr lang="cs-CZ" sz="2400" dirty="0" err="1"/>
              <a:t>of</a:t>
            </a:r>
            <a:r>
              <a:rPr lang="cs-CZ" sz="2400" dirty="0"/>
              <a:t> public </a:t>
            </a:r>
            <a:r>
              <a:rPr lang="cs-CZ" sz="2400" dirty="0" err="1"/>
              <a:t>policies</a:t>
            </a:r>
            <a:r>
              <a:rPr lang="cs-CZ" sz="2400" dirty="0"/>
              <a:t> and </a:t>
            </a:r>
            <a:r>
              <a:rPr lang="cs-CZ" sz="2400" dirty="0" err="1"/>
              <a:t>even</a:t>
            </a:r>
            <a:r>
              <a:rPr lang="cs-CZ" sz="2400" dirty="0"/>
              <a:t> </a:t>
            </a:r>
            <a:r>
              <a:rPr lang="cs-CZ" sz="2400" dirty="0" err="1"/>
              <a:t>disasters</a:t>
            </a:r>
            <a:r>
              <a:rPr lang="cs-CZ" sz="2400" dirty="0"/>
              <a:t> are not </a:t>
            </a:r>
            <a:r>
              <a:rPr lang="cs-CZ" sz="2400" dirty="0" err="1"/>
              <a:t>caused</a:t>
            </a:r>
            <a:r>
              <a:rPr lang="cs-CZ" sz="2400" dirty="0"/>
              <a:t> by </a:t>
            </a:r>
            <a:r>
              <a:rPr lang="cs-CZ" sz="2400" dirty="0" err="1"/>
              <a:t>lack</a:t>
            </a:r>
            <a:r>
              <a:rPr lang="cs-CZ" sz="2400" dirty="0"/>
              <a:t> </a:t>
            </a:r>
            <a:r>
              <a:rPr lang="cs-CZ" sz="2400" dirty="0" err="1"/>
              <a:t>of</a:t>
            </a:r>
            <a:r>
              <a:rPr lang="cs-CZ" sz="2400" dirty="0"/>
              <a:t> </a:t>
            </a:r>
            <a:r>
              <a:rPr lang="cs-CZ" sz="2400" dirty="0" err="1"/>
              <a:t>accountability</a:t>
            </a:r>
            <a:r>
              <a:rPr lang="cs-CZ" sz="2400" dirty="0"/>
              <a:t>, but by </a:t>
            </a:r>
            <a:r>
              <a:rPr lang="cs-CZ" sz="2400" dirty="0" err="1"/>
              <a:t>too</a:t>
            </a:r>
            <a:r>
              <a:rPr lang="cs-CZ" sz="2400" dirty="0"/>
              <a:t> much stress on a </a:t>
            </a:r>
            <a:r>
              <a:rPr lang="cs-CZ" sz="2400" dirty="0" err="1"/>
              <a:t>certain</a:t>
            </a:r>
            <a:r>
              <a:rPr lang="cs-CZ" sz="2400" dirty="0"/>
              <a:t> </a:t>
            </a:r>
            <a:r>
              <a:rPr lang="cs-CZ" sz="2400" dirty="0" err="1"/>
              <a:t>dimension</a:t>
            </a:r>
            <a:r>
              <a:rPr lang="cs-CZ" sz="2400" dirty="0"/>
              <a:t> </a:t>
            </a:r>
            <a:r>
              <a:rPr lang="cs-CZ" sz="2400" dirty="0" err="1"/>
              <a:t>of</a:t>
            </a:r>
            <a:r>
              <a:rPr lang="cs-CZ" sz="2400" dirty="0"/>
              <a:t> </a:t>
            </a:r>
            <a:r>
              <a:rPr lang="cs-CZ" sz="2400" dirty="0" err="1"/>
              <a:t>accountability</a:t>
            </a:r>
            <a:r>
              <a:rPr lang="cs-CZ" sz="2400" dirty="0"/>
              <a:t>.</a:t>
            </a:r>
          </a:p>
          <a:p>
            <a:pPr marL="0" indent="0">
              <a:lnSpc>
                <a:spcPct val="150000"/>
              </a:lnSpc>
              <a:buNone/>
            </a:pPr>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39</a:t>
            </a:fld>
            <a:endParaRPr lang="en-US" dirty="0"/>
          </a:p>
        </p:txBody>
      </p:sp>
    </p:spTree>
    <p:extLst>
      <p:ext uri="{BB962C8B-B14F-4D97-AF65-F5344CB8AC3E}">
        <p14:creationId xmlns:p14="http://schemas.microsoft.com/office/powerpoint/2010/main" val="235896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Your</a:t>
            </a:r>
            <a:r>
              <a:rPr lang="cs-CZ" dirty="0"/>
              <a:t> </a:t>
            </a:r>
            <a:r>
              <a:rPr lang="cs-CZ" dirty="0" err="1"/>
              <a:t>companions</a:t>
            </a:r>
            <a:r>
              <a:rPr lang="cs-CZ" dirty="0"/>
              <a:t> </a:t>
            </a:r>
            <a:r>
              <a:rPr lang="cs-CZ" dirty="0" err="1"/>
              <a:t>for</a:t>
            </a:r>
            <a:r>
              <a:rPr lang="cs-CZ" dirty="0"/>
              <a:t> </a:t>
            </a:r>
            <a:r>
              <a:rPr lang="cs-CZ" dirty="0" err="1"/>
              <a:t>the</a:t>
            </a:r>
            <a:r>
              <a:rPr lang="cs-CZ" dirty="0"/>
              <a:t> </a:t>
            </a:r>
            <a:r>
              <a:rPr lang="cs-CZ" dirty="0" err="1"/>
              <a:t>previous</a:t>
            </a:r>
            <a:r>
              <a:rPr lang="cs-CZ" dirty="0"/>
              <a:t> </a:t>
            </a:r>
            <a:r>
              <a:rPr lang="cs-CZ" dirty="0" err="1"/>
              <a:t>few</a:t>
            </a:r>
            <a:r>
              <a:rPr lang="cs-CZ" dirty="0"/>
              <a:t> </a:t>
            </a:r>
            <a:r>
              <a:rPr lang="cs-CZ" dirty="0" err="1"/>
              <a:t>days</a:t>
            </a:r>
            <a:endParaRPr lang="cs-CZ" dirty="0"/>
          </a:p>
        </p:txBody>
      </p:sp>
      <p:sp>
        <p:nvSpPr>
          <p:cNvPr id="9" name="TextovéPole 8">
            <a:extLst>
              <a:ext uri="{FF2B5EF4-FFF2-40B4-BE49-F238E27FC236}">
                <a16:creationId xmlns:a16="http://schemas.microsoft.com/office/drawing/2014/main" id="{D8518776-75E4-4E47-827D-E7EE0BB9A318}"/>
              </a:ext>
            </a:extLst>
          </p:cNvPr>
          <p:cNvSpPr txBox="1"/>
          <p:nvPr/>
        </p:nvSpPr>
        <p:spPr>
          <a:xfrm>
            <a:off x="1028804" y="2853546"/>
            <a:ext cx="1850122" cy="369332"/>
          </a:xfrm>
          <a:prstGeom prst="rect">
            <a:avLst/>
          </a:prstGeom>
          <a:noFill/>
        </p:spPr>
        <p:txBody>
          <a:bodyPr wrap="none" rtlCol="0">
            <a:spAutoFit/>
          </a:bodyPr>
          <a:lstStyle/>
          <a:p>
            <a:r>
              <a:rPr lang="cs-CZ" dirty="0" err="1"/>
              <a:t>Benedict</a:t>
            </a:r>
            <a:r>
              <a:rPr lang="cs-CZ" dirty="0"/>
              <a:t> </a:t>
            </a:r>
            <a:r>
              <a:rPr lang="cs-CZ" dirty="0" err="1"/>
              <a:t>Wauters</a:t>
            </a:r>
            <a:endParaRPr lang="cs-CZ" dirty="0"/>
          </a:p>
        </p:txBody>
      </p:sp>
      <p:sp>
        <p:nvSpPr>
          <p:cNvPr id="13" name="TextovéPole 12">
            <a:extLst>
              <a:ext uri="{FF2B5EF4-FFF2-40B4-BE49-F238E27FC236}">
                <a16:creationId xmlns:a16="http://schemas.microsoft.com/office/drawing/2014/main" id="{23D90C20-A126-4625-91A1-4AD42DED2AB2}"/>
              </a:ext>
            </a:extLst>
          </p:cNvPr>
          <p:cNvSpPr txBox="1"/>
          <p:nvPr/>
        </p:nvSpPr>
        <p:spPr>
          <a:xfrm>
            <a:off x="3158298" y="2884191"/>
            <a:ext cx="1231427" cy="369332"/>
          </a:xfrm>
          <a:prstGeom prst="rect">
            <a:avLst/>
          </a:prstGeom>
          <a:noFill/>
        </p:spPr>
        <p:txBody>
          <a:bodyPr wrap="none" rtlCol="0">
            <a:spAutoFit/>
          </a:bodyPr>
          <a:lstStyle/>
          <a:p>
            <a:r>
              <a:rPr lang="cs-CZ" dirty="0"/>
              <a:t>Daniel Pink</a:t>
            </a:r>
          </a:p>
        </p:txBody>
      </p:sp>
      <p:sp>
        <p:nvSpPr>
          <p:cNvPr id="15" name="TextovéPole 14">
            <a:extLst>
              <a:ext uri="{FF2B5EF4-FFF2-40B4-BE49-F238E27FC236}">
                <a16:creationId xmlns:a16="http://schemas.microsoft.com/office/drawing/2014/main" id="{E1757CA4-EDFB-4D17-A11C-8D4E23C3FA89}"/>
              </a:ext>
            </a:extLst>
          </p:cNvPr>
          <p:cNvSpPr txBox="1"/>
          <p:nvPr/>
        </p:nvSpPr>
        <p:spPr>
          <a:xfrm>
            <a:off x="3158298" y="5768697"/>
            <a:ext cx="1456232" cy="369332"/>
          </a:xfrm>
          <a:prstGeom prst="rect">
            <a:avLst/>
          </a:prstGeom>
          <a:noFill/>
        </p:spPr>
        <p:txBody>
          <a:bodyPr wrap="none" rtlCol="0">
            <a:spAutoFit/>
          </a:bodyPr>
          <a:lstStyle/>
          <a:p>
            <a:r>
              <a:rPr lang="cs-CZ" dirty="0"/>
              <a:t>Arnošt Veselý</a:t>
            </a:r>
          </a:p>
        </p:txBody>
      </p:sp>
      <p:sp>
        <p:nvSpPr>
          <p:cNvPr id="16" name="TextovéPole 15">
            <a:extLst>
              <a:ext uri="{FF2B5EF4-FFF2-40B4-BE49-F238E27FC236}">
                <a16:creationId xmlns:a16="http://schemas.microsoft.com/office/drawing/2014/main" id="{4A823CB8-9AB4-43F5-ACB3-2FD00CFE64CF}"/>
              </a:ext>
            </a:extLst>
          </p:cNvPr>
          <p:cNvSpPr txBox="1"/>
          <p:nvPr/>
        </p:nvSpPr>
        <p:spPr>
          <a:xfrm>
            <a:off x="5431395" y="5768697"/>
            <a:ext cx="1205971" cy="369332"/>
          </a:xfrm>
          <a:prstGeom prst="rect">
            <a:avLst/>
          </a:prstGeom>
          <a:noFill/>
        </p:spPr>
        <p:txBody>
          <a:bodyPr wrap="none" rtlCol="0">
            <a:spAutoFit/>
          </a:bodyPr>
          <a:lstStyle/>
          <a:p>
            <a:r>
              <a:rPr lang="cs-CZ" dirty="0" err="1"/>
              <a:t>Burt</a:t>
            </a:r>
            <a:r>
              <a:rPr lang="cs-CZ" dirty="0"/>
              <a:t> </a:t>
            </a:r>
            <a:r>
              <a:rPr lang="cs-CZ" dirty="0" err="1"/>
              <a:t>Perrin</a:t>
            </a:r>
            <a:endParaRPr lang="cs-CZ" dirty="0"/>
          </a:p>
        </p:txBody>
      </p:sp>
      <p:pic>
        <p:nvPicPr>
          <p:cNvPr id="12290" name="Picture 2" descr="Benedict Wauters">
            <a:extLst>
              <a:ext uri="{FF2B5EF4-FFF2-40B4-BE49-F238E27FC236}">
                <a16:creationId xmlns:a16="http://schemas.microsoft.com/office/drawing/2014/main" id="{A94A5D6C-6F2C-4FAC-ADFC-6B2D39DDF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73" y="1403788"/>
            <a:ext cx="1413381" cy="141338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aniel Pink (@DanielPink) | Twitter">
            <a:extLst>
              <a:ext uri="{FF2B5EF4-FFF2-40B4-BE49-F238E27FC236}">
                <a16:creationId xmlns:a16="http://schemas.microsoft.com/office/drawing/2014/main" id="{6A1C4982-BA58-4C43-B8B5-90F14E4ED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279" y="1397755"/>
            <a:ext cx="1413381" cy="1413381"/>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descr="ISS-385-version1-_ok8446_vyrez_134_179.jpg">
            <a:extLst>
              <a:ext uri="{FF2B5EF4-FFF2-40B4-BE49-F238E27FC236}">
                <a16:creationId xmlns:a16="http://schemas.microsoft.com/office/drawing/2014/main" id="{E3898818-7A4B-4960-A1A1-D7AA3C83CB0E}"/>
              </a:ext>
            </a:extLst>
          </p:cNvPr>
          <p:cNvPicPr>
            <a:picLocks noChangeAspect="1"/>
          </p:cNvPicPr>
          <p:nvPr/>
        </p:nvPicPr>
        <p:blipFill>
          <a:blip r:embed="rId4" cstate="print"/>
          <a:stretch>
            <a:fillRect/>
          </a:stretch>
        </p:blipFill>
        <p:spPr>
          <a:xfrm>
            <a:off x="3191364" y="3728829"/>
            <a:ext cx="1296144" cy="1731416"/>
          </a:xfrm>
          <a:prstGeom prst="rect">
            <a:avLst/>
          </a:prstGeom>
        </p:spPr>
      </p:pic>
      <p:pic>
        <p:nvPicPr>
          <p:cNvPr id="20" name="Obrázek 19" descr="perrin.jpg">
            <a:extLst>
              <a:ext uri="{FF2B5EF4-FFF2-40B4-BE49-F238E27FC236}">
                <a16:creationId xmlns:a16="http://schemas.microsoft.com/office/drawing/2014/main" id="{076F0F96-FB32-4D83-8BAB-FD02AD2B615F}"/>
              </a:ext>
            </a:extLst>
          </p:cNvPr>
          <p:cNvPicPr>
            <a:picLocks noChangeAspect="1"/>
          </p:cNvPicPr>
          <p:nvPr/>
        </p:nvPicPr>
        <p:blipFill>
          <a:blip r:embed="rId5" cstate="print"/>
          <a:stretch>
            <a:fillRect/>
          </a:stretch>
        </p:blipFill>
        <p:spPr>
          <a:xfrm>
            <a:off x="5145759" y="3771605"/>
            <a:ext cx="1656183" cy="1656183"/>
          </a:xfrm>
          <a:prstGeom prst="rect">
            <a:avLst/>
          </a:prstGeom>
        </p:spPr>
      </p:pic>
    </p:spTree>
    <p:extLst>
      <p:ext uri="{BB962C8B-B14F-4D97-AF65-F5344CB8AC3E}">
        <p14:creationId xmlns:p14="http://schemas.microsoft.com/office/powerpoint/2010/main" val="3167109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lstStyle/>
          <a:p>
            <a:r>
              <a:rPr lang="nl-BE" sz="3200" dirty="0" err="1"/>
              <a:t>What</a:t>
            </a:r>
            <a:r>
              <a:rPr lang="nl-BE" sz="3200" dirty="0"/>
              <a:t> </a:t>
            </a:r>
            <a:r>
              <a:rPr lang="nl-BE" sz="3200" dirty="0" err="1"/>
              <a:t>happens</a:t>
            </a:r>
            <a:r>
              <a:rPr lang="nl-BE" sz="3200" dirty="0"/>
              <a:t> </a:t>
            </a:r>
            <a:r>
              <a:rPr lang="nl-BE" sz="3200" dirty="0" err="1"/>
              <a:t>if</a:t>
            </a:r>
            <a:r>
              <a:rPr lang="nl-BE" sz="3200" dirty="0"/>
              <a:t> we do </a:t>
            </a:r>
            <a:r>
              <a:rPr lang="nl-BE" sz="3200" dirty="0" err="1"/>
              <a:t>not</a:t>
            </a:r>
            <a:r>
              <a:rPr lang="nl-BE" sz="3200" dirty="0"/>
              <a:t> go </a:t>
            </a:r>
            <a:r>
              <a:rPr lang="nl-BE" sz="3200" dirty="0" err="1"/>
              <a:t>for</a:t>
            </a:r>
            <a:r>
              <a:rPr lang="nl-BE" sz="3200" dirty="0"/>
              <a:t> </a:t>
            </a:r>
            <a:r>
              <a:rPr lang="nl-BE" sz="3200" dirty="0" err="1"/>
              <a:t>balance</a:t>
            </a:r>
            <a:r>
              <a:rPr lang="nl-BE" sz="3200" dirty="0"/>
              <a: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40</a:t>
            </a:fld>
            <a:endParaRPr lang="en-US" dirty="0"/>
          </a:p>
        </p:txBody>
      </p:sp>
      <p:pic>
        <p:nvPicPr>
          <p:cNvPr id="6146" name="Picture 2" descr="http://publish.myudutu.com/published/courses/49684/Course107509/v2014_3_24_6_30_53/media/content/fukušima_4093311_900x5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1" y="1298576"/>
            <a:ext cx="4566851" cy="2816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1" y="-152120"/>
            <a:ext cx="20897" cy="30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sp>
        <p:nvSpPr>
          <p:cNvPr id="6" name="Rectangle 4"/>
          <p:cNvSpPr>
            <a:spLocks noChangeArrowheads="1"/>
          </p:cNvSpPr>
          <p:nvPr/>
        </p:nvSpPr>
        <p:spPr bwMode="auto">
          <a:xfrm>
            <a:off x="1676401" y="281"/>
            <a:ext cx="20897" cy="30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sp>
        <p:nvSpPr>
          <p:cNvPr id="7" name="Rectangle 5"/>
          <p:cNvSpPr>
            <a:spLocks noChangeArrowheads="1"/>
          </p:cNvSpPr>
          <p:nvPr/>
        </p:nvSpPr>
        <p:spPr bwMode="auto">
          <a:xfrm>
            <a:off x="1828801" y="152681"/>
            <a:ext cx="20897" cy="30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500" y="2408238"/>
            <a:ext cx="3302000" cy="356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1816100" y="4388366"/>
            <a:ext cx="4572000" cy="1569660"/>
          </a:xfrm>
          <a:prstGeom prst="rect">
            <a:avLst/>
          </a:prstGeom>
          <a:noFill/>
        </p:spPr>
        <p:txBody>
          <a:bodyPr wrap="square" rtlCol="0">
            <a:spAutoFit/>
          </a:bodyPr>
          <a:lstStyle/>
          <a:p>
            <a:r>
              <a:rPr lang="nl-BE" sz="2400" dirty="0"/>
              <a:t>Private sector </a:t>
            </a:r>
            <a:r>
              <a:rPr lang="nl-BE" sz="2400" dirty="0" err="1"/>
              <a:t>examples</a:t>
            </a:r>
            <a:r>
              <a:rPr lang="nl-BE" sz="2400" dirty="0"/>
              <a:t> of </a:t>
            </a:r>
            <a:r>
              <a:rPr lang="nl-BE" sz="2400" dirty="0" err="1"/>
              <a:t>overemphasising</a:t>
            </a:r>
            <a:r>
              <a:rPr lang="nl-BE" sz="2400" dirty="0"/>
              <a:t> </a:t>
            </a:r>
            <a:r>
              <a:rPr lang="nl-BE" sz="2400" dirty="0" err="1"/>
              <a:t>lean</a:t>
            </a:r>
            <a:r>
              <a:rPr lang="nl-BE" sz="2400" dirty="0"/>
              <a:t> </a:t>
            </a:r>
            <a:r>
              <a:rPr lang="nl-BE" sz="2400" dirty="0" err="1"/>
              <a:t>and</a:t>
            </a:r>
            <a:r>
              <a:rPr lang="nl-BE" sz="2400" dirty="0"/>
              <a:t> </a:t>
            </a:r>
            <a:r>
              <a:rPr lang="nl-BE" sz="2400" dirty="0" err="1"/>
              <a:t>purposeful</a:t>
            </a:r>
            <a:r>
              <a:rPr lang="nl-BE" sz="2400" dirty="0"/>
              <a:t> (</a:t>
            </a:r>
            <a:r>
              <a:rPr lang="nl-BE" sz="2400" dirty="0" err="1"/>
              <a:t>facilitated</a:t>
            </a:r>
            <a:r>
              <a:rPr lang="nl-BE" sz="2400" dirty="0"/>
              <a:t> </a:t>
            </a:r>
            <a:r>
              <a:rPr lang="nl-BE" sz="2400" dirty="0" err="1"/>
              <a:t>by</a:t>
            </a:r>
            <a:r>
              <a:rPr lang="nl-BE" sz="2400" dirty="0"/>
              <a:t> public policy) </a:t>
            </a:r>
            <a:r>
              <a:rPr lang="nl-BE" sz="2400" dirty="0" err="1"/>
              <a:t>with</a:t>
            </a:r>
            <a:r>
              <a:rPr lang="nl-BE" sz="2400" dirty="0"/>
              <a:t> </a:t>
            </a:r>
            <a:r>
              <a:rPr lang="nl-BE" sz="2400" dirty="0" err="1"/>
              <a:t>wider</a:t>
            </a:r>
            <a:r>
              <a:rPr lang="nl-BE" sz="2400" dirty="0"/>
              <a:t> </a:t>
            </a:r>
            <a:r>
              <a:rPr lang="nl-BE" sz="2400" dirty="0" err="1"/>
              <a:t>repercussions</a:t>
            </a:r>
            <a:endParaRPr lang="nl-BE" sz="2400" dirty="0"/>
          </a:p>
        </p:txBody>
      </p:sp>
    </p:spTree>
    <p:extLst>
      <p:ext uri="{BB962C8B-B14F-4D97-AF65-F5344CB8AC3E}">
        <p14:creationId xmlns:p14="http://schemas.microsoft.com/office/powerpoint/2010/main" val="16957288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7404" y="1654439"/>
            <a:ext cx="10097412" cy="5076825"/>
          </a:xfrm>
        </p:spPr>
        <p:txBody>
          <a:bodyPr/>
          <a:lstStyle/>
          <a:p>
            <a:r>
              <a:rPr lang="nl-BE" sz="2000" dirty="0" err="1"/>
              <a:t>Fukushima</a:t>
            </a:r>
            <a:endParaRPr lang="nl-BE" sz="2000" dirty="0"/>
          </a:p>
          <a:p>
            <a:pPr lvl="1"/>
            <a:r>
              <a:rPr lang="en-US" sz="1800" dirty="0"/>
              <a:t>In 2002, the government of Japan revealed that TEPCO, the company behind the plant, was guilty of false reporting in routine governmental inspection of its nuclear plants and systematic concealment of safety incidents</a:t>
            </a:r>
          </a:p>
          <a:p>
            <a:pPr lvl="1"/>
            <a:r>
              <a:rPr lang="en-US" sz="1800" dirty="0"/>
              <a:t>In 2007, the company announced  that an internal investigation had revealed a large number of unreported incidents. These included an unexpected unit criticality in 1978 and additional systematic false reporting, which had not been uncovered during the 2002 inquiry. </a:t>
            </a:r>
          </a:p>
          <a:p>
            <a:pPr lvl="1"/>
            <a:r>
              <a:rPr lang="en-US" sz="1800" dirty="0"/>
              <a:t> Along with scandals at other Japanese electric companies, this failure to ensure corporate compliance resulted in strong public criticism of Japan's electric power industry and the nation's nuclear energy policy. However, the company made no effort to identify those responsible. </a:t>
            </a:r>
          </a:p>
          <a:p>
            <a:pPr lvl="1"/>
            <a:r>
              <a:rPr lang="en-US" sz="1800" dirty="0"/>
              <a:t>Also, in 2007, TEPCO was already forced to shut the </a:t>
            </a:r>
            <a:r>
              <a:rPr lang="en-US" sz="1800" dirty="0" err="1"/>
              <a:t>Kashiwazaki-Kariwa</a:t>
            </a:r>
            <a:r>
              <a:rPr lang="en-US" sz="1800" dirty="0"/>
              <a:t> Nuclear Power Plant after an earthquake had hit Japan. The Fukushima disaster displaced 50,000 households in the evacuation zone because of leaks of radioactive materials into the air, soil and sea.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41</a:t>
            </a:fld>
            <a:endParaRPr lang="en-US" dirty="0"/>
          </a:p>
        </p:txBody>
      </p:sp>
      <p:sp>
        <p:nvSpPr>
          <p:cNvPr id="9" name="AutoShape 2" descr="Afbeeldingsresultaat voor fukushima"/>
          <p:cNvSpPr>
            <a:spLocks noChangeAspect="1" noChangeArrowheads="1"/>
          </p:cNvSpPr>
          <p:nvPr/>
        </p:nvSpPr>
        <p:spPr bwMode="auto">
          <a:xfrm>
            <a:off x="1524000" y="-136525"/>
            <a:ext cx="15430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801" y="0"/>
            <a:ext cx="2689225" cy="149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5" descr="Afbeeldingsresultaat voor fukushima"/>
          <p:cNvSpPr>
            <a:spLocks noChangeAspect="1" noChangeArrowheads="1"/>
          </p:cNvSpPr>
          <p:nvPr/>
        </p:nvSpPr>
        <p:spPr bwMode="auto">
          <a:xfrm>
            <a:off x="1524001" y="-136525"/>
            <a:ext cx="1209675"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7564" y="155487"/>
            <a:ext cx="1638603" cy="122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325" y="315912"/>
            <a:ext cx="1570038" cy="117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90589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lstStyle/>
          <a:p>
            <a:r>
              <a:rPr lang="nl-BE" sz="3200" dirty="0" err="1"/>
              <a:t>What</a:t>
            </a:r>
            <a:r>
              <a:rPr lang="nl-BE" sz="3200" dirty="0"/>
              <a:t> </a:t>
            </a:r>
            <a:r>
              <a:rPr lang="nl-BE" sz="3200" dirty="0" err="1"/>
              <a:t>happens</a:t>
            </a:r>
            <a:r>
              <a:rPr lang="nl-BE" sz="3200" dirty="0"/>
              <a:t> </a:t>
            </a:r>
            <a:r>
              <a:rPr lang="nl-BE" sz="3200" dirty="0" err="1"/>
              <a:t>if</a:t>
            </a:r>
            <a:r>
              <a:rPr lang="nl-BE" sz="3200" dirty="0"/>
              <a:t> we do </a:t>
            </a:r>
            <a:r>
              <a:rPr lang="nl-BE" sz="3200" dirty="0" err="1"/>
              <a:t>not</a:t>
            </a:r>
            <a:r>
              <a:rPr lang="nl-BE" sz="3200" dirty="0"/>
              <a:t> go </a:t>
            </a:r>
            <a:r>
              <a:rPr lang="nl-BE" sz="3200" dirty="0" err="1"/>
              <a:t>for</a:t>
            </a:r>
            <a:r>
              <a:rPr lang="nl-BE" sz="3200" dirty="0"/>
              <a:t> </a:t>
            </a:r>
            <a:r>
              <a:rPr lang="nl-BE" sz="3200" dirty="0" err="1"/>
              <a:t>balance</a:t>
            </a:r>
            <a:r>
              <a:rPr lang="nl-BE" sz="3200" dirty="0"/>
              <a:t>?</a:t>
            </a:r>
          </a:p>
        </p:txBody>
      </p:sp>
      <p:sp>
        <p:nvSpPr>
          <p:cNvPr id="3" name="Tijdelijke aanduiding voor inhoud 2"/>
          <p:cNvSpPr>
            <a:spLocks noGrp="1"/>
          </p:cNvSpPr>
          <p:nvPr>
            <p:ph idx="1"/>
          </p:nvPr>
        </p:nvSpPr>
        <p:spPr>
          <a:xfrm>
            <a:off x="1051844" y="1279525"/>
            <a:ext cx="10091871" cy="5076825"/>
          </a:xfrm>
        </p:spPr>
        <p:txBody>
          <a:bodyPr/>
          <a:lstStyle/>
          <a:p>
            <a:pPr lvl="1"/>
            <a:r>
              <a:rPr lang="en-US" sz="1800" dirty="0"/>
              <a:t>On July 31, 2012, TEPCO was substantially nationalized by receiving a capital injection of US$12.5bn from the Nuclear Damage Liability Facilitation Fund, a government-backed support body. The total cost of the disaster was estimated at $100bn in May 2012.</a:t>
            </a:r>
          </a:p>
          <a:p>
            <a:pPr lvl="1"/>
            <a:r>
              <a:rPr lang="en-US" sz="1800" dirty="0"/>
              <a:t>Before the disaster happened, TEPCO had no problem demonstrating its accountability in terms of lean and purposeful (in this case, profit oriented)</a:t>
            </a:r>
          </a:p>
          <a:p>
            <a:pPr lvl="2"/>
            <a:r>
              <a:rPr lang="en-US" sz="1600" dirty="0"/>
              <a:t>In 2010, TEPCO had reported an operating income of ¥399.6 billion</a:t>
            </a:r>
          </a:p>
          <a:p>
            <a:pPr lvl="1"/>
            <a:r>
              <a:rPr lang="en-US" sz="1800" dirty="0"/>
              <a:t>Of course, this came at the expense of the other two dimensions of accountability: </a:t>
            </a:r>
          </a:p>
          <a:p>
            <a:pPr lvl="2"/>
            <a:r>
              <a:rPr lang="en-US" sz="1600" dirty="0"/>
              <a:t>“honest and fair“: covering up and misrepresenting earlier mistakes that endangered safety</a:t>
            </a:r>
          </a:p>
          <a:p>
            <a:pPr lvl="2"/>
            <a:r>
              <a:rPr lang="en-US" sz="1600" dirty="0"/>
              <a:t>“robust, resilient and adaptive”: here, even after an earlier earthquake had led to disrupting another </a:t>
            </a:r>
            <a:r>
              <a:rPr lang="en-US" sz="1600" dirty="0" err="1"/>
              <a:t>powerplant</a:t>
            </a:r>
            <a:r>
              <a:rPr lang="en-US" sz="1600" dirty="0"/>
              <a:t>, someone must have calculated that the probability of an earthquake triggered tsunami engulfing a nuclear </a:t>
            </a:r>
            <a:r>
              <a:rPr lang="en-US" sz="1600" dirty="0" err="1"/>
              <a:t>powerplant</a:t>
            </a:r>
            <a:r>
              <a:rPr lang="en-US" sz="1600" dirty="0"/>
              <a:t> at Japan’s coast was too low to want to incur the costs of back-up systems and a sea-wall</a:t>
            </a:r>
          </a:p>
          <a:p>
            <a:pPr lvl="2"/>
            <a:r>
              <a:rPr lang="en-US" sz="1600" dirty="0"/>
              <a:t>It was just not efficient…</a:t>
            </a:r>
            <a:endParaRPr lang="en-US" sz="1800" dirty="0"/>
          </a:p>
          <a:p>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42</a:t>
            </a:fld>
            <a:endParaRPr lang="en-US" dirty="0"/>
          </a:p>
        </p:txBody>
      </p:sp>
    </p:spTree>
    <p:extLst>
      <p:ext uri="{BB962C8B-B14F-4D97-AF65-F5344CB8AC3E}">
        <p14:creationId xmlns:p14="http://schemas.microsoft.com/office/powerpoint/2010/main" val="9847957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93900" y="1531939"/>
            <a:ext cx="8229600" cy="5076825"/>
          </a:xfrm>
        </p:spPr>
        <p:txBody>
          <a:bodyPr/>
          <a:lstStyle/>
          <a:p>
            <a:r>
              <a:rPr lang="nl-BE" sz="2400" dirty="0" err="1"/>
              <a:t>there</a:t>
            </a:r>
            <a:r>
              <a:rPr lang="nl-BE" sz="2400" dirty="0"/>
              <a:t> are strong </a:t>
            </a:r>
            <a:r>
              <a:rPr lang="nl-BE" sz="2400" dirty="0" err="1"/>
              <a:t>parallels</a:t>
            </a:r>
            <a:r>
              <a:rPr lang="nl-BE" sz="2400" dirty="0"/>
              <a:t> </a:t>
            </a:r>
            <a:r>
              <a:rPr lang="nl-BE" sz="2400" dirty="0" err="1"/>
              <a:t>with</a:t>
            </a:r>
            <a:r>
              <a:rPr lang="nl-BE" sz="2400" dirty="0"/>
              <a:t> </a:t>
            </a:r>
            <a:r>
              <a:rPr lang="en-US" sz="2400" dirty="0"/>
              <a:t>the collapse of Lehman Brothers</a:t>
            </a:r>
          </a:p>
          <a:p>
            <a:r>
              <a:rPr lang="en-US" sz="2400" dirty="0"/>
              <a:t>it was the trigger of the global financial crisis that is still affecting us today</a:t>
            </a:r>
          </a:p>
          <a:p>
            <a:r>
              <a:rPr lang="en-US" sz="2400" dirty="0"/>
              <a:t>this was an organization that was ALSO hitting its, strongly incentivized, performance targets:</a:t>
            </a:r>
          </a:p>
          <a:p>
            <a:pPr lvl="1"/>
            <a:r>
              <a:rPr lang="en-US" sz="2000" dirty="0"/>
              <a:t>Lehman reported record profits every year from 2005 to 2007</a:t>
            </a:r>
          </a:p>
          <a:p>
            <a:pPr lvl="1"/>
            <a:r>
              <a:rPr lang="en-US" sz="2000" dirty="0"/>
              <a:t>In 2007, the firm reported a net income of a record $4.2 billion on revenue of $19.3 billion</a:t>
            </a:r>
          </a:p>
          <a:p>
            <a:pPr lvl="1"/>
            <a:r>
              <a:rPr lang="en-US" sz="2000" dirty="0"/>
              <a:t>In February 2007, the stock reached a record $86.18, giving Lehman a market capitalization of close to $60 billion. </a:t>
            </a:r>
          </a:p>
          <a:p>
            <a:pPr lvl="1"/>
            <a:r>
              <a:rPr lang="en-US" sz="2000" dirty="0"/>
              <a:t>On Monday September 15, 2008, Lehman declared bankruptcy.</a:t>
            </a:r>
            <a:endParaRPr lang="nl-BE" sz="20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43</a:t>
            </a:fld>
            <a:endParaRPr lang="en-US" dirty="0"/>
          </a:p>
        </p:txBody>
      </p:sp>
      <p:sp>
        <p:nvSpPr>
          <p:cNvPr id="5" name="AutoShape 2" descr="Afbeeldingsresultaat voor lehman brothers"/>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7938"/>
            <a:ext cx="2498725" cy="149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875" y="-1"/>
            <a:ext cx="2473325" cy="14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6498" y="76989"/>
            <a:ext cx="1857376" cy="136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4563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Some</a:t>
            </a:r>
            <a:r>
              <a:rPr lang="cs-CZ" dirty="0"/>
              <a:t> </a:t>
            </a:r>
            <a:r>
              <a:rPr lang="cs-CZ" dirty="0" err="1"/>
              <a:t>good</a:t>
            </a:r>
            <a:r>
              <a:rPr lang="cs-CZ" dirty="0"/>
              <a:t> </a:t>
            </a:r>
            <a:r>
              <a:rPr lang="cs-CZ" dirty="0" err="1"/>
              <a:t>accountability</a:t>
            </a:r>
            <a:r>
              <a:rPr lang="cs-CZ" dirty="0"/>
              <a:t> </a:t>
            </a:r>
            <a:r>
              <a:rPr lang="cs-CZ" dirty="0" err="1"/>
              <a:t>for</a:t>
            </a:r>
            <a:r>
              <a:rPr lang="cs-CZ" dirty="0"/>
              <a:t> </a:t>
            </a:r>
            <a:r>
              <a:rPr lang="cs-CZ" dirty="0" err="1"/>
              <a:t>learning</a:t>
            </a:r>
            <a:r>
              <a:rPr lang="cs-CZ" dirty="0"/>
              <a:t> </a:t>
            </a:r>
            <a:r>
              <a:rPr lang="cs-CZ" dirty="0" err="1"/>
              <a:t>questions</a:t>
            </a:r>
            <a:r>
              <a:rPr lang="cs-CZ" dirty="0"/>
              <a:t>:</a:t>
            </a:r>
            <a:endParaRPr lang="en-GB" dirty="0"/>
          </a:p>
        </p:txBody>
      </p:sp>
      <p:sp>
        <p:nvSpPr>
          <p:cNvPr id="3" name="Zástupný symbol pro obsah 2"/>
          <p:cNvSpPr>
            <a:spLocks noGrp="1"/>
          </p:cNvSpPr>
          <p:nvPr>
            <p:ph idx="1"/>
          </p:nvPr>
        </p:nvSpPr>
        <p:spPr/>
        <p:txBody>
          <a:bodyPr/>
          <a:lstStyle/>
          <a:p>
            <a:r>
              <a:rPr lang="cs-CZ" dirty="0" err="1"/>
              <a:t>How</a:t>
            </a:r>
            <a:r>
              <a:rPr lang="cs-CZ" dirty="0"/>
              <a:t> do </a:t>
            </a:r>
            <a:r>
              <a:rPr lang="cs-CZ" dirty="0" err="1"/>
              <a:t>you</a:t>
            </a:r>
            <a:r>
              <a:rPr lang="cs-CZ" dirty="0"/>
              <a:t> </a:t>
            </a:r>
            <a:r>
              <a:rPr lang="cs-CZ" dirty="0" err="1"/>
              <a:t>know</a:t>
            </a:r>
            <a:r>
              <a:rPr lang="cs-CZ" dirty="0"/>
              <a:t> </a:t>
            </a:r>
            <a:r>
              <a:rPr lang="cs-CZ" dirty="0" err="1"/>
              <a:t>you</a:t>
            </a:r>
            <a:r>
              <a:rPr lang="cs-CZ" dirty="0"/>
              <a:t> do a </a:t>
            </a:r>
            <a:r>
              <a:rPr lang="cs-CZ" dirty="0" err="1"/>
              <a:t>good</a:t>
            </a:r>
            <a:r>
              <a:rPr lang="cs-CZ" dirty="0"/>
              <a:t> </a:t>
            </a:r>
            <a:r>
              <a:rPr lang="cs-CZ" dirty="0" err="1"/>
              <a:t>job</a:t>
            </a:r>
            <a:r>
              <a:rPr lang="cs-CZ" dirty="0"/>
              <a:t>?</a:t>
            </a:r>
          </a:p>
          <a:p>
            <a:r>
              <a:rPr lang="cs-CZ" dirty="0" err="1"/>
              <a:t>What</a:t>
            </a:r>
            <a:r>
              <a:rPr lang="cs-CZ" dirty="0"/>
              <a:t> </a:t>
            </a:r>
            <a:r>
              <a:rPr lang="cs-CZ" dirty="0" err="1"/>
              <a:t>have</a:t>
            </a:r>
            <a:r>
              <a:rPr lang="cs-CZ" dirty="0"/>
              <a:t> </a:t>
            </a:r>
            <a:r>
              <a:rPr lang="cs-CZ" dirty="0" err="1"/>
              <a:t>you</a:t>
            </a:r>
            <a:r>
              <a:rPr lang="cs-CZ" dirty="0"/>
              <a:t> </a:t>
            </a:r>
            <a:r>
              <a:rPr lang="cs-CZ" dirty="0" err="1"/>
              <a:t>changed</a:t>
            </a:r>
            <a:r>
              <a:rPr lang="cs-CZ" dirty="0"/>
              <a:t> last </a:t>
            </a:r>
            <a:r>
              <a:rPr lang="cs-CZ" dirty="0" err="1"/>
              <a:t>week</a:t>
            </a:r>
            <a:r>
              <a:rPr lang="cs-CZ" dirty="0"/>
              <a:t> </a:t>
            </a:r>
            <a:r>
              <a:rPr lang="cs-CZ" dirty="0" err="1"/>
              <a:t>and</a:t>
            </a:r>
            <a:r>
              <a:rPr lang="cs-CZ" dirty="0"/>
              <a:t> </a:t>
            </a:r>
            <a:r>
              <a:rPr lang="cs-CZ" dirty="0" err="1"/>
              <a:t>why</a:t>
            </a:r>
            <a:r>
              <a:rPr lang="cs-CZ" dirty="0"/>
              <a:t>?</a:t>
            </a:r>
          </a:p>
          <a:p>
            <a:r>
              <a:rPr lang="cs-CZ" dirty="0" err="1"/>
              <a:t>What</a:t>
            </a:r>
            <a:r>
              <a:rPr lang="cs-CZ" dirty="0"/>
              <a:t> do </a:t>
            </a:r>
            <a:r>
              <a:rPr lang="cs-CZ" dirty="0" err="1"/>
              <a:t>you</a:t>
            </a:r>
            <a:r>
              <a:rPr lang="cs-CZ" dirty="0"/>
              <a:t> </a:t>
            </a:r>
            <a:r>
              <a:rPr lang="cs-CZ" dirty="0" err="1"/>
              <a:t>want</a:t>
            </a:r>
            <a:r>
              <a:rPr lang="cs-CZ" dirty="0"/>
              <a:t> to </a:t>
            </a:r>
            <a:r>
              <a:rPr lang="cs-CZ" dirty="0" err="1"/>
              <a:t>change</a:t>
            </a:r>
            <a:r>
              <a:rPr lang="cs-CZ" dirty="0"/>
              <a:t> </a:t>
            </a:r>
            <a:r>
              <a:rPr lang="cs-CZ" dirty="0" err="1"/>
              <a:t>next</a:t>
            </a:r>
            <a:r>
              <a:rPr lang="cs-CZ" dirty="0"/>
              <a:t> </a:t>
            </a:r>
            <a:r>
              <a:rPr lang="cs-CZ" dirty="0" err="1"/>
              <a:t>week</a:t>
            </a:r>
            <a:r>
              <a:rPr lang="cs-CZ" dirty="0"/>
              <a:t> </a:t>
            </a:r>
            <a:r>
              <a:rPr lang="cs-CZ" dirty="0" err="1"/>
              <a:t>and</a:t>
            </a:r>
            <a:r>
              <a:rPr lang="cs-CZ" dirty="0"/>
              <a:t> </a:t>
            </a:r>
            <a:r>
              <a:rPr lang="cs-CZ" dirty="0" err="1"/>
              <a:t>why</a:t>
            </a:r>
            <a:r>
              <a:rPr lang="cs-CZ" dirty="0"/>
              <a:t>?</a:t>
            </a:r>
          </a:p>
          <a:p>
            <a:r>
              <a:rPr lang="cs-CZ" dirty="0" err="1"/>
              <a:t>What</a:t>
            </a:r>
            <a:r>
              <a:rPr lang="cs-CZ" dirty="0"/>
              <a:t> help do </a:t>
            </a:r>
            <a:r>
              <a:rPr lang="cs-CZ" dirty="0" err="1"/>
              <a:t>you</a:t>
            </a:r>
            <a:r>
              <a:rPr lang="cs-CZ" dirty="0"/>
              <a:t> </a:t>
            </a:r>
            <a:r>
              <a:rPr lang="cs-CZ" dirty="0" err="1"/>
              <a:t>need</a:t>
            </a:r>
            <a:r>
              <a:rPr lang="cs-CZ" dirty="0"/>
              <a:t> </a:t>
            </a:r>
            <a:r>
              <a:rPr lang="cs-CZ" dirty="0" err="1"/>
              <a:t>from</a:t>
            </a:r>
            <a:r>
              <a:rPr lang="cs-CZ" dirty="0"/>
              <a:t> </a:t>
            </a:r>
            <a:r>
              <a:rPr lang="cs-CZ" dirty="0" err="1"/>
              <a:t>us</a:t>
            </a:r>
            <a:r>
              <a:rPr lang="cs-CZ" dirty="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1AA7C4-A047-453F-87F9-D49F441B861E}"/>
              </a:ext>
            </a:extLst>
          </p:cNvPr>
          <p:cNvSpPr>
            <a:spLocks noGrp="1"/>
          </p:cNvSpPr>
          <p:nvPr>
            <p:ph type="title"/>
          </p:nvPr>
        </p:nvSpPr>
        <p:spPr/>
        <p:txBody>
          <a:bodyPr/>
          <a:lstStyle/>
          <a:p>
            <a:r>
              <a:rPr lang="cs-CZ" dirty="0" err="1"/>
              <a:t>Homework</a:t>
            </a:r>
            <a:r>
              <a:rPr lang="cs-CZ" dirty="0"/>
              <a:t> </a:t>
            </a:r>
            <a:r>
              <a:rPr lang="cs-CZ" dirty="0" err="1"/>
              <a:t>reflection</a:t>
            </a:r>
            <a:endParaRPr lang="cs-CZ" dirty="0"/>
          </a:p>
        </p:txBody>
      </p:sp>
      <p:sp>
        <p:nvSpPr>
          <p:cNvPr id="3" name="Zástupný symbol pro obsah 2">
            <a:extLst>
              <a:ext uri="{FF2B5EF4-FFF2-40B4-BE49-F238E27FC236}">
                <a16:creationId xmlns:a16="http://schemas.microsoft.com/office/drawing/2014/main" id="{CE7623FD-2220-4280-9006-B13C4961812A}"/>
              </a:ext>
            </a:extLst>
          </p:cNvPr>
          <p:cNvSpPr>
            <a:spLocks noGrp="1"/>
          </p:cNvSpPr>
          <p:nvPr>
            <p:ph idx="1"/>
          </p:nvPr>
        </p:nvSpPr>
        <p:spPr/>
        <p:txBody>
          <a:bodyPr>
            <a:normAutofit lnSpcReduction="10000"/>
          </a:bodyPr>
          <a:lstStyle/>
          <a:p>
            <a:r>
              <a:rPr lang="cs-CZ" dirty="0"/>
              <a:t>A lot </a:t>
            </a:r>
            <a:r>
              <a:rPr lang="cs-CZ" dirty="0" err="1"/>
              <a:t>of</a:t>
            </a:r>
            <a:r>
              <a:rPr lang="cs-CZ" dirty="0"/>
              <a:t> </a:t>
            </a:r>
            <a:r>
              <a:rPr lang="cs-CZ" dirty="0" err="1"/>
              <a:t>interesting</a:t>
            </a:r>
            <a:r>
              <a:rPr lang="cs-CZ" dirty="0"/>
              <a:t> </a:t>
            </a:r>
            <a:r>
              <a:rPr lang="cs-CZ" dirty="0" err="1"/>
              <a:t>cases</a:t>
            </a:r>
            <a:r>
              <a:rPr lang="cs-CZ" dirty="0"/>
              <a:t> (</a:t>
            </a:r>
            <a:r>
              <a:rPr lang="cs-CZ" dirty="0" err="1"/>
              <a:t>thank</a:t>
            </a:r>
            <a:r>
              <a:rPr lang="cs-CZ" dirty="0"/>
              <a:t> </a:t>
            </a:r>
            <a:r>
              <a:rPr lang="cs-CZ" dirty="0" err="1"/>
              <a:t>you</a:t>
            </a:r>
            <a:r>
              <a:rPr lang="cs-CZ" dirty="0"/>
              <a:t>! I </a:t>
            </a:r>
            <a:r>
              <a:rPr lang="cs-CZ" dirty="0" err="1"/>
              <a:t>learned</a:t>
            </a:r>
            <a:r>
              <a:rPr lang="cs-CZ" dirty="0"/>
              <a:t> a lot!)</a:t>
            </a:r>
          </a:p>
          <a:p>
            <a:r>
              <a:rPr lang="cs-CZ" dirty="0" err="1"/>
              <a:t>It</a:t>
            </a:r>
            <a:r>
              <a:rPr lang="cs-CZ" dirty="0"/>
              <a:t> </a:t>
            </a:r>
            <a:r>
              <a:rPr lang="cs-CZ" dirty="0" err="1"/>
              <a:t>was</a:t>
            </a:r>
            <a:r>
              <a:rPr lang="cs-CZ" dirty="0"/>
              <a:t> </a:t>
            </a:r>
            <a:r>
              <a:rPr lang="cs-CZ" dirty="0" err="1"/>
              <a:t>easier</a:t>
            </a:r>
            <a:r>
              <a:rPr lang="cs-CZ" dirty="0"/>
              <a:t> to </a:t>
            </a:r>
            <a:r>
              <a:rPr lang="cs-CZ" dirty="0" err="1"/>
              <a:t>reflect</a:t>
            </a:r>
            <a:r>
              <a:rPr lang="cs-CZ" dirty="0"/>
              <a:t> </a:t>
            </a:r>
            <a:r>
              <a:rPr lang="cs-CZ" dirty="0" err="1"/>
              <a:t>it</a:t>
            </a:r>
            <a:r>
              <a:rPr lang="cs-CZ" dirty="0"/>
              <a:t> in </a:t>
            </a:r>
            <a:r>
              <a:rPr lang="cs-CZ" dirty="0" err="1"/>
              <a:t>your</a:t>
            </a:r>
            <a:r>
              <a:rPr lang="cs-CZ" dirty="0"/>
              <a:t> </a:t>
            </a:r>
            <a:r>
              <a:rPr lang="cs-CZ" dirty="0" err="1"/>
              <a:t>own</a:t>
            </a:r>
            <a:r>
              <a:rPr lang="cs-CZ" dirty="0"/>
              <a:t> </a:t>
            </a:r>
            <a:r>
              <a:rPr lang="cs-CZ" dirty="0" err="1"/>
              <a:t>experience</a:t>
            </a:r>
            <a:r>
              <a:rPr lang="cs-CZ" dirty="0"/>
              <a:t> (</a:t>
            </a:r>
            <a:r>
              <a:rPr lang="cs-CZ" dirty="0" err="1"/>
              <a:t>typically</a:t>
            </a:r>
            <a:r>
              <a:rPr lang="cs-CZ" dirty="0"/>
              <a:t> „</a:t>
            </a:r>
            <a:r>
              <a:rPr lang="cs-CZ" dirty="0" err="1"/>
              <a:t>it</a:t>
            </a:r>
            <a:r>
              <a:rPr lang="cs-CZ" dirty="0"/>
              <a:t> </a:t>
            </a:r>
            <a:r>
              <a:rPr lang="cs-CZ" dirty="0" err="1"/>
              <a:t>was</a:t>
            </a:r>
            <a:r>
              <a:rPr lang="cs-CZ" dirty="0"/>
              <a:t> hard-</a:t>
            </a:r>
            <a:r>
              <a:rPr lang="cs-CZ" dirty="0" err="1"/>
              <a:t>earned</a:t>
            </a:r>
            <a:r>
              <a:rPr lang="cs-CZ" dirty="0"/>
              <a:t>“)</a:t>
            </a:r>
          </a:p>
          <a:p>
            <a:r>
              <a:rPr lang="cs-CZ" dirty="0"/>
              <a:t>Not so </a:t>
            </a:r>
            <a:r>
              <a:rPr lang="cs-CZ" dirty="0" err="1"/>
              <a:t>easy</a:t>
            </a:r>
            <a:r>
              <a:rPr lang="cs-CZ" dirty="0"/>
              <a:t> </a:t>
            </a:r>
            <a:r>
              <a:rPr lang="cs-CZ" dirty="0" err="1"/>
              <a:t>for</a:t>
            </a:r>
            <a:r>
              <a:rPr lang="cs-CZ" dirty="0"/>
              <a:t> many </a:t>
            </a:r>
            <a:r>
              <a:rPr lang="cs-CZ" dirty="0" err="1"/>
              <a:t>of</a:t>
            </a:r>
            <a:r>
              <a:rPr lang="cs-CZ" dirty="0"/>
              <a:t> </a:t>
            </a:r>
            <a:r>
              <a:rPr lang="cs-CZ" dirty="0" err="1"/>
              <a:t>you</a:t>
            </a:r>
            <a:r>
              <a:rPr lang="cs-CZ" dirty="0"/>
              <a:t> to </a:t>
            </a:r>
            <a:r>
              <a:rPr lang="cs-CZ" dirty="0" err="1"/>
              <a:t>explain</a:t>
            </a:r>
            <a:r>
              <a:rPr lang="cs-CZ" dirty="0"/>
              <a:t> </a:t>
            </a:r>
            <a:r>
              <a:rPr lang="cs-CZ" dirty="0" err="1"/>
              <a:t>the</a:t>
            </a:r>
            <a:r>
              <a:rPr lang="cs-CZ" dirty="0"/>
              <a:t> double </a:t>
            </a:r>
            <a:r>
              <a:rPr lang="cs-CZ" dirty="0" err="1"/>
              <a:t>loop</a:t>
            </a:r>
            <a:r>
              <a:rPr lang="cs-CZ" dirty="0"/>
              <a:t> </a:t>
            </a:r>
            <a:r>
              <a:rPr lang="cs-CZ" dirty="0" err="1"/>
              <a:t>learning</a:t>
            </a:r>
            <a:r>
              <a:rPr lang="cs-CZ" dirty="0"/>
              <a:t> in </a:t>
            </a:r>
            <a:r>
              <a:rPr lang="cs-CZ" dirty="0" err="1"/>
              <a:t>policy</a:t>
            </a:r>
            <a:r>
              <a:rPr lang="cs-CZ" dirty="0"/>
              <a:t> </a:t>
            </a:r>
            <a:r>
              <a:rPr lang="cs-CZ" dirty="0" err="1"/>
              <a:t>change</a:t>
            </a:r>
            <a:r>
              <a:rPr lang="cs-CZ" dirty="0"/>
              <a:t> </a:t>
            </a:r>
            <a:r>
              <a:rPr lang="cs-CZ" dirty="0" err="1"/>
              <a:t>situation</a:t>
            </a:r>
            <a:r>
              <a:rPr lang="cs-CZ" dirty="0"/>
              <a:t> – </a:t>
            </a:r>
            <a:r>
              <a:rPr lang="cs-CZ" dirty="0" err="1"/>
              <a:t>it</a:t>
            </a:r>
            <a:r>
              <a:rPr lang="cs-CZ" dirty="0"/>
              <a:t> </a:t>
            </a:r>
            <a:r>
              <a:rPr lang="cs-CZ" dirty="0" err="1"/>
              <a:t>usually</a:t>
            </a:r>
            <a:r>
              <a:rPr lang="cs-CZ" dirty="0"/>
              <a:t> </a:t>
            </a:r>
            <a:r>
              <a:rPr lang="cs-CZ" dirty="0" err="1"/>
              <a:t>requires</a:t>
            </a:r>
            <a:r>
              <a:rPr lang="cs-CZ" dirty="0"/>
              <a:t> to </a:t>
            </a:r>
            <a:r>
              <a:rPr lang="cs-CZ" dirty="0" err="1"/>
              <a:t>be</a:t>
            </a:r>
            <a:r>
              <a:rPr lang="cs-CZ" dirty="0"/>
              <a:t> explicit in </a:t>
            </a:r>
            <a:r>
              <a:rPr lang="cs-CZ" dirty="0" err="1"/>
              <a:t>the</a:t>
            </a:r>
            <a:r>
              <a:rPr lang="cs-CZ" dirty="0"/>
              <a:t> </a:t>
            </a:r>
            <a:r>
              <a:rPr lang="cs-CZ" dirty="0" err="1"/>
              <a:t>assumptions</a:t>
            </a:r>
            <a:r>
              <a:rPr lang="cs-CZ" dirty="0"/>
              <a:t> </a:t>
            </a:r>
            <a:r>
              <a:rPr lang="cs-CZ" dirty="0" err="1"/>
              <a:t>of</a:t>
            </a:r>
            <a:r>
              <a:rPr lang="cs-CZ" dirty="0"/>
              <a:t> </a:t>
            </a:r>
            <a:r>
              <a:rPr lang="cs-CZ" dirty="0" err="1"/>
              <a:t>the</a:t>
            </a:r>
            <a:r>
              <a:rPr lang="cs-CZ" dirty="0"/>
              <a:t> </a:t>
            </a:r>
            <a:r>
              <a:rPr lang="cs-CZ" dirty="0" err="1"/>
              <a:t>policy</a:t>
            </a:r>
            <a:r>
              <a:rPr lang="cs-CZ" dirty="0"/>
              <a:t> (</a:t>
            </a:r>
            <a:r>
              <a:rPr lang="cs-CZ" dirty="0" err="1"/>
              <a:t>which</a:t>
            </a:r>
            <a:r>
              <a:rPr lang="cs-CZ" dirty="0"/>
              <a:t> </a:t>
            </a:r>
            <a:r>
              <a:rPr lang="cs-CZ" dirty="0" err="1"/>
              <a:t>itself</a:t>
            </a:r>
            <a:r>
              <a:rPr lang="cs-CZ" dirty="0"/>
              <a:t> </a:t>
            </a:r>
            <a:r>
              <a:rPr lang="cs-CZ" dirty="0" err="1"/>
              <a:t>is</a:t>
            </a:r>
            <a:r>
              <a:rPr lang="cs-CZ" dirty="0"/>
              <a:t> </a:t>
            </a:r>
            <a:r>
              <a:rPr lang="cs-CZ" dirty="0" err="1"/>
              <a:t>often</a:t>
            </a:r>
            <a:r>
              <a:rPr lang="cs-CZ" dirty="0"/>
              <a:t> not so </a:t>
            </a:r>
            <a:r>
              <a:rPr lang="cs-CZ" dirty="0" err="1"/>
              <a:t>obvious</a:t>
            </a:r>
            <a:r>
              <a:rPr lang="cs-CZ" dirty="0"/>
              <a:t>).</a:t>
            </a:r>
          </a:p>
          <a:p>
            <a:r>
              <a:rPr lang="cs-CZ" dirty="0" err="1"/>
              <a:t>While</a:t>
            </a:r>
            <a:r>
              <a:rPr lang="cs-CZ" dirty="0"/>
              <a:t> </a:t>
            </a:r>
            <a:r>
              <a:rPr lang="cs-CZ" dirty="0" err="1"/>
              <a:t>you</a:t>
            </a:r>
            <a:r>
              <a:rPr lang="cs-CZ" dirty="0"/>
              <a:t> </a:t>
            </a:r>
            <a:r>
              <a:rPr lang="cs-CZ" dirty="0" err="1"/>
              <a:t>typically</a:t>
            </a:r>
            <a:r>
              <a:rPr lang="cs-CZ" dirty="0"/>
              <a:t> </a:t>
            </a:r>
            <a:r>
              <a:rPr lang="cs-CZ" dirty="0" err="1"/>
              <a:t>noted</a:t>
            </a:r>
            <a:r>
              <a:rPr lang="cs-CZ" dirty="0"/>
              <a:t> </a:t>
            </a:r>
            <a:r>
              <a:rPr lang="cs-CZ" dirty="0" err="1"/>
              <a:t>that</a:t>
            </a:r>
            <a:r>
              <a:rPr lang="cs-CZ" dirty="0"/>
              <a:t> in </a:t>
            </a:r>
            <a:r>
              <a:rPr lang="cs-CZ" dirty="0" err="1"/>
              <a:t>your</a:t>
            </a:r>
            <a:r>
              <a:rPr lang="cs-CZ" dirty="0"/>
              <a:t> case </a:t>
            </a:r>
            <a:r>
              <a:rPr lang="cs-CZ" dirty="0" err="1"/>
              <a:t>the</a:t>
            </a:r>
            <a:r>
              <a:rPr lang="cs-CZ" dirty="0"/>
              <a:t> </a:t>
            </a:r>
            <a:r>
              <a:rPr lang="cs-CZ" dirty="0" err="1"/>
              <a:t>trigger</a:t>
            </a:r>
            <a:r>
              <a:rPr lang="cs-CZ" dirty="0"/>
              <a:t> </a:t>
            </a:r>
            <a:r>
              <a:rPr lang="cs-CZ" dirty="0" err="1"/>
              <a:t>for</a:t>
            </a:r>
            <a:r>
              <a:rPr lang="cs-CZ" dirty="0"/>
              <a:t> </a:t>
            </a:r>
            <a:r>
              <a:rPr lang="cs-CZ" dirty="0" err="1"/>
              <a:t>change</a:t>
            </a:r>
            <a:r>
              <a:rPr lang="cs-CZ" dirty="0"/>
              <a:t> </a:t>
            </a:r>
            <a:r>
              <a:rPr lang="cs-CZ" dirty="0" err="1"/>
              <a:t>was</a:t>
            </a:r>
            <a:r>
              <a:rPr lang="cs-CZ" dirty="0"/>
              <a:t> (</a:t>
            </a:r>
            <a:r>
              <a:rPr lang="cs-CZ" dirty="0" err="1"/>
              <a:t>difficult</a:t>
            </a:r>
            <a:r>
              <a:rPr lang="cs-CZ" dirty="0"/>
              <a:t>) </a:t>
            </a:r>
            <a:r>
              <a:rPr lang="cs-CZ" dirty="0" err="1"/>
              <a:t>experience</a:t>
            </a:r>
            <a:r>
              <a:rPr lang="cs-CZ" dirty="0"/>
              <a:t>, </a:t>
            </a:r>
            <a:r>
              <a:rPr lang="cs-CZ" dirty="0" err="1"/>
              <a:t>you</a:t>
            </a:r>
            <a:r>
              <a:rPr lang="cs-CZ" dirty="0"/>
              <a:t> </a:t>
            </a:r>
            <a:r>
              <a:rPr lang="cs-CZ" dirty="0" err="1"/>
              <a:t>often</a:t>
            </a:r>
            <a:r>
              <a:rPr lang="cs-CZ" dirty="0"/>
              <a:t> </a:t>
            </a:r>
            <a:r>
              <a:rPr lang="cs-CZ" dirty="0" err="1"/>
              <a:t>belive</a:t>
            </a:r>
            <a:r>
              <a:rPr lang="cs-CZ" dirty="0"/>
              <a:t> </a:t>
            </a:r>
            <a:r>
              <a:rPr lang="cs-CZ" dirty="0" err="1"/>
              <a:t>that</a:t>
            </a:r>
            <a:r>
              <a:rPr lang="cs-CZ" dirty="0"/>
              <a:t> </a:t>
            </a:r>
            <a:r>
              <a:rPr lang="cs-CZ" dirty="0" err="1"/>
              <a:t>policymakers</a:t>
            </a:r>
            <a:r>
              <a:rPr lang="cs-CZ" dirty="0"/>
              <a:t> </a:t>
            </a:r>
            <a:r>
              <a:rPr lang="cs-CZ" dirty="0" err="1"/>
              <a:t>will</a:t>
            </a:r>
            <a:r>
              <a:rPr lang="cs-CZ" dirty="0"/>
              <a:t> </a:t>
            </a:r>
            <a:r>
              <a:rPr lang="cs-CZ" dirty="0" err="1"/>
              <a:t>change</a:t>
            </a:r>
            <a:r>
              <a:rPr lang="cs-CZ" dirty="0"/>
              <a:t> </a:t>
            </a:r>
            <a:r>
              <a:rPr lang="cs-CZ" dirty="0" err="1"/>
              <a:t>their</a:t>
            </a:r>
            <a:r>
              <a:rPr lang="cs-CZ" dirty="0"/>
              <a:t> </a:t>
            </a:r>
            <a:r>
              <a:rPr lang="cs-CZ" dirty="0" err="1"/>
              <a:t>assumptions</a:t>
            </a:r>
            <a:r>
              <a:rPr lang="cs-CZ" dirty="0"/>
              <a:t> </a:t>
            </a:r>
            <a:r>
              <a:rPr lang="cs-CZ" dirty="0" err="1"/>
              <a:t>following</a:t>
            </a:r>
            <a:r>
              <a:rPr lang="cs-CZ" dirty="0"/>
              <a:t> „</a:t>
            </a:r>
            <a:r>
              <a:rPr lang="cs-CZ" dirty="0" err="1"/>
              <a:t>being</a:t>
            </a:r>
            <a:r>
              <a:rPr lang="cs-CZ" dirty="0"/>
              <a:t> </a:t>
            </a:r>
            <a:r>
              <a:rPr lang="cs-CZ" dirty="0" err="1"/>
              <a:t>informed</a:t>
            </a:r>
            <a:r>
              <a:rPr lang="cs-CZ" dirty="0"/>
              <a:t>“ </a:t>
            </a:r>
            <a:r>
              <a:rPr lang="cs-CZ" dirty="0" err="1"/>
              <a:t>about</a:t>
            </a:r>
            <a:r>
              <a:rPr lang="cs-CZ" dirty="0"/>
              <a:t> </a:t>
            </a:r>
            <a:r>
              <a:rPr lang="cs-CZ" dirty="0" err="1"/>
              <a:t>something</a:t>
            </a:r>
            <a:r>
              <a:rPr lang="cs-CZ" dirty="0"/>
              <a:t>… are </a:t>
            </a:r>
            <a:r>
              <a:rPr lang="cs-CZ" dirty="0" err="1"/>
              <a:t>they</a:t>
            </a:r>
            <a:r>
              <a:rPr lang="cs-CZ" dirty="0"/>
              <a:t> </a:t>
            </a:r>
            <a:r>
              <a:rPr lang="cs-CZ" dirty="0" err="1"/>
              <a:t>that</a:t>
            </a:r>
            <a:r>
              <a:rPr lang="cs-CZ" dirty="0"/>
              <a:t> </a:t>
            </a:r>
            <a:r>
              <a:rPr lang="cs-CZ" dirty="0" err="1"/>
              <a:t>different</a:t>
            </a:r>
            <a:r>
              <a:rPr lang="cs-CZ" dirty="0"/>
              <a:t> </a:t>
            </a:r>
            <a:r>
              <a:rPr lang="cs-CZ" dirty="0" err="1"/>
              <a:t>from</a:t>
            </a:r>
            <a:r>
              <a:rPr lang="cs-CZ" dirty="0"/>
              <a:t> </a:t>
            </a:r>
            <a:r>
              <a:rPr lang="cs-CZ" dirty="0" err="1"/>
              <a:t>you</a:t>
            </a:r>
            <a:r>
              <a:rPr lang="cs-CZ" dirty="0"/>
              <a:t>?</a:t>
            </a:r>
          </a:p>
        </p:txBody>
      </p:sp>
    </p:spTree>
    <p:extLst>
      <p:ext uri="{BB962C8B-B14F-4D97-AF65-F5344CB8AC3E}">
        <p14:creationId xmlns:p14="http://schemas.microsoft.com/office/powerpoint/2010/main" val="42167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Double-</a:t>
            </a:r>
            <a:r>
              <a:rPr lang="cs-CZ" dirty="0" err="1"/>
              <a:t>loop</a:t>
            </a:r>
            <a:r>
              <a:rPr lang="cs-CZ" dirty="0"/>
              <a:t> </a:t>
            </a:r>
            <a:r>
              <a:rPr lang="cs-CZ" dirty="0" err="1"/>
              <a:t>learning</a:t>
            </a:r>
            <a:endParaRPr lang="cs-CZ" dirty="0"/>
          </a:p>
        </p:txBody>
      </p:sp>
      <p:sp>
        <p:nvSpPr>
          <p:cNvPr id="5" name="Zástupný symbol pro obsah 4">
            <a:extLst>
              <a:ext uri="{FF2B5EF4-FFF2-40B4-BE49-F238E27FC236}">
                <a16:creationId xmlns:a16="http://schemas.microsoft.com/office/drawing/2014/main" id="{95AC6E5E-FDE9-49F4-BFAD-27D33A84E050}"/>
              </a:ext>
            </a:extLst>
          </p:cNvPr>
          <p:cNvSpPr>
            <a:spLocks noGrp="1"/>
          </p:cNvSpPr>
          <p:nvPr>
            <p:ph idx="1"/>
          </p:nvPr>
        </p:nvSpPr>
        <p:spPr>
          <a:xfrm>
            <a:off x="5391509" y="2005012"/>
            <a:ext cx="5752207" cy="4306057"/>
          </a:xfrm>
        </p:spPr>
        <p:txBody>
          <a:bodyPr/>
          <a:lstStyle/>
          <a:p>
            <a:r>
              <a:rPr lang="cs-CZ" dirty="0" err="1"/>
              <a:t>When</a:t>
            </a:r>
            <a:r>
              <a:rPr lang="cs-CZ" dirty="0"/>
              <a:t> </a:t>
            </a:r>
            <a:r>
              <a:rPr lang="cs-CZ" dirty="0" err="1"/>
              <a:t>looking</a:t>
            </a:r>
            <a:r>
              <a:rPr lang="cs-CZ" dirty="0"/>
              <a:t> </a:t>
            </a:r>
            <a:r>
              <a:rPr lang="cs-CZ" dirty="0" err="1"/>
              <a:t>for</a:t>
            </a:r>
            <a:r>
              <a:rPr lang="cs-CZ" dirty="0"/>
              <a:t> a </a:t>
            </a:r>
            <a:r>
              <a:rPr lang="cs-CZ" dirty="0" err="1"/>
              <a:t>solution</a:t>
            </a:r>
            <a:r>
              <a:rPr lang="cs-CZ" dirty="0"/>
              <a:t> </a:t>
            </a:r>
            <a:r>
              <a:rPr lang="cs-CZ" dirty="0" err="1"/>
              <a:t>of</a:t>
            </a:r>
            <a:r>
              <a:rPr lang="cs-CZ" dirty="0"/>
              <a:t> a </a:t>
            </a:r>
            <a:r>
              <a:rPr lang="cs-CZ" dirty="0" err="1"/>
              <a:t>problem</a:t>
            </a:r>
            <a:r>
              <a:rPr lang="cs-CZ" dirty="0"/>
              <a:t>, </a:t>
            </a:r>
            <a:r>
              <a:rPr lang="cs-CZ" dirty="0" err="1"/>
              <a:t>we</a:t>
            </a:r>
            <a:r>
              <a:rPr lang="cs-CZ" dirty="0"/>
              <a:t> are limited by </a:t>
            </a:r>
            <a:r>
              <a:rPr lang="cs-CZ" dirty="0" err="1"/>
              <a:t>our</a:t>
            </a:r>
            <a:r>
              <a:rPr lang="cs-CZ" dirty="0"/>
              <a:t> </a:t>
            </a:r>
            <a:r>
              <a:rPr lang="cs-CZ" dirty="0" err="1"/>
              <a:t>own</a:t>
            </a:r>
            <a:r>
              <a:rPr lang="cs-CZ" dirty="0"/>
              <a:t> </a:t>
            </a:r>
            <a:r>
              <a:rPr lang="cs-CZ" dirty="0" err="1"/>
              <a:t>assumptions</a:t>
            </a:r>
            <a:r>
              <a:rPr lang="cs-CZ" dirty="0"/>
              <a:t> (</a:t>
            </a:r>
            <a:r>
              <a:rPr lang="cs-CZ" dirty="0" err="1"/>
              <a:t>frequently</a:t>
            </a:r>
            <a:r>
              <a:rPr lang="cs-CZ" dirty="0"/>
              <a:t> </a:t>
            </a:r>
            <a:r>
              <a:rPr lang="cs-CZ" dirty="0" err="1"/>
              <a:t>even</a:t>
            </a:r>
            <a:r>
              <a:rPr lang="cs-CZ" dirty="0"/>
              <a:t> </a:t>
            </a:r>
            <a:r>
              <a:rPr lang="cs-CZ" dirty="0" err="1"/>
              <a:t>unconscious</a:t>
            </a:r>
            <a:r>
              <a:rPr lang="cs-CZ" dirty="0"/>
              <a:t> </a:t>
            </a:r>
            <a:r>
              <a:rPr lang="cs-CZ" dirty="0" err="1"/>
              <a:t>ones</a:t>
            </a:r>
            <a:r>
              <a:rPr lang="cs-CZ" dirty="0"/>
              <a:t>) </a:t>
            </a:r>
            <a:r>
              <a:rPr lang="cs-CZ" dirty="0" err="1"/>
              <a:t>about</a:t>
            </a:r>
            <a:r>
              <a:rPr lang="cs-CZ" dirty="0"/>
              <a:t> </a:t>
            </a:r>
            <a:r>
              <a:rPr lang="cs-CZ" dirty="0" err="1"/>
              <a:t>what</a:t>
            </a:r>
            <a:r>
              <a:rPr lang="cs-CZ" dirty="0"/>
              <a:t> </a:t>
            </a:r>
            <a:r>
              <a:rPr lang="cs-CZ" dirty="0" err="1"/>
              <a:t>is</a:t>
            </a:r>
            <a:r>
              <a:rPr lang="cs-CZ" dirty="0"/>
              <a:t> </a:t>
            </a:r>
            <a:r>
              <a:rPr lang="cs-CZ" dirty="0" err="1"/>
              <a:t>good</a:t>
            </a:r>
            <a:r>
              <a:rPr lang="cs-CZ" dirty="0"/>
              <a:t> and </a:t>
            </a:r>
            <a:r>
              <a:rPr lang="cs-CZ" dirty="0" err="1"/>
              <a:t>how</a:t>
            </a:r>
            <a:r>
              <a:rPr lang="cs-CZ" dirty="0"/>
              <a:t> </a:t>
            </a:r>
            <a:r>
              <a:rPr lang="cs-CZ" dirty="0" err="1"/>
              <a:t>things</a:t>
            </a:r>
            <a:r>
              <a:rPr lang="cs-CZ" dirty="0"/>
              <a:t> </a:t>
            </a:r>
            <a:r>
              <a:rPr lang="cs-CZ" dirty="0" err="1"/>
              <a:t>work</a:t>
            </a:r>
            <a:r>
              <a:rPr lang="cs-CZ" dirty="0"/>
              <a:t>.</a:t>
            </a:r>
          </a:p>
          <a:p>
            <a:r>
              <a:rPr lang="cs-CZ" dirty="0"/>
              <a:t>Double-</a:t>
            </a:r>
            <a:r>
              <a:rPr lang="cs-CZ" dirty="0" err="1"/>
              <a:t>loop</a:t>
            </a:r>
            <a:r>
              <a:rPr lang="cs-CZ" dirty="0"/>
              <a:t> </a:t>
            </a:r>
            <a:r>
              <a:rPr lang="cs-CZ" dirty="0" err="1"/>
              <a:t>learning</a:t>
            </a:r>
            <a:r>
              <a:rPr lang="cs-CZ" dirty="0"/>
              <a:t> </a:t>
            </a:r>
            <a:r>
              <a:rPr lang="cs-CZ" dirty="0" err="1"/>
              <a:t>is</a:t>
            </a:r>
            <a:r>
              <a:rPr lang="cs-CZ" dirty="0"/>
              <a:t> a </a:t>
            </a:r>
            <a:r>
              <a:rPr lang="cs-CZ" dirty="0" err="1"/>
              <a:t>process</a:t>
            </a:r>
            <a:r>
              <a:rPr lang="cs-CZ" dirty="0"/>
              <a:t> </a:t>
            </a:r>
            <a:r>
              <a:rPr lang="cs-CZ" dirty="0" err="1"/>
              <a:t>when</a:t>
            </a:r>
            <a:r>
              <a:rPr lang="cs-CZ" dirty="0"/>
              <a:t> </a:t>
            </a:r>
            <a:r>
              <a:rPr lang="cs-CZ" dirty="0" err="1"/>
              <a:t>we</a:t>
            </a:r>
            <a:r>
              <a:rPr lang="cs-CZ" dirty="0"/>
              <a:t> </a:t>
            </a:r>
            <a:r>
              <a:rPr lang="cs-CZ" dirty="0" err="1"/>
              <a:t>challenge</a:t>
            </a:r>
            <a:r>
              <a:rPr lang="cs-CZ" dirty="0"/>
              <a:t> and update these </a:t>
            </a:r>
            <a:r>
              <a:rPr lang="cs-CZ" dirty="0" err="1"/>
              <a:t>assumptions</a:t>
            </a:r>
            <a:r>
              <a:rPr lang="cs-CZ" dirty="0"/>
              <a:t>.</a:t>
            </a:r>
          </a:p>
        </p:txBody>
      </p:sp>
      <p:pic>
        <p:nvPicPr>
          <p:cNvPr id="3074" name="Picture 2" descr="TWO LEARNING CYCLES">
            <a:extLst>
              <a:ext uri="{FF2B5EF4-FFF2-40B4-BE49-F238E27FC236}">
                <a16:creationId xmlns:a16="http://schemas.microsoft.com/office/drawing/2014/main" id="{45DD6563-5D88-4A31-822A-2E543E252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809"/>
          <a:stretch/>
        </p:blipFill>
        <p:spPr bwMode="auto">
          <a:xfrm>
            <a:off x="966490" y="1439533"/>
            <a:ext cx="3808411" cy="4972050"/>
          </a:xfrm>
          <a:prstGeom prst="rect">
            <a:avLst/>
          </a:prstGeom>
          <a:noFill/>
          <a:extLst>
            <a:ext uri="{909E8E84-426E-40DD-AFC4-6F175D3DCCD1}">
              <a14:hiddenFill xmlns:a14="http://schemas.microsoft.com/office/drawing/2010/main">
                <a:solidFill>
                  <a:srgbClr val="FFFFFF"/>
                </a:solidFill>
              </a14:hiddenFill>
            </a:ext>
          </a:extLst>
        </p:spPr>
      </p:pic>
      <p:sp>
        <p:nvSpPr>
          <p:cNvPr id="6" name="Volný tvar: obrazec 5">
            <a:extLst>
              <a:ext uri="{FF2B5EF4-FFF2-40B4-BE49-F238E27FC236}">
                <a16:creationId xmlns:a16="http://schemas.microsoft.com/office/drawing/2014/main" id="{6D97648B-9365-4F99-8E53-BDD35B7D776D}"/>
              </a:ext>
            </a:extLst>
          </p:cNvPr>
          <p:cNvSpPr/>
          <p:nvPr/>
        </p:nvSpPr>
        <p:spPr>
          <a:xfrm>
            <a:off x="923026" y="3053751"/>
            <a:ext cx="3838755" cy="3416060"/>
          </a:xfrm>
          <a:custGeom>
            <a:avLst/>
            <a:gdLst>
              <a:gd name="connsiteX0" fmla="*/ 379563 w 3838755"/>
              <a:gd name="connsiteY0" fmla="*/ 129396 h 3416060"/>
              <a:gd name="connsiteX1" fmla="*/ 629729 w 3838755"/>
              <a:gd name="connsiteY1" fmla="*/ 129396 h 3416060"/>
              <a:gd name="connsiteX2" fmla="*/ 664234 w 3838755"/>
              <a:gd name="connsiteY2" fmla="*/ 569343 h 3416060"/>
              <a:gd name="connsiteX3" fmla="*/ 1311216 w 3838755"/>
              <a:gd name="connsiteY3" fmla="*/ 1138687 h 3416060"/>
              <a:gd name="connsiteX4" fmla="*/ 1673525 w 3838755"/>
              <a:gd name="connsiteY4" fmla="*/ 1483743 h 3416060"/>
              <a:gd name="connsiteX5" fmla="*/ 2743200 w 3838755"/>
              <a:gd name="connsiteY5" fmla="*/ 1518249 h 3416060"/>
              <a:gd name="connsiteX6" fmla="*/ 3183148 w 3838755"/>
              <a:gd name="connsiteY6" fmla="*/ 948906 h 3416060"/>
              <a:gd name="connsiteX7" fmla="*/ 3398808 w 3838755"/>
              <a:gd name="connsiteY7" fmla="*/ 517585 h 3416060"/>
              <a:gd name="connsiteX8" fmla="*/ 3355676 w 3838755"/>
              <a:gd name="connsiteY8" fmla="*/ 0 h 3416060"/>
              <a:gd name="connsiteX9" fmla="*/ 3519578 w 3838755"/>
              <a:gd name="connsiteY9" fmla="*/ 0 h 3416060"/>
              <a:gd name="connsiteX10" fmla="*/ 3838755 w 3838755"/>
              <a:gd name="connsiteY10" fmla="*/ 1742536 h 3416060"/>
              <a:gd name="connsiteX11" fmla="*/ 3010619 w 3838755"/>
              <a:gd name="connsiteY11" fmla="*/ 3416060 h 3416060"/>
              <a:gd name="connsiteX12" fmla="*/ 1043797 w 3838755"/>
              <a:gd name="connsiteY12" fmla="*/ 3407434 h 3416060"/>
              <a:gd name="connsiteX13" fmla="*/ 0 w 3838755"/>
              <a:gd name="connsiteY13" fmla="*/ 1915064 h 3416060"/>
              <a:gd name="connsiteX14" fmla="*/ 379563 w 3838755"/>
              <a:gd name="connsiteY14" fmla="*/ 129396 h 34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8755" h="3416060">
                <a:moveTo>
                  <a:pt x="379563" y="129396"/>
                </a:moveTo>
                <a:lnTo>
                  <a:pt x="629729" y="129396"/>
                </a:lnTo>
                <a:lnTo>
                  <a:pt x="664234" y="569343"/>
                </a:lnTo>
                <a:lnTo>
                  <a:pt x="1311216" y="1138687"/>
                </a:lnTo>
                <a:lnTo>
                  <a:pt x="1673525" y="1483743"/>
                </a:lnTo>
                <a:lnTo>
                  <a:pt x="2743200" y="1518249"/>
                </a:lnTo>
                <a:lnTo>
                  <a:pt x="3183148" y="948906"/>
                </a:lnTo>
                <a:lnTo>
                  <a:pt x="3398808" y="517585"/>
                </a:lnTo>
                <a:lnTo>
                  <a:pt x="3355676" y="0"/>
                </a:lnTo>
                <a:lnTo>
                  <a:pt x="3519578" y="0"/>
                </a:lnTo>
                <a:lnTo>
                  <a:pt x="3838755" y="1742536"/>
                </a:lnTo>
                <a:lnTo>
                  <a:pt x="3010619" y="3416060"/>
                </a:lnTo>
                <a:lnTo>
                  <a:pt x="1043797" y="3407434"/>
                </a:lnTo>
                <a:lnTo>
                  <a:pt x="0" y="1915064"/>
                </a:lnTo>
                <a:lnTo>
                  <a:pt x="379563" y="1293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a:extLst>
              <a:ext uri="{FF2B5EF4-FFF2-40B4-BE49-F238E27FC236}">
                <a16:creationId xmlns:a16="http://schemas.microsoft.com/office/drawing/2014/main" id="{29E9EB40-9D7C-4AD3-BE7E-CD73C9C656B0}"/>
              </a:ext>
            </a:extLst>
          </p:cNvPr>
          <p:cNvSpPr/>
          <p:nvPr/>
        </p:nvSpPr>
        <p:spPr>
          <a:xfrm>
            <a:off x="4604259" y="3053751"/>
            <a:ext cx="554337" cy="122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121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Double-</a:t>
            </a:r>
            <a:r>
              <a:rPr lang="cs-CZ" dirty="0" err="1"/>
              <a:t>loop</a:t>
            </a:r>
            <a:r>
              <a:rPr lang="cs-CZ" dirty="0"/>
              <a:t> </a:t>
            </a:r>
            <a:r>
              <a:rPr lang="cs-CZ" dirty="0" err="1"/>
              <a:t>learning</a:t>
            </a:r>
            <a:r>
              <a:rPr lang="cs-CZ" dirty="0"/>
              <a:t> – </a:t>
            </a:r>
            <a:r>
              <a:rPr lang="cs-CZ" dirty="0" err="1"/>
              <a:t>Malaria</a:t>
            </a:r>
            <a:r>
              <a:rPr lang="cs-CZ" dirty="0"/>
              <a:t> </a:t>
            </a:r>
            <a:r>
              <a:rPr lang="cs-CZ" dirty="0" err="1"/>
              <a:t>example</a:t>
            </a:r>
            <a:endParaRPr lang="cs-CZ" dirty="0"/>
          </a:p>
        </p:txBody>
      </p:sp>
      <p:pic>
        <p:nvPicPr>
          <p:cNvPr id="4098" name="Picture 2" descr="Medieval Plague Doctor And Patient Flat Vector Illustration Middle Age  Practitioner Treating Sick Man Isolated Cartoon Characters With Outline  Elements On White Background Acient Medical Treatment Stock Illustration -  Download Image Now -">
            <a:extLst>
              <a:ext uri="{FF2B5EF4-FFF2-40B4-BE49-F238E27FC236}">
                <a16:creationId xmlns:a16="http://schemas.microsoft.com/office/drawing/2014/main" id="{A17D9A48-56ED-4C20-9B25-2BFADFC4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20" y="1575412"/>
            <a:ext cx="1822692" cy="151481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a:extLst>
              <a:ext uri="{FF2B5EF4-FFF2-40B4-BE49-F238E27FC236}">
                <a16:creationId xmlns:a16="http://schemas.microsoft.com/office/drawing/2014/main" id="{FC19F39D-2731-45CE-BA5D-001B23BF9DA8}"/>
              </a:ext>
            </a:extLst>
          </p:cNvPr>
          <p:cNvSpPr>
            <a:spLocks noGrp="1"/>
          </p:cNvSpPr>
          <p:nvPr>
            <p:ph idx="1"/>
          </p:nvPr>
        </p:nvSpPr>
        <p:spPr>
          <a:xfrm>
            <a:off x="6464174" y="1787729"/>
            <a:ext cx="4679542" cy="2078101"/>
          </a:xfrm>
        </p:spPr>
        <p:txBody>
          <a:bodyPr/>
          <a:lstStyle/>
          <a:p>
            <a:pPr marL="0" indent="0">
              <a:buNone/>
            </a:pPr>
            <a:r>
              <a:rPr lang="cs-CZ" dirty="0" err="1"/>
              <a:t>Malaria</a:t>
            </a:r>
            <a:r>
              <a:rPr lang="cs-CZ" dirty="0"/>
              <a:t> = „</a:t>
            </a:r>
            <a:r>
              <a:rPr lang="cs-CZ" dirty="0" err="1"/>
              <a:t>Bad</a:t>
            </a:r>
            <a:r>
              <a:rPr lang="cs-CZ" dirty="0"/>
              <a:t> air“ </a:t>
            </a:r>
            <a:r>
              <a:rPr lang="cs-CZ" dirty="0" err="1"/>
              <a:t>theory</a:t>
            </a:r>
            <a:endParaRPr lang="cs-CZ" dirty="0"/>
          </a:p>
          <a:p>
            <a:pPr marL="0" indent="0">
              <a:buNone/>
            </a:pPr>
            <a:r>
              <a:rPr lang="cs-CZ" dirty="0" err="1"/>
              <a:t>Solutions</a:t>
            </a:r>
            <a:r>
              <a:rPr lang="cs-CZ" dirty="0"/>
              <a:t>:</a:t>
            </a:r>
          </a:p>
          <a:p>
            <a:r>
              <a:rPr lang="cs-CZ" dirty="0" err="1"/>
              <a:t>Perfume</a:t>
            </a:r>
            <a:endParaRPr lang="cs-CZ" dirty="0"/>
          </a:p>
          <a:p>
            <a:r>
              <a:rPr lang="cs-CZ" dirty="0" err="1"/>
              <a:t>Drying</a:t>
            </a:r>
            <a:r>
              <a:rPr lang="cs-CZ" dirty="0"/>
              <a:t> </a:t>
            </a:r>
            <a:r>
              <a:rPr lang="cs-CZ" dirty="0" err="1"/>
              <a:t>wetlands</a:t>
            </a:r>
            <a:endParaRPr lang="cs-CZ" dirty="0"/>
          </a:p>
          <a:p>
            <a:endParaRPr lang="cs-CZ" dirty="0"/>
          </a:p>
        </p:txBody>
      </p:sp>
      <p:pic>
        <p:nvPicPr>
          <p:cNvPr id="4100" name="Picture 4" descr="Cartoon Swamp Landscape High Res Stock Images | Shutterstock">
            <a:extLst>
              <a:ext uri="{FF2B5EF4-FFF2-40B4-BE49-F238E27FC236}">
                <a16:creationId xmlns:a16="http://schemas.microsoft.com/office/drawing/2014/main" id="{0AD3F10C-3F36-49C1-AC9A-16D627313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6"/>
          <a:stretch/>
        </p:blipFill>
        <p:spPr bwMode="auto">
          <a:xfrm>
            <a:off x="4026766" y="1883096"/>
            <a:ext cx="2069234" cy="1156819"/>
          </a:xfrm>
          <a:prstGeom prst="rect">
            <a:avLst/>
          </a:prstGeom>
          <a:noFill/>
          <a:extLst>
            <a:ext uri="{909E8E84-426E-40DD-AFC4-6F175D3DCCD1}">
              <a14:hiddenFill xmlns:a14="http://schemas.microsoft.com/office/drawing/2010/main">
                <a:solidFill>
                  <a:srgbClr val="FFFFFF"/>
                </a:solidFill>
              </a14:hiddenFill>
            </a:ext>
          </a:extLst>
        </p:spPr>
      </p:pic>
      <p:sp>
        <p:nvSpPr>
          <p:cNvPr id="8" name="Šipka: doleva 7">
            <a:extLst>
              <a:ext uri="{FF2B5EF4-FFF2-40B4-BE49-F238E27FC236}">
                <a16:creationId xmlns:a16="http://schemas.microsoft.com/office/drawing/2014/main" id="{D71A8800-E881-4633-8677-A5945253B8F0}"/>
              </a:ext>
            </a:extLst>
          </p:cNvPr>
          <p:cNvSpPr/>
          <p:nvPr/>
        </p:nvSpPr>
        <p:spPr>
          <a:xfrm>
            <a:off x="2869949" y="2190939"/>
            <a:ext cx="878186" cy="615635"/>
          </a:xfrm>
          <a:prstGeom prst="lef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obsah 3">
            <a:extLst>
              <a:ext uri="{FF2B5EF4-FFF2-40B4-BE49-F238E27FC236}">
                <a16:creationId xmlns:a16="http://schemas.microsoft.com/office/drawing/2014/main" id="{033FF374-C833-473D-A3D5-40D11FAEB08E}"/>
              </a:ext>
            </a:extLst>
          </p:cNvPr>
          <p:cNvSpPr txBox="1">
            <a:spLocks/>
          </p:cNvSpPr>
          <p:nvPr/>
        </p:nvSpPr>
        <p:spPr>
          <a:xfrm>
            <a:off x="6464174" y="4103907"/>
            <a:ext cx="4679542" cy="2078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err="1"/>
              <a:t>Mosquito</a:t>
            </a:r>
            <a:r>
              <a:rPr lang="cs-CZ" dirty="0"/>
              <a:t> </a:t>
            </a:r>
            <a:r>
              <a:rPr lang="cs-CZ" dirty="0" err="1"/>
              <a:t>theory</a:t>
            </a:r>
            <a:endParaRPr lang="cs-CZ" dirty="0"/>
          </a:p>
          <a:p>
            <a:pPr marL="0" indent="0">
              <a:buFont typeface="Arial" panose="020B0604020202020204" pitchFamily="34" charset="0"/>
              <a:buNone/>
            </a:pPr>
            <a:r>
              <a:rPr lang="cs-CZ" dirty="0" err="1"/>
              <a:t>Solutions</a:t>
            </a:r>
            <a:r>
              <a:rPr lang="cs-CZ" dirty="0"/>
              <a:t>:</a:t>
            </a:r>
          </a:p>
          <a:p>
            <a:r>
              <a:rPr lang="cs-CZ" dirty="0" err="1"/>
              <a:t>Mosquito</a:t>
            </a:r>
            <a:r>
              <a:rPr lang="cs-CZ" dirty="0"/>
              <a:t> </a:t>
            </a:r>
            <a:r>
              <a:rPr lang="cs-CZ" dirty="0" err="1"/>
              <a:t>net</a:t>
            </a:r>
            <a:endParaRPr lang="cs-CZ" dirty="0"/>
          </a:p>
          <a:p>
            <a:endParaRPr lang="cs-CZ" dirty="0"/>
          </a:p>
        </p:txBody>
      </p:sp>
      <p:pic>
        <p:nvPicPr>
          <p:cNvPr id="13" name="Picture 2" descr="Medieval Plague Doctor And Patient Flat Vector Illustration Middle Age  Practitioner Treating Sick Man Isolated Cartoon Characters With Outline  Elements On White Background Acient Medical Treatment Stock Illustration -  Download Image Now -">
            <a:extLst>
              <a:ext uri="{FF2B5EF4-FFF2-40B4-BE49-F238E27FC236}">
                <a16:creationId xmlns:a16="http://schemas.microsoft.com/office/drawing/2014/main" id="{51AF77B8-901D-4DF7-B513-27EF1F8C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20" y="3708707"/>
            <a:ext cx="1822692" cy="15148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artoon Swamp Landscape High Res Stock Images | Shutterstock">
            <a:extLst>
              <a:ext uri="{FF2B5EF4-FFF2-40B4-BE49-F238E27FC236}">
                <a16:creationId xmlns:a16="http://schemas.microsoft.com/office/drawing/2014/main" id="{5384FE85-DBAC-4D88-9039-00A8CE9EC2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6"/>
          <a:stretch/>
        </p:blipFill>
        <p:spPr bwMode="auto">
          <a:xfrm>
            <a:off x="4026766" y="4016391"/>
            <a:ext cx="2069234" cy="1156819"/>
          </a:xfrm>
          <a:prstGeom prst="rect">
            <a:avLst/>
          </a:prstGeom>
          <a:noFill/>
          <a:extLst>
            <a:ext uri="{909E8E84-426E-40DD-AFC4-6F175D3DCCD1}">
              <a14:hiddenFill xmlns:a14="http://schemas.microsoft.com/office/drawing/2010/main">
                <a:solidFill>
                  <a:srgbClr val="FFFFFF"/>
                </a:solidFill>
              </a14:hiddenFill>
            </a:ext>
          </a:extLst>
        </p:spPr>
      </p:pic>
      <p:sp>
        <p:nvSpPr>
          <p:cNvPr id="15" name="Šipka: doleva 14">
            <a:extLst>
              <a:ext uri="{FF2B5EF4-FFF2-40B4-BE49-F238E27FC236}">
                <a16:creationId xmlns:a16="http://schemas.microsoft.com/office/drawing/2014/main" id="{E563C2D2-32E5-4CE6-BE35-8FC9885E959E}"/>
              </a:ext>
            </a:extLst>
          </p:cNvPr>
          <p:cNvSpPr/>
          <p:nvPr/>
        </p:nvSpPr>
        <p:spPr>
          <a:xfrm rot="18341275">
            <a:off x="3813982" y="5424398"/>
            <a:ext cx="878186" cy="615635"/>
          </a:xfrm>
          <a:prstGeom prst="lef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02" name="Picture 6" descr="Plakát Vektorové Ilustrace Mosquito Cartoon • Pixers® • Žijeme pro změnu">
            <a:extLst>
              <a:ext uri="{FF2B5EF4-FFF2-40B4-BE49-F238E27FC236}">
                <a16:creationId xmlns:a16="http://schemas.microsoft.com/office/drawing/2014/main" id="{B737E31F-3593-43E7-B259-8D320DF4E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212" y="5521026"/>
            <a:ext cx="978697" cy="824902"/>
          </a:xfrm>
          <a:prstGeom prst="rect">
            <a:avLst/>
          </a:prstGeom>
          <a:noFill/>
          <a:extLst>
            <a:ext uri="{909E8E84-426E-40DD-AFC4-6F175D3DCCD1}">
              <a14:hiddenFill xmlns:a14="http://schemas.microsoft.com/office/drawing/2010/main">
                <a:solidFill>
                  <a:srgbClr val="FFFFFF"/>
                </a:solidFill>
              </a14:hiddenFill>
            </a:ext>
          </a:extLst>
        </p:spPr>
      </p:pic>
      <p:sp>
        <p:nvSpPr>
          <p:cNvPr id="17" name="Šipka: doleva 16">
            <a:extLst>
              <a:ext uri="{FF2B5EF4-FFF2-40B4-BE49-F238E27FC236}">
                <a16:creationId xmlns:a16="http://schemas.microsoft.com/office/drawing/2014/main" id="{9A92B115-60A8-4BBC-9AE5-70BFE9973C25}"/>
              </a:ext>
            </a:extLst>
          </p:cNvPr>
          <p:cNvSpPr/>
          <p:nvPr/>
        </p:nvSpPr>
        <p:spPr>
          <a:xfrm rot="2513689">
            <a:off x="1922951" y="5240725"/>
            <a:ext cx="878186" cy="615635"/>
          </a:xfrm>
          <a:prstGeom prst="lef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117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F27ADF-0B8B-4542-AE4D-27561F4347AC}"/>
              </a:ext>
            </a:extLst>
          </p:cNvPr>
          <p:cNvSpPr>
            <a:spLocks noGrp="1"/>
          </p:cNvSpPr>
          <p:nvPr>
            <p:ph type="title"/>
          </p:nvPr>
        </p:nvSpPr>
        <p:spPr/>
        <p:txBody>
          <a:bodyPr/>
          <a:lstStyle/>
          <a:p>
            <a:r>
              <a:rPr lang="cs-CZ" dirty="0" err="1"/>
              <a:t>Frequent</a:t>
            </a:r>
            <a:r>
              <a:rPr lang="cs-CZ" dirty="0"/>
              <a:t> </a:t>
            </a:r>
            <a:r>
              <a:rPr lang="cs-CZ" dirty="0" err="1"/>
              <a:t>mistake</a:t>
            </a:r>
            <a:r>
              <a:rPr lang="cs-CZ" dirty="0"/>
              <a:t> – </a:t>
            </a:r>
            <a:r>
              <a:rPr lang="cs-CZ" dirty="0" err="1"/>
              <a:t>this</a:t>
            </a:r>
            <a:r>
              <a:rPr lang="cs-CZ" dirty="0"/>
              <a:t> </a:t>
            </a:r>
            <a:r>
              <a:rPr lang="cs-CZ" dirty="0" err="1"/>
              <a:t>is</a:t>
            </a:r>
            <a:r>
              <a:rPr lang="cs-CZ" dirty="0"/>
              <a:t> single </a:t>
            </a:r>
            <a:r>
              <a:rPr lang="cs-CZ" dirty="0" err="1"/>
              <a:t>loop</a:t>
            </a:r>
            <a:endParaRPr lang="cs-CZ" dirty="0"/>
          </a:p>
        </p:txBody>
      </p:sp>
      <p:sp>
        <p:nvSpPr>
          <p:cNvPr id="3" name="Zástupný symbol pro obsah 2">
            <a:extLst>
              <a:ext uri="{FF2B5EF4-FFF2-40B4-BE49-F238E27FC236}">
                <a16:creationId xmlns:a16="http://schemas.microsoft.com/office/drawing/2014/main" id="{027B7FB0-39B2-4E1C-BE9F-3027FA7E1472}"/>
              </a:ext>
            </a:extLst>
          </p:cNvPr>
          <p:cNvSpPr>
            <a:spLocks noGrp="1"/>
          </p:cNvSpPr>
          <p:nvPr>
            <p:ph idx="1"/>
          </p:nvPr>
        </p:nvSpPr>
        <p:spPr/>
        <p:txBody>
          <a:bodyPr/>
          <a:lstStyle/>
          <a:p>
            <a:r>
              <a:rPr lang="cs-CZ" dirty="0" err="1"/>
              <a:t>Imagine</a:t>
            </a:r>
            <a:r>
              <a:rPr lang="cs-CZ" dirty="0"/>
              <a:t> </a:t>
            </a:r>
            <a:r>
              <a:rPr lang="cs-CZ" dirty="0" err="1"/>
              <a:t>there</a:t>
            </a:r>
            <a:r>
              <a:rPr lang="cs-CZ" dirty="0"/>
              <a:t> are </a:t>
            </a:r>
            <a:r>
              <a:rPr lang="cs-CZ" dirty="0" err="1"/>
              <a:t>two</a:t>
            </a:r>
            <a:r>
              <a:rPr lang="cs-CZ" dirty="0"/>
              <a:t> </a:t>
            </a:r>
            <a:r>
              <a:rPr lang="cs-CZ" dirty="0" err="1"/>
              <a:t>options</a:t>
            </a:r>
            <a:r>
              <a:rPr lang="cs-CZ" dirty="0"/>
              <a:t> to </a:t>
            </a:r>
            <a:r>
              <a:rPr lang="cs-CZ" dirty="0" err="1"/>
              <a:t>conduct</a:t>
            </a:r>
            <a:r>
              <a:rPr lang="cs-CZ" dirty="0"/>
              <a:t> a </a:t>
            </a:r>
            <a:r>
              <a:rPr lang="cs-CZ" dirty="0" err="1"/>
              <a:t>policy</a:t>
            </a:r>
            <a:r>
              <a:rPr lang="cs-CZ" dirty="0"/>
              <a:t> – a </a:t>
            </a:r>
            <a:r>
              <a:rPr lang="cs-CZ" dirty="0" err="1"/>
              <a:t>decentralised</a:t>
            </a:r>
            <a:r>
              <a:rPr lang="cs-CZ" dirty="0"/>
              <a:t>, </a:t>
            </a:r>
            <a:r>
              <a:rPr lang="cs-CZ" dirty="0" err="1"/>
              <a:t>that</a:t>
            </a:r>
            <a:r>
              <a:rPr lang="cs-CZ" dirty="0"/>
              <a:t> </a:t>
            </a:r>
            <a:r>
              <a:rPr lang="cs-CZ" dirty="0" err="1"/>
              <a:t>is</a:t>
            </a:r>
            <a:r>
              <a:rPr lang="cs-CZ" dirty="0"/>
              <a:t> more </a:t>
            </a:r>
            <a:r>
              <a:rPr lang="cs-CZ" dirty="0" err="1"/>
              <a:t>expensive</a:t>
            </a:r>
            <a:r>
              <a:rPr lang="cs-CZ" dirty="0"/>
              <a:t> and </a:t>
            </a:r>
            <a:r>
              <a:rPr lang="cs-CZ" dirty="0" err="1"/>
              <a:t>better</a:t>
            </a:r>
            <a:r>
              <a:rPr lang="cs-CZ" dirty="0"/>
              <a:t> and a </a:t>
            </a:r>
            <a:r>
              <a:rPr lang="cs-CZ" dirty="0" err="1"/>
              <a:t>centralised</a:t>
            </a:r>
            <a:r>
              <a:rPr lang="cs-CZ" dirty="0"/>
              <a:t> </a:t>
            </a:r>
            <a:r>
              <a:rPr lang="cs-CZ" dirty="0" err="1"/>
              <a:t>one</a:t>
            </a:r>
            <a:r>
              <a:rPr lang="cs-CZ" dirty="0"/>
              <a:t>, </a:t>
            </a:r>
            <a:r>
              <a:rPr lang="cs-CZ" dirty="0" err="1"/>
              <a:t>that</a:t>
            </a:r>
            <a:r>
              <a:rPr lang="cs-CZ" dirty="0"/>
              <a:t> </a:t>
            </a:r>
            <a:r>
              <a:rPr lang="cs-CZ" dirty="0" err="1"/>
              <a:t>is</a:t>
            </a:r>
            <a:r>
              <a:rPr lang="cs-CZ" dirty="0"/>
              <a:t> </a:t>
            </a:r>
            <a:r>
              <a:rPr lang="cs-CZ" dirty="0" err="1"/>
              <a:t>cheaper</a:t>
            </a:r>
            <a:r>
              <a:rPr lang="cs-CZ" dirty="0"/>
              <a:t>, but </a:t>
            </a:r>
            <a:r>
              <a:rPr lang="cs-CZ" dirty="0" err="1"/>
              <a:t>less</a:t>
            </a:r>
            <a:r>
              <a:rPr lang="cs-CZ" dirty="0"/>
              <a:t> </a:t>
            </a:r>
            <a:r>
              <a:rPr lang="cs-CZ" dirty="0" err="1"/>
              <a:t>effective</a:t>
            </a:r>
            <a:r>
              <a:rPr lang="cs-CZ" dirty="0"/>
              <a:t>. </a:t>
            </a:r>
          </a:p>
          <a:p>
            <a:r>
              <a:rPr lang="cs-CZ" dirty="0"/>
              <a:t>In case </a:t>
            </a:r>
            <a:r>
              <a:rPr lang="cs-CZ" dirty="0" err="1"/>
              <a:t>of</a:t>
            </a:r>
            <a:r>
              <a:rPr lang="cs-CZ" dirty="0"/>
              <a:t> </a:t>
            </a:r>
            <a:r>
              <a:rPr lang="cs-CZ" dirty="0" err="1"/>
              <a:t>politics</a:t>
            </a:r>
            <a:r>
              <a:rPr lang="cs-CZ" dirty="0"/>
              <a:t> </a:t>
            </a:r>
            <a:r>
              <a:rPr lang="cs-CZ" dirty="0" err="1"/>
              <a:t>change</a:t>
            </a:r>
            <a:r>
              <a:rPr lang="cs-CZ" dirty="0"/>
              <a:t> </a:t>
            </a:r>
            <a:r>
              <a:rPr lang="cs-CZ" dirty="0" err="1"/>
              <a:t>when</a:t>
            </a:r>
            <a:r>
              <a:rPr lang="cs-CZ" dirty="0"/>
              <a:t> </a:t>
            </a:r>
            <a:r>
              <a:rPr lang="cs-CZ" dirty="0" err="1"/>
              <a:t>someone</a:t>
            </a:r>
            <a:r>
              <a:rPr lang="cs-CZ" dirty="0"/>
              <a:t> </a:t>
            </a:r>
            <a:r>
              <a:rPr lang="cs-CZ" dirty="0" err="1"/>
              <a:t>new</a:t>
            </a:r>
            <a:r>
              <a:rPr lang="cs-CZ" dirty="0"/>
              <a:t> </a:t>
            </a:r>
            <a:r>
              <a:rPr lang="cs-CZ" dirty="0" err="1"/>
              <a:t>come</a:t>
            </a:r>
            <a:r>
              <a:rPr lang="cs-CZ" dirty="0"/>
              <a:t> </a:t>
            </a:r>
            <a:r>
              <a:rPr lang="cs-CZ" dirty="0" err="1"/>
              <a:t>who</a:t>
            </a:r>
            <a:r>
              <a:rPr lang="cs-CZ" dirty="0"/>
              <a:t> has </a:t>
            </a:r>
            <a:r>
              <a:rPr lang="cs-CZ" dirty="0" err="1"/>
              <a:t>austerity</a:t>
            </a:r>
            <a:r>
              <a:rPr lang="cs-CZ" dirty="0"/>
              <a:t> on </a:t>
            </a:r>
            <a:r>
              <a:rPr lang="cs-CZ" dirty="0" err="1"/>
              <a:t>the</a:t>
            </a:r>
            <a:r>
              <a:rPr lang="cs-CZ" dirty="0"/>
              <a:t> top </a:t>
            </a:r>
            <a:r>
              <a:rPr lang="cs-CZ" dirty="0" err="1"/>
              <a:t>of</a:t>
            </a:r>
            <a:r>
              <a:rPr lang="cs-CZ" dirty="0"/>
              <a:t> </a:t>
            </a:r>
            <a:r>
              <a:rPr lang="cs-CZ" dirty="0" err="1"/>
              <a:t>the</a:t>
            </a:r>
            <a:r>
              <a:rPr lang="cs-CZ" dirty="0"/>
              <a:t> agenda </a:t>
            </a:r>
            <a:r>
              <a:rPr lang="cs-CZ" dirty="0" err="1"/>
              <a:t>may</a:t>
            </a:r>
            <a:r>
              <a:rPr lang="cs-CZ" dirty="0"/>
              <a:t> </a:t>
            </a:r>
            <a:r>
              <a:rPr lang="cs-CZ" dirty="0" err="1"/>
              <a:t>decide</a:t>
            </a:r>
            <a:r>
              <a:rPr lang="cs-CZ" dirty="0"/>
              <a:t> to </a:t>
            </a:r>
            <a:r>
              <a:rPr lang="cs-CZ" dirty="0" err="1"/>
              <a:t>switch</a:t>
            </a:r>
            <a:r>
              <a:rPr lang="cs-CZ" dirty="0"/>
              <a:t> </a:t>
            </a:r>
            <a:r>
              <a:rPr lang="cs-CZ" dirty="0" err="1"/>
              <a:t>from</a:t>
            </a:r>
            <a:r>
              <a:rPr lang="cs-CZ" dirty="0"/>
              <a:t> </a:t>
            </a:r>
            <a:r>
              <a:rPr lang="cs-CZ" dirty="0" err="1"/>
              <a:t>decentralized</a:t>
            </a:r>
            <a:r>
              <a:rPr lang="cs-CZ" dirty="0"/>
              <a:t> </a:t>
            </a:r>
            <a:r>
              <a:rPr lang="cs-CZ" dirty="0" err="1"/>
              <a:t>into</a:t>
            </a:r>
            <a:r>
              <a:rPr lang="cs-CZ" dirty="0"/>
              <a:t> </a:t>
            </a:r>
            <a:r>
              <a:rPr lang="cs-CZ" dirty="0" err="1"/>
              <a:t>cetralized</a:t>
            </a:r>
            <a:r>
              <a:rPr lang="cs-CZ" dirty="0"/>
              <a:t>. But </a:t>
            </a:r>
            <a:r>
              <a:rPr lang="cs-CZ" dirty="0" err="1"/>
              <a:t>this</a:t>
            </a:r>
            <a:r>
              <a:rPr lang="cs-CZ" dirty="0"/>
              <a:t> </a:t>
            </a:r>
            <a:r>
              <a:rPr lang="cs-CZ" dirty="0" err="1"/>
              <a:t>is</a:t>
            </a:r>
            <a:r>
              <a:rPr lang="cs-CZ" dirty="0"/>
              <a:t> not </a:t>
            </a:r>
            <a:r>
              <a:rPr lang="cs-CZ" dirty="0" err="1"/>
              <a:t>about</a:t>
            </a:r>
            <a:r>
              <a:rPr lang="cs-CZ" dirty="0"/>
              <a:t> </a:t>
            </a:r>
            <a:r>
              <a:rPr lang="cs-CZ" dirty="0" err="1"/>
              <a:t>changing</a:t>
            </a:r>
            <a:r>
              <a:rPr lang="cs-CZ" dirty="0"/>
              <a:t> </a:t>
            </a:r>
            <a:r>
              <a:rPr lang="cs-CZ" dirty="0" err="1"/>
              <a:t>any</a:t>
            </a:r>
            <a:r>
              <a:rPr lang="cs-CZ" dirty="0"/>
              <a:t> </a:t>
            </a:r>
            <a:r>
              <a:rPr lang="cs-CZ" dirty="0" err="1"/>
              <a:t>assumptions</a:t>
            </a:r>
            <a:r>
              <a:rPr lang="cs-CZ" dirty="0"/>
              <a:t> </a:t>
            </a:r>
            <a:r>
              <a:rPr lang="cs-CZ" dirty="0" err="1"/>
              <a:t>of</a:t>
            </a:r>
            <a:r>
              <a:rPr lang="cs-CZ" dirty="0"/>
              <a:t> </a:t>
            </a:r>
            <a:r>
              <a:rPr lang="cs-CZ" dirty="0" err="1"/>
              <a:t>the</a:t>
            </a:r>
            <a:r>
              <a:rPr lang="cs-CZ" dirty="0"/>
              <a:t> </a:t>
            </a:r>
            <a:r>
              <a:rPr lang="cs-CZ" dirty="0" err="1"/>
              <a:t>policy</a:t>
            </a:r>
            <a:r>
              <a:rPr lang="cs-CZ" dirty="0"/>
              <a:t>. These are just </a:t>
            </a:r>
            <a:r>
              <a:rPr lang="cs-CZ" dirty="0" err="1"/>
              <a:t>different</a:t>
            </a:r>
            <a:r>
              <a:rPr lang="cs-CZ" dirty="0"/>
              <a:t> </a:t>
            </a:r>
            <a:r>
              <a:rPr lang="cs-CZ" dirty="0" err="1"/>
              <a:t>priorities</a:t>
            </a:r>
            <a:r>
              <a:rPr lang="cs-CZ" dirty="0"/>
              <a:t>…</a:t>
            </a:r>
          </a:p>
          <a:p>
            <a:endParaRPr lang="cs-CZ" dirty="0"/>
          </a:p>
        </p:txBody>
      </p:sp>
    </p:spTree>
    <p:extLst>
      <p:ext uri="{BB962C8B-B14F-4D97-AF65-F5344CB8AC3E}">
        <p14:creationId xmlns:p14="http://schemas.microsoft.com/office/powerpoint/2010/main" val="17493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My </a:t>
            </a:r>
            <a:r>
              <a:rPr lang="cs-CZ" dirty="0" err="1"/>
              <a:t>homework</a:t>
            </a:r>
            <a:r>
              <a:rPr lang="cs-CZ" dirty="0"/>
              <a:t> - </a:t>
            </a:r>
            <a:r>
              <a:rPr lang="en-GB" dirty="0"/>
              <a:t>Singapore prison service</a:t>
            </a:r>
            <a:r>
              <a:rPr lang="cs-CZ" dirty="0"/>
              <a:t> </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lnSpcReduction="10000"/>
          </a:bodyPr>
          <a:lstStyle/>
          <a:p>
            <a:r>
              <a:rPr lang="en-GB" sz="2400" dirty="0">
                <a:hlinkClick r:id="rId2"/>
              </a:rPr>
              <a:t>http://www.pgionline.com/wp-content/uploads/2015/08/The-Story-of-the-Singapore-Prison-Service.pdf</a:t>
            </a:r>
            <a:endParaRPr lang="cs-CZ" sz="2400" dirty="0"/>
          </a:p>
          <a:p>
            <a:endParaRPr lang="cs-CZ" sz="2400" dirty="0"/>
          </a:p>
          <a:p>
            <a:pPr marL="0" indent="0">
              <a:buNone/>
            </a:pPr>
            <a:r>
              <a:rPr lang="en-GB" sz="2400" b="1" dirty="0">
                <a:solidFill>
                  <a:srgbClr val="CC0066"/>
                </a:solidFill>
              </a:rPr>
              <a:t>Do exercise </a:t>
            </a:r>
            <a:r>
              <a:rPr lang="cs-CZ" sz="2400" b="1" dirty="0">
                <a:solidFill>
                  <a:srgbClr val="CC0066"/>
                </a:solidFill>
              </a:rPr>
              <a:t>3</a:t>
            </a:r>
            <a:r>
              <a:rPr lang="en-GB" sz="2400" b="1" dirty="0">
                <a:solidFill>
                  <a:srgbClr val="CC0066"/>
                </a:solidFill>
              </a:rPr>
              <a:t>-</a:t>
            </a:r>
            <a:r>
              <a:rPr lang="cs-CZ" sz="2400" b="1" dirty="0">
                <a:solidFill>
                  <a:srgbClr val="CC0066"/>
                </a:solidFill>
              </a:rPr>
              <a:t>2</a:t>
            </a:r>
          </a:p>
          <a:p>
            <a:pPr marL="0" indent="0">
              <a:buNone/>
            </a:pPr>
            <a:r>
              <a:rPr lang="en-US" dirty="0"/>
              <a:t>Listen to the story of policy change, try to note down the assumptions of the “old system/policy” and the assumptions of the “new system”.</a:t>
            </a:r>
            <a:endParaRPr lang="en-GB" dirty="0"/>
          </a:p>
          <a:p>
            <a:r>
              <a:rPr lang="en-US" dirty="0"/>
              <a:t> Old assumptions:</a:t>
            </a:r>
            <a:endParaRPr lang="en-GB" dirty="0"/>
          </a:p>
          <a:p>
            <a:r>
              <a:rPr lang="en-US" dirty="0"/>
              <a:t> New assumptions:</a:t>
            </a:r>
            <a:endParaRPr lang="en-GB" dirty="0"/>
          </a:p>
          <a:p>
            <a:r>
              <a:rPr lang="en-US" dirty="0"/>
              <a:t> What facilitated the shift in assumptions:</a:t>
            </a:r>
            <a:endParaRPr lang="en-GB" dirty="0"/>
          </a:p>
          <a:p>
            <a:endParaRPr lang="cs-CZ" sz="2400" dirty="0"/>
          </a:p>
          <a:p>
            <a:endParaRPr lang="en-GB" sz="2400"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420659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a:t>Reading reflections</a:t>
            </a:r>
          </a:p>
        </p:txBody>
      </p:sp>
      <p:sp>
        <p:nvSpPr>
          <p:cNvPr id="3" name="Zástupný symbol pro obsah 2"/>
          <p:cNvSpPr>
            <a:spLocks noGrp="1"/>
          </p:cNvSpPr>
          <p:nvPr>
            <p:ph idx="1"/>
          </p:nvPr>
        </p:nvSpPr>
        <p:spPr/>
        <p:txBody>
          <a:bodyPr/>
          <a:lstStyle/>
          <a:p>
            <a:r>
              <a:rPr lang="en-GB" noProof="0" dirty="0"/>
              <a:t>Split into groups</a:t>
            </a:r>
          </a:p>
          <a:p>
            <a:r>
              <a:rPr lang="en-GB" noProof="0" dirty="0"/>
              <a:t>Do exercise </a:t>
            </a:r>
            <a:r>
              <a:rPr lang="cs-CZ" noProof="0" dirty="0"/>
              <a:t>3</a:t>
            </a:r>
            <a:r>
              <a:rPr lang="en-GB" noProof="0" dirty="0"/>
              <a:t>-</a:t>
            </a:r>
            <a:r>
              <a:rPr lang="cs-CZ" noProof="0" dirty="0"/>
              <a:t>1</a:t>
            </a:r>
            <a:r>
              <a:rPr lang="en-GB" noProof="0" dirty="0"/>
              <a:t>, first individually and then discuss within groups</a:t>
            </a:r>
          </a:p>
          <a:p>
            <a:pPr marL="0" indent="0">
              <a:buNone/>
            </a:pPr>
            <a:endParaRPr lang="en-GB"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-1</a:t>
            </a:r>
          </a:p>
        </p:txBody>
      </p:sp>
      <p:sp>
        <p:nvSpPr>
          <p:cNvPr id="3" name="Tijdelijke aanduiding voor inhoud 2"/>
          <p:cNvSpPr>
            <a:spLocks noGrp="1"/>
          </p:cNvSpPr>
          <p:nvPr>
            <p:ph idx="1"/>
          </p:nvPr>
        </p:nvSpPr>
        <p:spPr>
          <a:xfrm>
            <a:off x="1051845" y="1268761"/>
            <a:ext cx="10024472" cy="4525963"/>
          </a:xfrm>
        </p:spPr>
        <p:txBody>
          <a:bodyPr/>
          <a:lstStyle/>
          <a:p>
            <a:r>
              <a:rPr lang="en-GB" sz="2000" dirty="0"/>
              <a:t>In 1998, the Singapore Prison Service (SPS) was confronted by two pressing issues:</a:t>
            </a:r>
          </a:p>
          <a:p>
            <a:pPr lvl="1"/>
            <a:r>
              <a:rPr lang="en-GB" sz="1800" dirty="0"/>
              <a:t>an overcrowded prison straining existing infrastructure and resources</a:t>
            </a:r>
          </a:p>
          <a:p>
            <a:pPr lvl="1"/>
            <a:r>
              <a:rPr lang="en-GB" sz="1800" dirty="0"/>
              <a:t>shortage of staff due to difficulties in recruitment and retention</a:t>
            </a:r>
          </a:p>
          <a:p>
            <a:pPr lvl="1"/>
            <a:r>
              <a:rPr lang="en-GB" sz="1800" dirty="0"/>
              <a:t>prison staff were overworked and morale was low</a:t>
            </a:r>
          </a:p>
          <a:p>
            <a:pPr lvl="1"/>
            <a:r>
              <a:rPr lang="en-GB" sz="1800" dirty="0"/>
              <a:t>poor public perception of the organisation and its work did not help</a:t>
            </a:r>
          </a:p>
          <a:p>
            <a:r>
              <a:rPr lang="en-GB" sz="2000" dirty="0"/>
              <a:t>In late 1998, SPS had a change in top leadership </a:t>
            </a:r>
          </a:p>
          <a:p>
            <a:pPr lvl="1"/>
            <a:r>
              <a:rPr lang="en-GB" sz="1800" dirty="0"/>
              <a:t>Chua Chin </a:t>
            </a:r>
            <a:r>
              <a:rPr lang="en-GB" sz="1800" dirty="0" err="1"/>
              <a:t>Kiat</a:t>
            </a:r>
            <a:r>
              <a:rPr lang="en-GB" sz="1800" dirty="0"/>
              <a:t>, who had held several key positions at the Singapore Police Force, took over as the director of Prisons</a:t>
            </a:r>
          </a:p>
          <a:p>
            <a:pPr lvl="1"/>
            <a:r>
              <a:rPr lang="en-GB" sz="1800" dirty="0"/>
              <a:t>he felt that a mere increase in staff headcount would not address the problems, nor would it be </a:t>
            </a:r>
            <a:r>
              <a:rPr lang="en-GB" sz="1800" dirty="0">
                <a:solidFill>
                  <a:srgbClr val="FF0000"/>
                </a:solidFill>
              </a:rPr>
              <a:t>sustainable in the long run</a:t>
            </a:r>
          </a:p>
          <a:p>
            <a:pPr lvl="1"/>
            <a:r>
              <a:rPr lang="en-GB" sz="1800" dirty="0"/>
              <a:t>then initiated a series of </a:t>
            </a:r>
            <a:r>
              <a:rPr lang="en-GB" sz="1800" dirty="0">
                <a:solidFill>
                  <a:srgbClr val="FF0000"/>
                </a:solidFill>
              </a:rPr>
              <a:t>visits to prisons overseas</a:t>
            </a:r>
            <a:r>
              <a:rPr lang="en-GB" sz="1800" dirty="0"/>
              <a:t>, most of which had in place progressive rehabilitative programmes. The visits gave the senior team fresh perspectives of how the prisons in Singapore could be managed.</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50</a:t>
            </a:fld>
            <a:endParaRPr lang="en-US" dirty="0"/>
          </a:p>
        </p:txBody>
      </p:sp>
      <p:pic>
        <p:nvPicPr>
          <p:cNvPr id="6148" name="Picture 4" descr="http://upload.wikimedia.org/wikipedia/en/b/b2/Singapore_Prison_Service_log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816" y="5733256"/>
            <a:ext cx="2936874" cy="95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63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GB" noProof="0"/>
              <a:t>Singapore Prison Service case -2</a:t>
            </a:r>
          </a:p>
        </p:txBody>
      </p:sp>
      <p:sp>
        <p:nvSpPr>
          <p:cNvPr id="3" name="Tijdelijke aanduiding voor inhoud 2"/>
          <p:cNvSpPr>
            <a:spLocks noGrp="1"/>
          </p:cNvSpPr>
          <p:nvPr>
            <p:ph idx="1"/>
          </p:nvPr>
        </p:nvSpPr>
        <p:spPr/>
        <p:txBody>
          <a:bodyPr/>
          <a:lstStyle/>
          <a:p>
            <a:r>
              <a:rPr lang="en-GB" sz="2400" dirty="0"/>
              <a:t>Rethinking SPSs purpose:</a:t>
            </a:r>
          </a:p>
          <a:p>
            <a:pPr lvl="1"/>
            <a:r>
              <a:rPr lang="en-GB" sz="2000" b="1" dirty="0"/>
              <a:t>Chua realised that SPS' focus had been on maintaining security and safety within the prisons</a:t>
            </a:r>
          </a:p>
          <a:p>
            <a:pPr lvl="1"/>
            <a:r>
              <a:rPr lang="en-GB" sz="2000" dirty="0"/>
              <a:t>In 1999, more than 800 staff across ranks, and strategic partners from the Ministry of Home Affairs (SPS' parent Ministry) and voluntary welfare organisations were invited to share their vision for SPS</a:t>
            </a:r>
          </a:p>
          <a:p>
            <a:pPr lvl="2"/>
            <a:r>
              <a:rPr lang="en-GB" sz="1800" dirty="0"/>
              <a:t>Using a variety of platforms — retreats, facilitated dialogues, and on-line intranet forums</a:t>
            </a:r>
          </a:p>
          <a:p>
            <a:pPr lvl="1"/>
            <a:r>
              <a:rPr lang="en-GB" sz="2000" b="1" dirty="0"/>
              <a:t>After a year a </a:t>
            </a:r>
            <a:r>
              <a:rPr lang="en-GB" sz="2000" b="1" dirty="0">
                <a:solidFill>
                  <a:srgbClr val="FF0000"/>
                </a:solidFill>
              </a:rPr>
              <a:t>fundamental shift </a:t>
            </a:r>
            <a:r>
              <a:rPr lang="en-GB" sz="2000" b="1" dirty="0"/>
              <a:t>beyond security and safety to the rehabilitation and reintegration of offenders into the society, was decided</a:t>
            </a:r>
          </a:p>
          <a:p>
            <a:pPr marL="457200" lvl="1" indent="0">
              <a:buNone/>
            </a:pPr>
            <a:endParaRPr lang="en-GB"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51</a:t>
            </a:fld>
            <a:endParaRPr lang="en-US" dirty="0"/>
          </a:p>
        </p:txBody>
      </p:sp>
    </p:spTree>
    <p:extLst>
      <p:ext uri="{BB962C8B-B14F-4D97-AF65-F5344CB8AC3E}">
        <p14:creationId xmlns:p14="http://schemas.microsoft.com/office/powerpoint/2010/main" val="2751699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-3</a:t>
            </a:r>
          </a:p>
        </p:txBody>
      </p:sp>
      <p:sp>
        <p:nvSpPr>
          <p:cNvPr id="3" name="Tijdelijke aanduiding voor inhoud 2"/>
          <p:cNvSpPr>
            <a:spLocks noGrp="1"/>
          </p:cNvSpPr>
          <p:nvPr>
            <p:ph idx="1"/>
          </p:nvPr>
        </p:nvSpPr>
        <p:spPr>
          <a:xfrm>
            <a:off x="1051845" y="1279525"/>
            <a:ext cx="10091870" cy="5076825"/>
          </a:xfrm>
        </p:spPr>
        <p:txBody>
          <a:bodyPr/>
          <a:lstStyle/>
          <a:p>
            <a:r>
              <a:rPr lang="en-GB" sz="2400" dirty="0"/>
              <a:t>Building innovation capacity:</a:t>
            </a:r>
          </a:p>
          <a:p>
            <a:pPr lvl="1"/>
            <a:r>
              <a:rPr lang="en-GB" sz="2000" dirty="0"/>
              <a:t>Chua was mindful that without a significant headcount increase, he had to find new ways of freeing up his staff's time for the real work of reforming the prison system</a:t>
            </a:r>
          </a:p>
          <a:p>
            <a:pPr lvl="1"/>
            <a:r>
              <a:rPr lang="en-GB" sz="2000" b="1" dirty="0"/>
              <a:t>His habit of </a:t>
            </a:r>
            <a:r>
              <a:rPr lang="en-GB" sz="2000" b="1" dirty="0">
                <a:solidFill>
                  <a:srgbClr val="FF0000"/>
                </a:solidFill>
              </a:rPr>
              <a:t>challenging assumptions </a:t>
            </a:r>
            <a:r>
              <a:rPr lang="en-GB" sz="2000" b="1" dirty="0"/>
              <a:t>and getting Prison staff to critically re-examine old ways of doing made many uneasy, but also forced them to re-think and achieve breakthroughs</a:t>
            </a:r>
          </a:p>
          <a:p>
            <a:pPr lvl="2"/>
            <a:r>
              <a:rPr lang="en-GB" sz="1600" dirty="0"/>
              <a:t>E.g. In the past, to ensure that security would not be compromised, prison officers were periodically rotated.</a:t>
            </a:r>
          </a:p>
          <a:p>
            <a:pPr lvl="2"/>
            <a:r>
              <a:rPr lang="en-GB" sz="1600" dirty="0"/>
              <a:t>As a result, most did not know the inmates well</a:t>
            </a:r>
          </a:p>
          <a:p>
            <a:pPr lvl="2"/>
            <a:r>
              <a:rPr lang="en-GB" sz="1600" dirty="0"/>
              <a:t>Chua's challenge for them to tell him everything they knew about the inmates under their charge stumped many, but also caused them to realise that it was impossible to help offenders whom they did not quite understand</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52</a:t>
            </a:fld>
            <a:endParaRPr lang="en-US" dirty="0"/>
          </a:p>
        </p:txBody>
      </p:sp>
    </p:spTree>
    <p:extLst>
      <p:ext uri="{BB962C8B-B14F-4D97-AF65-F5344CB8AC3E}">
        <p14:creationId xmlns:p14="http://schemas.microsoft.com/office/powerpoint/2010/main" val="3205247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-4</a:t>
            </a:r>
          </a:p>
        </p:txBody>
      </p:sp>
      <p:sp>
        <p:nvSpPr>
          <p:cNvPr id="3" name="Tijdelijke aanduiding voor inhoud 2"/>
          <p:cNvSpPr>
            <a:spLocks noGrp="1"/>
          </p:cNvSpPr>
          <p:nvPr>
            <p:ph idx="1"/>
          </p:nvPr>
        </p:nvSpPr>
        <p:spPr>
          <a:xfrm>
            <a:off x="1051845" y="1279525"/>
            <a:ext cx="10091870" cy="5076825"/>
          </a:xfrm>
        </p:spPr>
        <p:txBody>
          <a:bodyPr>
            <a:normAutofit/>
          </a:bodyPr>
          <a:lstStyle/>
          <a:p>
            <a:pPr lvl="1"/>
            <a:r>
              <a:rPr lang="en-GB" sz="2000" dirty="0"/>
              <a:t>Also, twice a week informal "agenda-less" breakfast meetings between the Senior Management, Heads of Staff Units and Superintendents were started to encourage </a:t>
            </a:r>
            <a:r>
              <a:rPr lang="en-GB" sz="2000" dirty="0">
                <a:solidFill>
                  <a:srgbClr val="FF0000"/>
                </a:solidFill>
              </a:rPr>
              <a:t>dialogue and exchange of ideas, as well as strengthen the quality of relationship and trust </a:t>
            </a:r>
            <a:r>
              <a:rPr lang="en-GB" sz="2000" dirty="0"/>
              <a:t>within the leadership team</a:t>
            </a:r>
          </a:p>
          <a:p>
            <a:pPr lvl="1"/>
            <a:r>
              <a:rPr lang="en-GB" sz="2000" dirty="0"/>
              <a:t>The leaders took turns to share with recruits at induction programmes, </a:t>
            </a:r>
            <a:r>
              <a:rPr lang="en-GB" sz="2000" dirty="0">
                <a:solidFill>
                  <a:srgbClr val="FF0000"/>
                </a:solidFill>
              </a:rPr>
              <a:t>walked and connected with the ground to seek out diverse and fresh perspectives</a:t>
            </a:r>
          </a:p>
          <a:p>
            <a:pPr lvl="2"/>
            <a:r>
              <a:rPr lang="en-GB" sz="1600" dirty="0"/>
              <a:t>Together, they helped their officers see new meaning in their work and a new future with stakeholders and inmates</a:t>
            </a:r>
          </a:p>
          <a:p>
            <a:pPr lvl="1"/>
            <a:r>
              <a:rPr lang="en-GB" sz="2000" dirty="0"/>
              <a:t>At the staff level, cosy coffee corners were created to encourage informal interaction and exchange of ideas</a:t>
            </a:r>
          </a:p>
          <a:p>
            <a:pPr lvl="1"/>
            <a:r>
              <a:rPr lang="en-GB" sz="2000" dirty="0"/>
              <a:t>A learning centre with a resource library, broadband internet access and training/meeting rooms was set up to provide an environment conducive for sharing and brainstorming</a:t>
            </a:r>
          </a:p>
          <a:p>
            <a:pPr lvl="1"/>
            <a:r>
              <a:rPr lang="en-GB" sz="2000" dirty="0"/>
              <a:t>etc….</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53</a:t>
            </a:fld>
            <a:endParaRPr lang="en-US" dirty="0"/>
          </a:p>
        </p:txBody>
      </p:sp>
    </p:spTree>
    <p:extLst>
      <p:ext uri="{BB962C8B-B14F-4D97-AF65-F5344CB8AC3E}">
        <p14:creationId xmlns:p14="http://schemas.microsoft.com/office/powerpoint/2010/main" val="1154670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-5</a:t>
            </a:r>
          </a:p>
        </p:txBody>
      </p:sp>
      <p:sp>
        <p:nvSpPr>
          <p:cNvPr id="3" name="Tijdelijke aanduiding voor inhoud 2"/>
          <p:cNvSpPr>
            <a:spLocks noGrp="1"/>
          </p:cNvSpPr>
          <p:nvPr>
            <p:ph idx="1"/>
          </p:nvPr>
        </p:nvSpPr>
        <p:spPr/>
        <p:txBody>
          <a:bodyPr>
            <a:normAutofit/>
          </a:bodyPr>
          <a:lstStyle/>
          <a:p>
            <a:pPr lvl="1"/>
            <a:r>
              <a:rPr lang="en-GB" sz="3200" dirty="0"/>
              <a:t>Chua also believed long term success hinges on preparedness for the future:</a:t>
            </a:r>
          </a:p>
          <a:p>
            <a:pPr lvl="2"/>
            <a:r>
              <a:rPr lang="en-GB" noProof="0" dirty="0"/>
              <a:t>A Research &amp; Planning Branch was set up to conduct research, network with other external research institutes, as well as co-ordinate the planning and implementation of key organisational-wide initiatives</a:t>
            </a:r>
          </a:p>
          <a:p>
            <a:pPr lvl="2"/>
            <a:r>
              <a:rPr lang="en-GB" noProof="0" dirty="0">
                <a:solidFill>
                  <a:srgbClr val="FF0000"/>
                </a:solidFill>
              </a:rPr>
              <a:t>new learning </a:t>
            </a:r>
            <a:r>
              <a:rPr lang="en-GB" noProof="0" dirty="0"/>
              <a:t>surfaced by the Branch also challenged SPS staff's established ways of thinking and doing (e.g. assessing, categorising and matching inmates to different rehabilitation programmes based on their criminogenic risks and rehabilitation needs)</a:t>
            </a:r>
          </a:p>
          <a:p>
            <a:pPr lvl="1"/>
            <a:endParaRPr lang="en-GB"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54</a:t>
            </a:fld>
            <a:endParaRPr lang="en-US" dirty="0"/>
          </a:p>
        </p:txBody>
      </p:sp>
    </p:spTree>
    <p:extLst>
      <p:ext uri="{BB962C8B-B14F-4D97-AF65-F5344CB8AC3E}">
        <p14:creationId xmlns:p14="http://schemas.microsoft.com/office/powerpoint/2010/main" val="371039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-6</a:t>
            </a:r>
          </a:p>
        </p:txBody>
      </p:sp>
      <p:sp>
        <p:nvSpPr>
          <p:cNvPr id="3" name="Tijdelijke aanduiding voor inhoud 2"/>
          <p:cNvSpPr>
            <a:spLocks noGrp="1"/>
          </p:cNvSpPr>
          <p:nvPr>
            <p:ph idx="1"/>
          </p:nvPr>
        </p:nvSpPr>
        <p:spPr>
          <a:xfrm>
            <a:off x="1051844" y="1279525"/>
            <a:ext cx="10091871" cy="5076825"/>
          </a:xfrm>
        </p:spPr>
        <p:txBody>
          <a:bodyPr/>
          <a:lstStyle/>
          <a:p>
            <a:pPr lvl="1"/>
            <a:r>
              <a:rPr lang="en-GB" dirty="0"/>
              <a:t>In 1999, the Housing Unit Management System was conceived, which emphasised engaging inmates in a meaningful and purposeful manner</a:t>
            </a:r>
          </a:p>
          <a:p>
            <a:pPr lvl="2"/>
            <a:r>
              <a:rPr lang="en-GB" dirty="0"/>
              <a:t>a dedicated team of prison officers was assigned to </a:t>
            </a:r>
            <a:r>
              <a:rPr lang="en-GB" dirty="0">
                <a:solidFill>
                  <a:srgbClr val="FF0000"/>
                </a:solidFill>
              </a:rPr>
              <a:t>manage all matters </a:t>
            </a:r>
            <a:r>
              <a:rPr lang="en-GB" dirty="0"/>
              <a:t>relating to the inmates in a particular housing unit</a:t>
            </a:r>
          </a:p>
          <a:p>
            <a:pPr lvl="2"/>
            <a:r>
              <a:rPr lang="en-GB" dirty="0"/>
              <a:t>prison officers were no longer just custodians of prisoners, but had to take on roles as disciplinarians, mentors and </a:t>
            </a:r>
            <a:r>
              <a:rPr lang="en-GB" dirty="0" err="1"/>
              <a:t>para</a:t>
            </a:r>
            <a:r>
              <a:rPr lang="en-GB" dirty="0"/>
              <a:t>-counsellors </a:t>
            </a:r>
          </a:p>
          <a:p>
            <a:pPr lvl="2"/>
            <a:r>
              <a:rPr lang="en-GB" b="1" dirty="0"/>
              <a:t>instead of a full-scale roll-out, </a:t>
            </a:r>
            <a:r>
              <a:rPr lang="en-GB" b="1" dirty="0">
                <a:solidFill>
                  <a:srgbClr val="FF0000"/>
                </a:solidFill>
              </a:rPr>
              <a:t>volunteers were invited </a:t>
            </a:r>
            <a:r>
              <a:rPr lang="en-GB" b="1" u="sng" dirty="0">
                <a:solidFill>
                  <a:srgbClr val="FF0000"/>
                </a:solidFill>
              </a:rPr>
              <a:t>to test out the system</a:t>
            </a:r>
          </a:p>
          <a:p>
            <a:pPr lvl="2"/>
            <a:r>
              <a:rPr lang="en-GB" dirty="0"/>
              <a:t>prison officers soon discovered the value of the Housing Unit Management System: </a:t>
            </a:r>
          </a:p>
          <a:p>
            <a:pPr lvl="3"/>
            <a:r>
              <a:rPr lang="en-GB" sz="1600" dirty="0"/>
              <a:t>besides rehabilitation, it helped them </a:t>
            </a:r>
            <a:r>
              <a:rPr lang="en-GB" sz="1600" dirty="0">
                <a:solidFill>
                  <a:srgbClr val="FF0000"/>
                </a:solidFill>
              </a:rPr>
              <a:t>gather intelligence</a:t>
            </a:r>
            <a:r>
              <a:rPr lang="en-GB" sz="1600" dirty="0"/>
              <a:t>, augmenting the level of security, discipline, and control in the prisons</a:t>
            </a:r>
          </a:p>
          <a:p>
            <a:pPr lvl="3"/>
            <a:r>
              <a:rPr lang="en-GB" sz="1600" b="1" dirty="0"/>
              <a:t>they experienced the </a:t>
            </a:r>
            <a:r>
              <a:rPr lang="en-GB" sz="1600" b="1" dirty="0">
                <a:solidFill>
                  <a:srgbClr val="FF0000"/>
                </a:solidFill>
              </a:rPr>
              <a:t>power of team </a:t>
            </a:r>
            <a:r>
              <a:rPr lang="en-GB" sz="1600" dirty="0"/>
              <a:t>— working and learning together indeed enhanced the quality of decisions and outcomes</a:t>
            </a:r>
            <a:endParaRPr lang="en-GB" noProof="0" dirty="0"/>
          </a:p>
          <a:p>
            <a:pPr lvl="2">
              <a:lnSpc>
                <a:spcPct val="150000"/>
              </a:lnSpc>
            </a:pPr>
            <a:endParaRPr lang="en-GB" sz="1600" dirty="0"/>
          </a:p>
          <a:p>
            <a:pPr>
              <a:lnSpc>
                <a:spcPct val="150000"/>
              </a:lnSpc>
            </a:pPr>
            <a:endParaRPr lang="en-GB"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55</a:t>
            </a:fld>
            <a:endParaRPr lang="en-US" dirty="0"/>
          </a:p>
        </p:txBody>
      </p:sp>
    </p:spTree>
    <p:extLst>
      <p:ext uri="{BB962C8B-B14F-4D97-AF65-F5344CB8AC3E}">
        <p14:creationId xmlns:p14="http://schemas.microsoft.com/office/powerpoint/2010/main" val="22927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-7</a:t>
            </a:r>
          </a:p>
        </p:txBody>
      </p:sp>
      <p:sp>
        <p:nvSpPr>
          <p:cNvPr id="3" name="Tijdelijke aanduiding voor inhoud 2"/>
          <p:cNvSpPr>
            <a:spLocks noGrp="1"/>
          </p:cNvSpPr>
          <p:nvPr>
            <p:ph idx="1"/>
          </p:nvPr>
        </p:nvSpPr>
        <p:spPr>
          <a:xfrm>
            <a:off x="1051844" y="1992702"/>
            <a:ext cx="10091871" cy="4363648"/>
          </a:xfrm>
        </p:spPr>
        <p:txBody>
          <a:bodyPr/>
          <a:lstStyle/>
          <a:p>
            <a:pPr lvl="1"/>
            <a:r>
              <a:rPr lang="en-GB" sz="1800" dirty="0"/>
              <a:t>Getting new rehabilitation services off the ground by engaging prisoners and their families</a:t>
            </a:r>
          </a:p>
          <a:p>
            <a:pPr lvl="2"/>
            <a:r>
              <a:rPr lang="en-GB" sz="1600" dirty="0"/>
              <a:t>A Programme Branch was set up to give greater focus to rehabilitation</a:t>
            </a:r>
          </a:p>
          <a:p>
            <a:pPr lvl="2"/>
            <a:r>
              <a:rPr lang="en-GB" sz="1600" dirty="0">
                <a:solidFill>
                  <a:srgbClr val="FF0000"/>
                </a:solidFill>
              </a:rPr>
              <a:t>Inmates were roped in </a:t>
            </a:r>
            <a:r>
              <a:rPr lang="en-GB" sz="1600" dirty="0"/>
              <a:t>to help out in simple duties, including peer support counselling and tutoring and some participated as members of Work Improvement Teams</a:t>
            </a:r>
          </a:p>
          <a:p>
            <a:pPr lvl="2"/>
            <a:r>
              <a:rPr lang="en-GB" sz="1600" dirty="0"/>
              <a:t>These initiatives not only relieved prison officers' workload and </a:t>
            </a:r>
            <a:r>
              <a:rPr lang="en-GB" sz="1600" dirty="0">
                <a:solidFill>
                  <a:srgbClr val="FF0000"/>
                </a:solidFill>
              </a:rPr>
              <a:t>improved inmate-staff relationship</a:t>
            </a:r>
            <a:r>
              <a:rPr lang="en-GB" sz="1600" dirty="0"/>
              <a:t>, but also became an essential part of the rehabilitation process. </a:t>
            </a:r>
          </a:p>
          <a:p>
            <a:pPr lvl="2"/>
            <a:r>
              <a:rPr lang="en-GB" sz="1600" b="1" dirty="0"/>
              <a:t>SPS also observed that chances of rehabilitation were higher if inmates had the support of their </a:t>
            </a:r>
            <a:r>
              <a:rPr lang="en-GB" sz="1600" b="1" dirty="0">
                <a:solidFill>
                  <a:srgbClr val="FF0000"/>
                </a:solidFill>
              </a:rPr>
              <a:t>families</a:t>
            </a:r>
          </a:p>
          <a:p>
            <a:pPr lvl="3"/>
            <a:r>
              <a:rPr lang="en-GB" sz="1400" dirty="0"/>
              <a:t>yet divorces were common in the prisons</a:t>
            </a:r>
          </a:p>
          <a:p>
            <a:pPr lvl="3"/>
            <a:r>
              <a:rPr lang="en-GB" sz="1400" dirty="0"/>
              <a:t>Family Resource Centres were set up to help inmates' families cope with incarceration</a:t>
            </a:r>
          </a:p>
          <a:p>
            <a:pPr lvl="3"/>
            <a:r>
              <a:rPr lang="en-GB" sz="1400" dirty="0"/>
              <a:t>SPS introduced family visits during Fathers' Day and Mothers' Day, other family celebrations within the prisons, and </a:t>
            </a:r>
            <a:r>
              <a:rPr lang="en-GB" sz="1400" dirty="0" err="1"/>
              <a:t>tele</a:t>
            </a:r>
            <a:r>
              <a:rPr lang="en-GB" sz="1400" dirty="0"/>
              <a:t>-visits to enhance family bonding</a:t>
            </a:r>
          </a:p>
          <a:p>
            <a:pPr lvl="0"/>
            <a:endParaRPr lang="en-GB" sz="2000" dirty="0"/>
          </a:p>
          <a:p>
            <a:endParaRPr lang="en-GB" sz="2000" dirty="0"/>
          </a:p>
          <a:p>
            <a:endParaRPr lang="en-GB"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56</a:t>
            </a:fld>
            <a:endParaRPr lang="en-US" dirty="0"/>
          </a:p>
        </p:txBody>
      </p:sp>
    </p:spTree>
    <p:extLst>
      <p:ext uri="{BB962C8B-B14F-4D97-AF65-F5344CB8AC3E}">
        <p14:creationId xmlns:p14="http://schemas.microsoft.com/office/powerpoint/2010/main" val="4186158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-8</a:t>
            </a:r>
          </a:p>
        </p:txBody>
      </p:sp>
      <p:sp>
        <p:nvSpPr>
          <p:cNvPr id="3" name="Tijdelijke aanduiding voor inhoud 2"/>
          <p:cNvSpPr>
            <a:spLocks noGrp="1"/>
          </p:cNvSpPr>
          <p:nvPr>
            <p:ph idx="1"/>
          </p:nvPr>
        </p:nvSpPr>
        <p:spPr>
          <a:xfrm>
            <a:off x="1048284" y="1264779"/>
            <a:ext cx="10091870" cy="5076825"/>
          </a:xfrm>
        </p:spPr>
        <p:txBody>
          <a:bodyPr/>
          <a:lstStyle/>
          <a:p>
            <a:r>
              <a:rPr lang="en-GB" sz="2000" b="1" dirty="0"/>
              <a:t>The next phase: moving beyond the prison walls </a:t>
            </a:r>
          </a:p>
          <a:p>
            <a:pPr lvl="1"/>
            <a:r>
              <a:rPr lang="en-GB" sz="1800" dirty="0"/>
              <a:t>other effective rehabilitative programmes such as the Home Detention Scheme, deployment of female officers in male institutions, </a:t>
            </a:r>
            <a:r>
              <a:rPr lang="en-GB" sz="1800" dirty="0" err="1"/>
              <a:t>tele</a:t>
            </a:r>
            <a:r>
              <a:rPr lang="en-GB" sz="1800" dirty="0"/>
              <a:t>-visits and virtual court sessions fundamentally changed how SPS operated</a:t>
            </a:r>
          </a:p>
          <a:p>
            <a:pPr lvl="1"/>
            <a:r>
              <a:rPr lang="en-GB" sz="1800" dirty="0"/>
              <a:t>… some of these not only </a:t>
            </a:r>
            <a:r>
              <a:rPr lang="en-GB" sz="1800" dirty="0">
                <a:solidFill>
                  <a:srgbClr val="FF0000"/>
                </a:solidFill>
              </a:rPr>
              <a:t>freed SPS resources </a:t>
            </a:r>
            <a:r>
              <a:rPr lang="en-GB" sz="1800" dirty="0"/>
              <a:t>for other areas of need, but also gave SPS </a:t>
            </a:r>
            <a:r>
              <a:rPr lang="en-GB" sz="1800" dirty="0">
                <a:solidFill>
                  <a:srgbClr val="FF0000"/>
                </a:solidFill>
              </a:rPr>
              <a:t>staff the confidence to explore </a:t>
            </a:r>
            <a:r>
              <a:rPr lang="en-GB" sz="1800" dirty="0"/>
              <a:t>new solutions beyond the prison walls</a:t>
            </a:r>
          </a:p>
          <a:p>
            <a:pPr lvl="1"/>
            <a:r>
              <a:rPr lang="en-GB" sz="1800" dirty="0"/>
              <a:t>their new vision: a system of well-established rehabilitation and reintegration programmes with strong emphasis on family and societal support</a:t>
            </a:r>
          </a:p>
          <a:p>
            <a:pPr lvl="1"/>
            <a:r>
              <a:rPr lang="en-GB" sz="1800" dirty="0"/>
              <a:t>for this they had to work more closely with </a:t>
            </a:r>
            <a:r>
              <a:rPr lang="en-GB" sz="1800" dirty="0">
                <a:solidFill>
                  <a:srgbClr val="FF0000"/>
                </a:solidFill>
              </a:rPr>
              <a:t>family members, and community partners</a:t>
            </a:r>
            <a:r>
              <a:rPr lang="en-GB" sz="1800" dirty="0"/>
              <a:t> like Singapore Corporation of Rehabilitative Enterprises (SCORE), the Singapore After-Care Association, and the Singapore Anti-Narcotics Association as well as the Ministry of Home Affairs, Ministry of Community Development, Youth &amp; Sports, the National Council of Social Service,… </a:t>
            </a:r>
            <a:r>
              <a:rPr lang="en-GB" sz="1800" b="1" dirty="0"/>
              <a:t>all gathered in the CARE (Community Action for the Rehabilitation of Ex-offenders ) network</a:t>
            </a:r>
          </a:p>
        </p:txBody>
      </p:sp>
      <p:sp>
        <p:nvSpPr>
          <p:cNvPr id="4" name="Tijdelijke aanduiding voor dianummer 3"/>
          <p:cNvSpPr>
            <a:spLocks noGrp="1"/>
          </p:cNvSpPr>
          <p:nvPr>
            <p:ph type="sldNum" sz="quarter" idx="11"/>
          </p:nvPr>
        </p:nvSpPr>
        <p:spPr>
          <a:xfrm>
            <a:off x="8312150" y="6477399"/>
            <a:ext cx="2133600" cy="365125"/>
          </a:xfrm>
        </p:spPr>
        <p:txBody>
          <a:bodyPr/>
          <a:lstStyle/>
          <a:p>
            <a:pPr>
              <a:defRPr/>
            </a:pPr>
            <a:fld id="{35A0D4B1-61D4-4C6F-B245-2B2DEB95FFE4}" type="slidenum">
              <a:rPr lang="en-US" smtClean="0"/>
              <a:pPr>
                <a:defRPr/>
              </a:pPr>
              <a:t>57</a:t>
            </a:fld>
            <a:endParaRPr lang="en-US" dirty="0"/>
          </a:p>
        </p:txBody>
      </p:sp>
    </p:spTree>
    <p:extLst>
      <p:ext uri="{BB962C8B-B14F-4D97-AF65-F5344CB8AC3E}">
        <p14:creationId xmlns:p14="http://schemas.microsoft.com/office/powerpoint/2010/main" val="3469372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-9</a:t>
            </a:r>
          </a:p>
        </p:txBody>
      </p:sp>
      <p:sp>
        <p:nvSpPr>
          <p:cNvPr id="3" name="Tijdelijke aanduiding voor inhoud 2"/>
          <p:cNvSpPr>
            <a:spLocks noGrp="1"/>
          </p:cNvSpPr>
          <p:nvPr>
            <p:ph idx="1"/>
          </p:nvPr>
        </p:nvSpPr>
        <p:spPr>
          <a:xfrm>
            <a:off x="1051845" y="1998245"/>
            <a:ext cx="10091870" cy="5076825"/>
          </a:xfrm>
        </p:spPr>
        <p:txBody>
          <a:bodyPr/>
          <a:lstStyle/>
          <a:p>
            <a:pPr lvl="1"/>
            <a:r>
              <a:rPr lang="en-GB" sz="1800" dirty="0"/>
              <a:t>Under CARE various initiatives were launched:</a:t>
            </a:r>
          </a:p>
          <a:p>
            <a:pPr lvl="2"/>
            <a:r>
              <a:rPr lang="en-GB" sz="1600" dirty="0"/>
              <a:t>Case Management Framework: </a:t>
            </a:r>
          </a:p>
          <a:p>
            <a:pPr lvl="3"/>
            <a:r>
              <a:rPr lang="en-GB" sz="1400" dirty="0"/>
              <a:t>case managers from Singapore After-Care Association and the Singapore Anti-Narcotics Association would meet with inmates to identify with them their aftercare needs </a:t>
            </a:r>
            <a:r>
              <a:rPr lang="en-GB" sz="1400" dirty="0">
                <a:solidFill>
                  <a:srgbClr val="FF0000"/>
                </a:solidFill>
              </a:rPr>
              <a:t>one to two months before their release</a:t>
            </a:r>
            <a:r>
              <a:rPr lang="en-GB" sz="1400" dirty="0"/>
              <a:t> and then followed up to ensure that they received the needed support up to six months after release</a:t>
            </a:r>
          </a:p>
          <a:p>
            <a:pPr lvl="3"/>
            <a:r>
              <a:rPr lang="en-GB" sz="1400" dirty="0"/>
              <a:t>co-funded by SPS, SCORE, the National Council of Social Service and the respective aftercare agencies </a:t>
            </a:r>
          </a:p>
          <a:p>
            <a:pPr lvl="2"/>
            <a:r>
              <a:rPr lang="en-GB" sz="1600" dirty="0"/>
              <a:t>Singapore's first community movie, "Twilight Kitchen", featured an ex-offender seeking a second chance in life</a:t>
            </a:r>
          </a:p>
          <a:p>
            <a:pPr lvl="3"/>
            <a:r>
              <a:rPr lang="en-GB" sz="1400" dirty="0"/>
              <a:t> A private movie company, who supported the cause, funded the publicity efforts for the movie</a:t>
            </a:r>
          </a:p>
          <a:p>
            <a:pPr lvl="2"/>
            <a:r>
              <a:rPr lang="en-GB" sz="1600" dirty="0"/>
              <a:t>Community Involvement Framework: </a:t>
            </a:r>
          </a:p>
          <a:p>
            <a:pPr lvl="3"/>
            <a:r>
              <a:rPr lang="en-GB" sz="1400" dirty="0"/>
              <a:t>Emphasis was placed </a:t>
            </a:r>
            <a:r>
              <a:rPr lang="en-GB" sz="1400" dirty="0">
                <a:solidFill>
                  <a:srgbClr val="FF0000"/>
                </a:solidFill>
              </a:rPr>
              <a:t>on volunteer </a:t>
            </a:r>
            <a:r>
              <a:rPr lang="en-GB" sz="1400" dirty="0"/>
              <a:t>management </a:t>
            </a:r>
          </a:p>
          <a:p>
            <a:pPr lvl="3"/>
            <a:r>
              <a:rPr lang="en-GB" sz="1400" dirty="0"/>
              <a:t>Groups with high leverage were identified </a:t>
            </a:r>
          </a:p>
          <a:p>
            <a:pPr lvl="3"/>
            <a:r>
              <a:rPr lang="en-GB" sz="1400" dirty="0"/>
              <a:t>Regular dialogues with volunteers were instituted to </a:t>
            </a:r>
            <a:r>
              <a:rPr lang="en-GB" sz="1400" dirty="0">
                <a:solidFill>
                  <a:srgbClr val="FF0000"/>
                </a:solidFill>
              </a:rPr>
              <a:t>better understand challenges at the ground</a:t>
            </a:r>
            <a:r>
              <a:rPr lang="en-GB" sz="1400" dirty="0"/>
              <a:t>, seek feedback to improve processes and identify new avenues for community contribution</a:t>
            </a:r>
          </a:p>
          <a:p>
            <a:pPr lvl="2"/>
            <a:r>
              <a:rPr lang="en-GB" sz="1600" dirty="0"/>
              <a:t>The </a:t>
            </a:r>
            <a:r>
              <a:rPr lang="en-GB" sz="1600" dirty="0">
                <a:solidFill>
                  <a:srgbClr val="FF0000"/>
                </a:solidFill>
              </a:rPr>
              <a:t>yellow ribbon project:</a:t>
            </a:r>
          </a:p>
          <a:p>
            <a:pPr lvl="3"/>
            <a:r>
              <a:rPr lang="en-GB" sz="1400" dirty="0"/>
              <a:t>a series of public education efforts </a:t>
            </a:r>
          </a:p>
          <a:p>
            <a:pPr lvl="1"/>
            <a:endParaRPr lang="en-GB" sz="18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58</a:t>
            </a:fld>
            <a:endParaRPr lang="en-US" dirty="0"/>
          </a:p>
        </p:txBody>
      </p:sp>
    </p:spTree>
    <p:extLst>
      <p:ext uri="{BB962C8B-B14F-4D97-AF65-F5344CB8AC3E}">
        <p14:creationId xmlns:p14="http://schemas.microsoft.com/office/powerpoint/2010/main" val="3958319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59</a:t>
            </a:fld>
            <a:endParaRPr lang="en-US" dirty="0"/>
          </a:p>
        </p:txBody>
      </p:sp>
      <p:pic>
        <p:nvPicPr>
          <p:cNvPr id="5" name="Afbeelding 4"/>
          <p:cNvPicPr/>
          <p:nvPr/>
        </p:nvPicPr>
        <p:blipFill>
          <a:blip r:embed="rId2" cstate="print"/>
          <a:stretch>
            <a:fillRect/>
          </a:stretch>
        </p:blipFill>
        <p:spPr>
          <a:xfrm>
            <a:off x="429126" y="-469229"/>
            <a:ext cx="11273589" cy="7664115"/>
          </a:xfrm>
          <a:prstGeom prst="rect">
            <a:avLst/>
          </a:prstGeom>
        </p:spPr>
      </p:pic>
    </p:spTree>
    <p:extLst>
      <p:ext uri="{BB962C8B-B14F-4D97-AF65-F5344CB8AC3E}">
        <p14:creationId xmlns:p14="http://schemas.microsoft.com/office/powerpoint/2010/main" val="6191455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#4: </a:t>
            </a:r>
            <a:r>
              <a:rPr lang="en-GB" dirty="0"/>
              <a:t>The Nature of Public Organisations</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simple tasks in complex organisations with top down hierarchies </a:t>
            </a:r>
            <a:r>
              <a:rPr lang="cs-CZ"/>
              <a:t>…</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0" cy="144637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endParaRPr lang="cs-CZ" dirty="0"/>
          </a:p>
          <a:p>
            <a:pPr marL="0" indent="0">
              <a:buNone/>
            </a:pPr>
            <a:r>
              <a:rPr lang="cs-CZ" dirty="0"/>
              <a:t>…</a:t>
            </a:r>
            <a:r>
              <a:rPr lang="en-GB" dirty="0"/>
              <a:t>to complex tasks in simple organisations w</a:t>
            </a:r>
            <a:r>
              <a:rPr lang="cs-CZ" dirty="0"/>
              <a:t>i</a:t>
            </a:r>
            <a:r>
              <a:rPr lang="en-GB" dirty="0" err="1"/>
              <a:t>th</a:t>
            </a:r>
            <a:r>
              <a:rPr lang="en-GB" dirty="0"/>
              <a:t> self-steering</a:t>
            </a:r>
            <a:endParaRPr lang="cs-CZ" dirty="0"/>
          </a:p>
        </p:txBody>
      </p:sp>
      <p:sp>
        <p:nvSpPr>
          <p:cNvPr id="6" name="TextovéPole 5">
            <a:extLst>
              <a:ext uri="{FF2B5EF4-FFF2-40B4-BE49-F238E27FC236}">
                <a16:creationId xmlns:a16="http://schemas.microsoft.com/office/drawing/2014/main" id="{CC066C66-C3AE-494A-952B-68D7AFF719CD}"/>
              </a:ext>
            </a:extLst>
          </p:cNvPr>
          <p:cNvSpPr txBox="1"/>
          <p:nvPr/>
        </p:nvSpPr>
        <p:spPr>
          <a:xfrm>
            <a:off x="1051842" y="3429000"/>
            <a:ext cx="10088314" cy="2585323"/>
          </a:xfrm>
          <a:prstGeom prst="rect">
            <a:avLst/>
          </a:prstGeom>
          <a:noFill/>
        </p:spPr>
        <p:txBody>
          <a:bodyPr wrap="square" rtlCol="0">
            <a:spAutoFit/>
          </a:bodyPr>
          <a:lstStyle/>
          <a:p>
            <a:r>
              <a:rPr lang="en-GB" sz="2400"/>
              <a:t>Hierarchical public organisations are </a:t>
            </a:r>
            <a:r>
              <a:rPr lang="en-GB" sz="2400" b="1">
                <a:solidFill>
                  <a:srgbClr val="CC0066"/>
                </a:solidFill>
              </a:rPr>
              <a:t>complex and closed </a:t>
            </a:r>
            <a:r>
              <a:rPr lang="en-GB" sz="2400"/>
              <a:t>systems providing simple services. </a:t>
            </a:r>
            <a:r>
              <a:rPr lang="en-GB" sz="2400" dirty="0"/>
              <a:t>In a stable and </a:t>
            </a:r>
            <a:r>
              <a:rPr lang="en-GB" sz="2400" dirty="0" err="1"/>
              <a:t>predictible</a:t>
            </a:r>
            <a:r>
              <a:rPr lang="en-GB" sz="2400" dirty="0"/>
              <a:t> environment they can be effective and efficient. In reality they often fail to integrate services. Self-steering learning organisations are </a:t>
            </a:r>
            <a:r>
              <a:rPr lang="en-GB" sz="2400" b="1" dirty="0">
                <a:solidFill>
                  <a:srgbClr val="CC0066"/>
                </a:solidFill>
              </a:rPr>
              <a:t>simple and open </a:t>
            </a:r>
            <a:r>
              <a:rPr lang="en-GB" sz="2400" dirty="0"/>
              <a:t>systems capable of producing complex services. Double-loop learning enables them to cope with the VUCA environment.</a:t>
            </a:r>
          </a:p>
          <a:p>
            <a:endParaRPr lang="cs-CZ"/>
          </a:p>
        </p:txBody>
      </p:sp>
    </p:spTree>
    <p:extLst>
      <p:ext uri="{BB962C8B-B14F-4D97-AF65-F5344CB8AC3E}">
        <p14:creationId xmlns:p14="http://schemas.microsoft.com/office/powerpoint/2010/main" val="3656168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–10</a:t>
            </a:r>
          </a:p>
        </p:txBody>
      </p:sp>
      <p:sp>
        <p:nvSpPr>
          <p:cNvPr id="3" name="Tijdelijke aanduiding voor inhoud 2"/>
          <p:cNvSpPr>
            <a:spLocks noGrp="1"/>
          </p:cNvSpPr>
          <p:nvPr>
            <p:ph idx="1"/>
          </p:nvPr>
        </p:nvSpPr>
        <p:spPr>
          <a:xfrm>
            <a:off x="1051845" y="1518760"/>
            <a:ext cx="10091870" cy="5076825"/>
          </a:xfrm>
        </p:spPr>
        <p:txBody>
          <a:bodyPr>
            <a:normAutofit/>
          </a:bodyPr>
          <a:lstStyle/>
          <a:p>
            <a:r>
              <a:rPr lang="en-GB" sz="2400" dirty="0"/>
              <a:t>Every year, the month of September would be set aside for intensive YRP activities. </a:t>
            </a:r>
          </a:p>
          <a:p>
            <a:r>
              <a:rPr lang="en-GB" sz="2400" dirty="0"/>
              <a:t>The initial focus was on </a:t>
            </a:r>
            <a:r>
              <a:rPr lang="en-GB" sz="2400" dirty="0">
                <a:solidFill>
                  <a:srgbClr val="FF0000"/>
                </a:solidFill>
              </a:rPr>
              <a:t>promoting to organisations that were more open</a:t>
            </a:r>
            <a:r>
              <a:rPr lang="en-GB" sz="2400" dirty="0"/>
              <a:t>, e.g., the religious groups and schools, the message of giving second chances to ex-offenders</a:t>
            </a:r>
          </a:p>
          <a:p>
            <a:r>
              <a:rPr lang="en-GB" sz="2400" dirty="0"/>
              <a:t>Gradually, the work extended to the </a:t>
            </a:r>
            <a:r>
              <a:rPr lang="en-GB" sz="2400" dirty="0">
                <a:solidFill>
                  <a:srgbClr val="FF0000"/>
                </a:solidFill>
              </a:rPr>
              <a:t>rest of the community </a:t>
            </a:r>
          </a:p>
          <a:p>
            <a:r>
              <a:rPr lang="en-GB" sz="2400" dirty="0"/>
              <a:t>Activities in the first two years (2004–2005) were aimed at creating general awareness</a:t>
            </a:r>
          </a:p>
          <a:p>
            <a:r>
              <a:rPr lang="en-GB" sz="2400" dirty="0"/>
              <a:t>The next two (2006–2007) were focused on deepening the community's understanding of the rehabilitation journey and profiling the contribution of reformed ex-offenders</a:t>
            </a:r>
          </a:p>
          <a:p>
            <a:r>
              <a:rPr lang="en-GB" sz="2400" dirty="0">
                <a:solidFill>
                  <a:srgbClr val="FF0000"/>
                </a:solidFill>
              </a:rPr>
              <a:t>Serving inmates and ex-offenders </a:t>
            </a:r>
            <a:r>
              <a:rPr lang="en-GB" sz="2400" dirty="0"/>
              <a:t>were also mobilised to contribute to society through </a:t>
            </a:r>
            <a:r>
              <a:rPr lang="en-GB" sz="2400" dirty="0">
                <a:solidFill>
                  <a:srgbClr val="FF0000"/>
                </a:solidFill>
              </a:rPr>
              <a:t>community service</a:t>
            </a:r>
          </a:p>
        </p:txBody>
      </p:sp>
      <p:sp>
        <p:nvSpPr>
          <p:cNvPr id="4" name="Tijdelijke aanduiding voor dianummer 3"/>
          <p:cNvSpPr>
            <a:spLocks noGrp="1"/>
          </p:cNvSpPr>
          <p:nvPr>
            <p:ph type="sldNum" sz="quarter" idx="11"/>
          </p:nvPr>
        </p:nvSpPr>
        <p:spPr>
          <a:xfrm>
            <a:off x="8534400" y="6492876"/>
            <a:ext cx="2133600" cy="365125"/>
          </a:xfrm>
        </p:spPr>
        <p:txBody>
          <a:bodyPr/>
          <a:lstStyle/>
          <a:p>
            <a:pPr>
              <a:defRPr/>
            </a:pPr>
            <a:fld id="{35A0D4B1-61D4-4C6F-B245-2B2DEB95FFE4}" type="slidenum">
              <a:rPr lang="en-US" smtClean="0"/>
              <a:pPr>
                <a:defRPr/>
              </a:pPr>
              <a:t>60</a:t>
            </a:fld>
            <a:endParaRPr lang="en-US" dirty="0"/>
          </a:p>
        </p:txBody>
      </p:sp>
    </p:spTree>
    <p:extLst>
      <p:ext uri="{BB962C8B-B14F-4D97-AF65-F5344CB8AC3E}">
        <p14:creationId xmlns:p14="http://schemas.microsoft.com/office/powerpoint/2010/main" val="2434324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Singapore Prison Service case –11</a:t>
            </a:r>
          </a:p>
        </p:txBody>
      </p:sp>
      <p:sp>
        <p:nvSpPr>
          <p:cNvPr id="3" name="Tijdelijke aanduiding voor inhoud 2"/>
          <p:cNvSpPr>
            <a:spLocks noGrp="1"/>
          </p:cNvSpPr>
          <p:nvPr>
            <p:ph idx="1"/>
          </p:nvPr>
        </p:nvSpPr>
        <p:spPr>
          <a:xfrm>
            <a:off x="1051844" y="1640885"/>
            <a:ext cx="10091871" cy="5076825"/>
          </a:xfrm>
        </p:spPr>
        <p:txBody>
          <a:bodyPr>
            <a:normAutofit/>
          </a:bodyPr>
          <a:lstStyle/>
          <a:p>
            <a:pPr lvl="1">
              <a:lnSpc>
                <a:spcPct val="110000"/>
              </a:lnSpc>
            </a:pPr>
            <a:r>
              <a:rPr lang="en-GB" sz="2100" dirty="0"/>
              <a:t>In 2008–2009, the themes shifted focus from raising awareness to generating acceptance and inspiring action</a:t>
            </a:r>
          </a:p>
          <a:p>
            <a:pPr lvl="1">
              <a:lnSpc>
                <a:spcPct val="110000"/>
              </a:lnSpc>
            </a:pPr>
            <a:r>
              <a:rPr lang="en-GB" sz="2100" dirty="0"/>
              <a:t>YRP's activities were fully government-funded in the initial years, with growing corporate donors' support in the recent years and an YR fund being set up</a:t>
            </a:r>
          </a:p>
          <a:p>
            <a:pPr lvl="1">
              <a:lnSpc>
                <a:spcPct val="110000"/>
              </a:lnSpc>
            </a:pPr>
            <a:r>
              <a:rPr lang="en-GB" sz="2100" dirty="0"/>
              <a:t>A nation-wide public perception survey in 2007 revealed that </a:t>
            </a:r>
            <a:r>
              <a:rPr lang="en-GB" sz="2100" dirty="0">
                <a:solidFill>
                  <a:srgbClr val="FF0000"/>
                </a:solidFill>
              </a:rPr>
              <a:t>94 percent of respondents expressed awareness of YRP</a:t>
            </a:r>
          </a:p>
          <a:p>
            <a:pPr lvl="1">
              <a:lnSpc>
                <a:spcPct val="110000"/>
              </a:lnSpc>
            </a:pPr>
            <a:r>
              <a:rPr lang="en-GB" sz="2100" dirty="0">
                <a:solidFill>
                  <a:srgbClr val="FF0000"/>
                </a:solidFill>
              </a:rPr>
              <a:t>70 percent were willing to accept </a:t>
            </a:r>
            <a:r>
              <a:rPr lang="en-GB" sz="2100" dirty="0"/>
              <a:t>ex-offenders as either a friend or colleague.</a:t>
            </a:r>
          </a:p>
          <a:p>
            <a:pPr lvl="1">
              <a:lnSpc>
                <a:spcPct val="110000"/>
              </a:lnSpc>
            </a:pPr>
            <a:r>
              <a:rPr lang="en-GB" sz="2100" dirty="0"/>
              <a:t>Between 2004 and 2008, about 300,000 Singaporeans had participated in YRP events, 690 new employers added to SCORE's database, 720 new volunteers recruited, more than 400 inmates and ex-offenders mobilised, and S$3.9 million raised for the Yellow Ribbon Fund's work.</a:t>
            </a:r>
          </a:p>
          <a:p>
            <a:pPr marL="914400" lvl="2" indent="0">
              <a:lnSpc>
                <a:spcPct val="150000"/>
              </a:lnSpc>
              <a:buNone/>
            </a:pPr>
            <a:endParaRPr lang="en-GB" sz="16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61</a:t>
            </a:fld>
            <a:endParaRPr lang="en-US" dirty="0"/>
          </a:p>
        </p:txBody>
      </p:sp>
    </p:spTree>
    <p:extLst>
      <p:ext uri="{BB962C8B-B14F-4D97-AF65-F5344CB8AC3E}">
        <p14:creationId xmlns:p14="http://schemas.microsoft.com/office/powerpoint/2010/main" val="302374875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47638"/>
            <a:ext cx="8229600" cy="647700"/>
          </a:xfrm>
        </p:spPr>
        <p:txBody>
          <a:bodyPr>
            <a:normAutofit fontScale="90000"/>
          </a:bodyPr>
          <a:lstStyle/>
          <a:p>
            <a:r>
              <a:rPr lang="en-GB" noProof="0"/>
              <a:t>Singapore Prison Service case –12</a:t>
            </a:r>
          </a:p>
        </p:txBody>
      </p:sp>
      <p:sp>
        <p:nvSpPr>
          <p:cNvPr id="3" name="Tijdelijke aanduiding voor inhoud 2"/>
          <p:cNvSpPr>
            <a:spLocks noGrp="1"/>
          </p:cNvSpPr>
          <p:nvPr>
            <p:ph idx="1"/>
          </p:nvPr>
        </p:nvSpPr>
        <p:spPr>
          <a:xfrm>
            <a:off x="1058173" y="1241995"/>
            <a:ext cx="10095781" cy="5076825"/>
          </a:xfrm>
        </p:spPr>
        <p:txBody>
          <a:bodyPr>
            <a:normAutofit/>
          </a:bodyPr>
          <a:lstStyle/>
          <a:p>
            <a:r>
              <a:rPr lang="en-GB" sz="2000" dirty="0"/>
              <a:t>What about compliance and performance? </a:t>
            </a:r>
          </a:p>
          <a:p>
            <a:pPr lvl="1"/>
            <a:r>
              <a:rPr lang="en-GB" sz="1800" b="1" dirty="0"/>
              <a:t>Between 1998 and 2009, the </a:t>
            </a:r>
            <a:r>
              <a:rPr lang="en-GB" sz="1800" b="1" dirty="0">
                <a:solidFill>
                  <a:srgbClr val="FF0000"/>
                </a:solidFill>
              </a:rPr>
              <a:t>recidivism rate </a:t>
            </a:r>
            <a:r>
              <a:rPr lang="en-GB" sz="1800" b="1" dirty="0"/>
              <a:t>dropped significantly from 44.4 percent to 26.5 percent.</a:t>
            </a:r>
          </a:p>
          <a:p>
            <a:pPr lvl="1"/>
            <a:r>
              <a:rPr lang="en-GB" sz="1800" dirty="0"/>
              <a:t> It is also one of the most </a:t>
            </a:r>
            <a:r>
              <a:rPr lang="en-GB" sz="1800" dirty="0">
                <a:solidFill>
                  <a:srgbClr val="FF0000"/>
                </a:solidFill>
              </a:rPr>
              <a:t>cost-effective</a:t>
            </a:r>
            <a:r>
              <a:rPr lang="en-GB" sz="1800" dirty="0"/>
              <a:t> prison institutions in the world with an average cost of incarceration at S$75 per day and an inmate-to-staff ratio of 7.6:1. </a:t>
            </a:r>
          </a:p>
          <a:p>
            <a:pPr lvl="1"/>
            <a:r>
              <a:rPr lang="en-GB" sz="1800" dirty="0"/>
              <a:t>More than 1,800 </a:t>
            </a:r>
            <a:r>
              <a:rPr lang="en-GB" sz="1800" dirty="0">
                <a:solidFill>
                  <a:srgbClr val="FF0000"/>
                </a:solidFill>
              </a:rPr>
              <a:t>employers</a:t>
            </a:r>
            <a:r>
              <a:rPr lang="en-GB" sz="1800" dirty="0"/>
              <a:t> have come forward to offer employment to ex-offenders, and about 1,400 </a:t>
            </a:r>
            <a:r>
              <a:rPr lang="en-GB" sz="1800" dirty="0">
                <a:solidFill>
                  <a:srgbClr val="FF0000"/>
                </a:solidFill>
              </a:rPr>
              <a:t>volunteers</a:t>
            </a:r>
            <a:r>
              <a:rPr lang="en-GB" sz="1800" dirty="0"/>
              <a:t> served alongside Prison staff in counselling, various personnel development activities for inmates</a:t>
            </a:r>
          </a:p>
          <a:p>
            <a:pPr lvl="1"/>
            <a:r>
              <a:rPr lang="en-GB" sz="1800" dirty="0"/>
              <a:t>Yet, </a:t>
            </a:r>
            <a:r>
              <a:rPr lang="en-GB" sz="1800" dirty="0">
                <a:solidFill>
                  <a:srgbClr val="FF0000"/>
                </a:solidFill>
              </a:rPr>
              <a:t>security and disciplin</a:t>
            </a:r>
            <a:r>
              <a:rPr lang="en-GB" sz="1800" dirty="0"/>
              <a:t>e have not been compromised — there has been no escape or major riot, and assault rate has been kept low.</a:t>
            </a:r>
          </a:p>
          <a:p>
            <a:pPr lvl="1"/>
            <a:r>
              <a:rPr lang="en-GB" sz="1800" dirty="0"/>
              <a:t> </a:t>
            </a:r>
            <a:r>
              <a:rPr lang="en-GB" sz="1800" b="1" dirty="0">
                <a:solidFill>
                  <a:srgbClr val="FF0000"/>
                </a:solidFill>
              </a:rPr>
              <a:t>Staff morale </a:t>
            </a:r>
            <a:r>
              <a:rPr lang="en-GB" sz="1800" b="1" dirty="0"/>
              <a:t>has also been high, with about 81 percent of officers indicating their satisfaction with work in the organization</a:t>
            </a:r>
          </a:p>
          <a:p>
            <a:pPr lvl="1"/>
            <a:r>
              <a:rPr lang="en-GB" sz="1800" dirty="0"/>
              <a:t>In 2006, SPS won the top Public Service Award for Organisational Excellence and the Singapore Quality Award. In 2007 and 2009, it was voted one of the top ten Best Employers in Singapore by the global human resource consultancy, Hewitt Resources, and has little difficulty recruiting the talent it needs.</a:t>
            </a:r>
          </a:p>
          <a:p>
            <a:endParaRPr lang="en-GB" sz="2000" dirty="0"/>
          </a:p>
        </p:txBody>
      </p:sp>
      <p:sp>
        <p:nvSpPr>
          <p:cNvPr id="4" name="Tijdelijke aanduiding voor dianummer 3"/>
          <p:cNvSpPr>
            <a:spLocks noGrp="1"/>
          </p:cNvSpPr>
          <p:nvPr>
            <p:ph type="sldNum" sz="quarter" idx="11"/>
          </p:nvPr>
        </p:nvSpPr>
        <p:spPr>
          <a:xfrm>
            <a:off x="8172450" y="6419851"/>
            <a:ext cx="2133600" cy="365125"/>
          </a:xfrm>
        </p:spPr>
        <p:txBody>
          <a:bodyPr/>
          <a:lstStyle/>
          <a:p>
            <a:fld id="{35A0D4B1-61D4-4C6F-B245-2B2DEB95FFE4}" type="slidenum">
              <a:rPr lang="en-US" smtClean="0"/>
              <a:pPr/>
              <a:t>62</a:t>
            </a:fld>
            <a:endParaRPr lang="en-US" dirty="0"/>
          </a:p>
        </p:txBody>
      </p:sp>
    </p:spTree>
    <p:extLst>
      <p:ext uri="{BB962C8B-B14F-4D97-AF65-F5344CB8AC3E}">
        <p14:creationId xmlns:p14="http://schemas.microsoft.com/office/powerpoint/2010/main" val="148075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81200" y="1462088"/>
            <a:ext cx="8229600" cy="5076825"/>
          </a:xfrm>
        </p:spPr>
        <p:txBody>
          <a:bodyPr/>
          <a:lstStyle/>
          <a:p>
            <a:pPr marL="0" indent="0">
              <a:buNone/>
            </a:pPr>
            <a:r>
              <a:rPr lang="en-GB"/>
              <a:t>The Singapore case embodies a relentless quest for challenging fundamentally how people think about what they are doing e.g.</a:t>
            </a:r>
          </a:p>
          <a:p>
            <a:pPr lvl="1"/>
            <a:r>
              <a:rPr lang="en-GB"/>
              <a:t>Shift beyond security and safety to the rehabilitation and reintegration of offenders into the society</a:t>
            </a:r>
          </a:p>
          <a:p>
            <a:pPr lvl="1"/>
            <a:r>
              <a:rPr lang="en-GB"/>
              <a:t>Recognising that prisoners are also people</a:t>
            </a:r>
          </a:p>
          <a:p>
            <a:pPr lvl="1"/>
            <a:r>
              <a:rPr lang="en-GB"/>
              <a:t>Prisoners, their families and others outside the prison walls can play an active role rather than pose a threat to security</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63</a:t>
            </a:fld>
            <a:endParaRPr lang="en-US" dirty="0"/>
          </a:p>
        </p:txBody>
      </p:sp>
      <p:sp>
        <p:nvSpPr>
          <p:cNvPr id="5" name="Titel 1"/>
          <p:cNvSpPr>
            <a:spLocks noGrp="1"/>
          </p:cNvSpPr>
          <p:nvPr>
            <p:ph type="title"/>
          </p:nvPr>
        </p:nvSpPr>
        <p:spPr>
          <a:xfrm>
            <a:off x="1981200" y="224943"/>
            <a:ext cx="8229600" cy="647700"/>
          </a:xfrm>
        </p:spPr>
        <p:txBody>
          <a:bodyPr>
            <a:normAutofit fontScale="90000"/>
          </a:bodyPr>
          <a:lstStyle/>
          <a:p>
            <a:r>
              <a:rPr lang="en-GB" noProof="0"/>
              <a:t>Conclusion</a:t>
            </a:r>
          </a:p>
        </p:txBody>
      </p:sp>
    </p:spTree>
    <p:extLst>
      <p:ext uri="{BB962C8B-B14F-4D97-AF65-F5344CB8AC3E}">
        <p14:creationId xmlns:p14="http://schemas.microsoft.com/office/powerpoint/2010/main" val="174971874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6259A205-1F61-424C-8947-1BD32D049327}"/>
              </a:ext>
            </a:extLst>
          </p:cNvPr>
          <p:cNvSpPr/>
          <p:nvPr/>
        </p:nvSpPr>
        <p:spPr>
          <a:xfrm>
            <a:off x="336430" y="560717"/>
            <a:ext cx="5063706" cy="144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cs-CZ" sz="2400" b="1" dirty="0" err="1"/>
              <a:t>The</a:t>
            </a:r>
            <a:r>
              <a:rPr lang="cs-CZ" sz="2400" b="1" dirty="0"/>
              <a:t> </a:t>
            </a:r>
            <a:r>
              <a:rPr lang="cs-CZ" sz="2400" b="1" dirty="0" err="1"/>
              <a:t>world</a:t>
            </a:r>
            <a:r>
              <a:rPr lang="cs-CZ" sz="2400" b="1" dirty="0"/>
              <a:t> </a:t>
            </a:r>
            <a:r>
              <a:rPr lang="cs-CZ" sz="2400" b="1" dirty="0" err="1"/>
              <a:t>is</a:t>
            </a:r>
            <a:r>
              <a:rPr lang="cs-CZ" sz="2400" b="1" dirty="0"/>
              <a:t> </a:t>
            </a:r>
            <a:r>
              <a:rPr lang="cs-CZ" sz="2400" b="1" dirty="0" err="1"/>
              <a:t>complex</a:t>
            </a:r>
            <a:endParaRPr lang="cs-CZ" sz="2400" b="1" dirty="0"/>
          </a:p>
          <a:p>
            <a:pPr algn="ctr"/>
            <a:endParaRPr lang="cs-CZ" b="1" dirty="0"/>
          </a:p>
          <a:p>
            <a:pPr algn="ctr"/>
            <a:r>
              <a:rPr lang="cs-CZ" b="1" dirty="0" err="1"/>
              <a:t>Probe</a:t>
            </a:r>
            <a:r>
              <a:rPr lang="cs-CZ" b="1" dirty="0"/>
              <a:t> – </a:t>
            </a:r>
            <a:r>
              <a:rPr lang="cs-CZ" b="1" dirty="0" err="1"/>
              <a:t>sense</a:t>
            </a:r>
            <a:r>
              <a:rPr lang="cs-CZ" b="1" dirty="0"/>
              <a:t> – </a:t>
            </a:r>
            <a:r>
              <a:rPr lang="cs-CZ" b="1" dirty="0" err="1"/>
              <a:t>respond</a:t>
            </a:r>
            <a:r>
              <a:rPr lang="cs-CZ" b="1" dirty="0"/>
              <a:t> (experiment)</a:t>
            </a:r>
          </a:p>
          <a:p>
            <a:pPr algn="ctr"/>
            <a:r>
              <a:rPr lang="cs-CZ" b="1" dirty="0" err="1"/>
              <a:t>works</a:t>
            </a:r>
            <a:r>
              <a:rPr lang="cs-CZ" b="1" dirty="0"/>
              <a:t> </a:t>
            </a:r>
            <a:r>
              <a:rPr lang="cs-CZ" b="1" dirty="0" err="1"/>
              <a:t>better</a:t>
            </a:r>
            <a:r>
              <a:rPr lang="cs-CZ" b="1" dirty="0"/>
              <a:t> in </a:t>
            </a:r>
            <a:r>
              <a:rPr lang="cs-CZ" b="1" dirty="0" err="1"/>
              <a:t>complex</a:t>
            </a:r>
            <a:r>
              <a:rPr lang="cs-CZ" b="1" dirty="0"/>
              <a:t> </a:t>
            </a:r>
            <a:r>
              <a:rPr lang="cs-CZ" b="1" dirty="0" err="1"/>
              <a:t>than</a:t>
            </a:r>
            <a:endParaRPr lang="cs-CZ" b="1" dirty="0"/>
          </a:p>
          <a:p>
            <a:pPr algn="ctr"/>
            <a:r>
              <a:rPr lang="cs-CZ" b="1" dirty="0" err="1"/>
              <a:t>Sense</a:t>
            </a:r>
            <a:r>
              <a:rPr lang="cs-CZ" b="1" dirty="0"/>
              <a:t> – </a:t>
            </a:r>
            <a:r>
              <a:rPr lang="cs-CZ" b="1" dirty="0" err="1"/>
              <a:t>analyze</a:t>
            </a:r>
            <a:r>
              <a:rPr lang="cs-CZ" b="1" dirty="0"/>
              <a:t> - </a:t>
            </a:r>
            <a:r>
              <a:rPr lang="cs-CZ" b="1" dirty="0" err="1"/>
              <a:t>respond</a:t>
            </a:r>
            <a:endParaRPr lang="en-GB" b="1" dirty="0"/>
          </a:p>
        </p:txBody>
      </p:sp>
      <p:sp>
        <p:nvSpPr>
          <p:cNvPr id="3" name="Obdélník 2">
            <a:extLst>
              <a:ext uri="{FF2B5EF4-FFF2-40B4-BE49-F238E27FC236}">
                <a16:creationId xmlns:a16="http://schemas.microsoft.com/office/drawing/2014/main" id="{24E43E02-F941-4D3D-80E4-E5BCCE6A1745}"/>
              </a:ext>
            </a:extLst>
          </p:cNvPr>
          <p:cNvSpPr/>
          <p:nvPr/>
        </p:nvSpPr>
        <p:spPr>
          <a:xfrm>
            <a:off x="336430" y="2708694"/>
            <a:ext cx="5063706" cy="144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2. </a:t>
            </a:r>
            <a:r>
              <a:rPr lang="cs-CZ" b="1" dirty="0" err="1"/>
              <a:t>Measurement</a:t>
            </a:r>
            <a:r>
              <a:rPr lang="cs-CZ" b="1" dirty="0"/>
              <a:t> </a:t>
            </a:r>
            <a:r>
              <a:rPr lang="cs-CZ" b="1" dirty="0" err="1"/>
              <a:t>matters</a:t>
            </a:r>
            <a:r>
              <a:rPr lang="cs-CZ" b="1" dirty="0"/>
              <a:t> (</a:t>
            </a:r>
            <a:r>
              <a:rPr lang="cs-CZ" b="1" dirty="0" err="1"/>
              <a:t>unlike</a:t>
            </a:r>
            <a:r>
              <a:rPr lang="cs-CZ" b="1" dirty="0"/>
              <a:t> </a:t>
            </a:r>
            <a:r>
              <a:rPr lang="cs-CZ" b="1" dirty="0" err="1"/>
              <a:t>target</a:t>
            </a:r>
            <a:r>
              <a:rPr lang="cs-CZ" b="1" dirty="0"/>
              <a:t> </a:t>
            </a:r>
            <a:r>
              <a:rPr lang="cs-CZ" b="1" dirty="0" err="1"/>
              <a:t>setting</a:t>
            </a:r>
            <a:r>
              <a:rPr lang="cs-CZ" b="1" dirty="0"/>
              <a:t>)</a:t>
            </a:r>
          </a:p>
          <a:p>
            <a:pPr algn="ctr"/>
            <a:r>
              <a:rPr lang="cs-CZ" b="1" dirty="0" err="1"/>
              <a:t>We</a:t>
            </a:r>
            <a:r>
              <a:rPr lang="cs-CZ" b="1" dirty="0"/>
              <a:t> </a:t>
            </a:r>
            <a:r>
              <a:rPr lang="cs-CZ" b="1" dirty="0" err="1"/>
              <a:t>should</a:t>
            </a:r>
            <a:r>
              <a:rPr lang="cs-CZ" b="1" dirty="0"/>
              <a:t> </a:t>
            </a:r>
            <a:r>
              <a:rPr lang="cs-CZ" b="1" dirty="0" err="1"/>
              <a:t>measure</a:t>
            </a:r>
            <a:r>
              <a:rPr lang="cs-CZ" b="1" dirty="0"/>
              <a:t> </a:t>
            </a:r>
            <a:r>
              <a:rPr lang="cs-CZ" b="1" dirty="0" err="1"/>
              <a:t>things</a:t>
            </a:r>
            <a:r>
              <a:rPr lang="cs-CZ" b="1" dirty="0"/>
              <a:t> </a:t>
            </a:r>
            <a:r>
              <a:rPr lang="cs-CZ" b="1" dirty="0" err="1"/>
              <a:t>from</a:t>
            </a:r>
            <a:r>
              <a:rPr lang="cs-CZ" b="1" dirty="0"/>
              <a:t> </a:t>
            </a:r>
            <a:r>
              <a:rPr lang="cs-CZ" b="1" dirty="0" err="1"/>
              <a:t>the</a:t>
            </a:r>
            <a:r>
              <a:rPr lang="cs-CZ" b="1" dirty="0"/>
              <a:t> </a:t>
            </a:r>
            <a:r>
              <a:rPr lang="cs-CZ" b="1" dirty="0" err="1"/>
              <a:t>perspective</a:t>
            </a:r>
            <a:r>
              <a:rPr lang="cs-CZ" b="1" dirty="0"/>
              <a:t> </a:t>
            </a:r>
            <a:r>
              <a:rPr lang="cs-CZ" b="1" dirty="0" err="1"/>
              <a:t>of</a:t>
            </a:r>
            <a:r>
              <a:rPr lang="cs-CZ" b="1" dirty="0"/>
              <a:t> </a:t>
            </a:r>
            <a:r>
              <a:rPr lang="cs-CZ" b="1" dirty="0" err="1"/>
              <a:t>the</a:t>
            </a:r>
            <a:r>
              <a:rPr lang="cs-CZ" b="1" dirty="0"/>
              <a:t> </a:t>
            </a:r>
            <a:r>
              <a:rPr lang="cs-CZ" b="1" dirty="0" err="1"/>
              <a:t>purpose</a:t>
            </a:r>
            <a:r>
              <a:rPr lang="cs-CZ" b="1" dirty="0"/>
              <a:t> </a:t>
            </a:r>
            <a:r>
              <a:rPr lang="cs-CZ" b="1" dirty="0" err="1"/>
              <a:t>from</a:t>
            </a:r>
            <a:r>
              <a:rPr lang="cs-CZ" b="1" dirty="0"/>
              <a:t> </a:t>
            </a:r>
            <a:r>
              <a:rPr lang="cs-CZ" b="1" dirty="0" err="1"/>
              <a:t>the</a:t>
            </a:r>
            <a:r>
              <a:rPr lang="cs-CZ" b="1" dirty="0"/>
              <a:t> </a:t>
            </a:r>
            <a:r>
              <a:rPr lang="cs-CZ" b="1" dirty="0" err="1"/>
              <a:t>citizens</a:t>
            </a:r>
            <a:r>
              <a:rPr lang="cs-CZ" b="1" dirty="0"/>
              <a:t> point </a:t>
            </a:r>
            <a:r>
              <a:rPr lang="cs-CZ" b="1" dirty="0" err="1"/>
              <a:t>of</a:t>
            </a:r>
            <a:r>
              <a:rPr lang="cs-CZ" b="1" dirty="0"/>
              <a:t> </a:t>
            </a:r>
            <a:r>
              <a:rPr lang="cs-CZ" b="1" dirty="0" err="1"/>
              <a:t>view</a:t>
            </a:r>
            <a:r>
              <a:rPr lang="cs-CZ" b="1" dirty="0"/>
              <a:t> (and </a:t>
            </a:r>
            <a:r>
              <a:rPr lang="cs-CZ" b="1" dirty="0" err="1"/>
              <a:t>its</a:t>
            </a:r>
            <a:r>
              <a:rPr lang="cs-CZ" b="1" dirty="0"/>
              <a:t> diversity)</a:t>
            </a:r>
            <a:endParaRPr lang="en-GB" b="1" dirty="0"/>
          </a:p>
        </p:txBody>
      </p:sp>
      <p:sp>
        <p:nvSpPr>
          <p:cNvPr id="4" name="Obdélník 3">
            <a:extLst>
              <a:ext uri="{FF2B5EF4-FFF2-40B4-BE49-F238E27FC236}">
                <a16:creationId xmlns:a16="http://schemas.microsoft.com/office/drawing/2014/main" id="{1EEACE3D-8CD2-4CAE-AF00-0FB326889040}"/>
              </a:ext>
            </a:extLst>
          </p:cNvPr>
          <p:cNvSpPr/>
          <p:nvPr/>
        </p:nvSpPr>
        <p:spPr>
          <a:xfrm>
            <a:off x="336430" y="4856672"/>
            <a:ext cx="5063706" cy="144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3. </a:t>
            </a:r>
            <a:r>
              <a:rPr lang="cs-CZ" b="1" dirty="0" err="1"/>
              <a:t>Division</a:t>
            </a:r>
            <a:r>
              <a:rPr lang="cs-CZ" b="1" dirty="0"/>
              <a:t> </a:t>
            </a:r>
            <a:r>
              <a:rPr lang="cs-CZ" b="1" dirty="0" err="1"/>
              <a:t>of</a:t>
            </a:r>
            <a:r>
              <a:rPr lang="cs-CZ" b="1" dirty="0"/>
              <a:t> </a:t>
            </a:r>
            <a:r>
              <a:rPr lang="cs-CZ" b="1" dirty="0" err="1"/>
              <a:t>labour</a:t>
            </a:r>
            <a:r>
              <a:rPr lang="cs-CZ" b="1" dirty="0"/>
              <a:t> </a:t>
            </a:r>
            <a:r>
              <a:rPr lang="cs-CZ" b="1" dirty="0" err="1"/>
              <a:t>is</a:t>
            </a:r>
            <a:r>
              <a:rPr lang="cs-CZ" b="1" dirty="0"/>
              <a:t> </a:t>
            </a:r>
            <a:r>
              <a:rPr lang="cs-CZ" b="1" dirty="0" err="1"/>
              <a:t>usually</a:t>
            </a:r>
            <a:r>
              <a:rPr lang="cs-CZ" b="1" dirty="0"/>
              <a:t> not a </a:t>
            </a:r>
            <a:r>
              <a:rPr lang="cs-CZ" b="1" dirty="0" err="1"/>
              <a:t>good</a:t>
            </a:r>
            <a:r>
              <a:rPr lang="cs-CZ" b="1" dirty="0"/>
              <a:t> idea in </a:t>
            </a:r>
            <a:r>
              <a:rPr lang="cs-CZ" b="1" dirty="0" err="1"/>
              <a:t>service</a:t>
            </a:r>
            <a:r>
              <a:rPr lang="cs-CZ" b="1" dirty="0"/>
              <a:t> management </a:t>
            </a:r>
            <a:endParaRPr lang="en-GB" b="1" dirty="0"/>
          </a:p>
        </p:txBody>
      </p:sp>
      <p:sp>
        <p:nvSpPr>
          <p:cNvPr id="5" name="Obdélník 4">
            <a:extLst>
              <a:ext uri="{FF2B5EF4-FFF2-40B4-BE49-F238E27FC236}">
                <a16:creationId xmlns:a16="http://schemas.microsoft.com/office/drawing/2014/main" id="{9B82F393-7A7D-4FDF-B7D2-0C83A2B37ACB}"/>
              </a:ext>
            </a:extLst>
          </p:cNvPr>
          <p:cNvSpPr/>
          <p:nvPr/>
        </p:nvSpPr>
        <p:spPr>
          <a:xfrm>
            <a:off x="6791866" y="560717"/>
            <a:ext cx="5063706" cy="14406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400" b="1" dirty="0"/>
              <a:t>4. Hierarchy </a:t>
            </a:r>
            <a:r>
              <a:rPr lang="cs-CZ" sz="2400" b="1" dirty="0" err="1"/>
              <a:t>is</a:t>
            </a:r>
            <a:r>
              <a:rPr lang="cs-CZ" sz="2400" b="1" dirty="0"/>
              <a:t> not </a:t>
            </a:r>
            <a:r>
              <a:rPr lang="cs-CZ" sz="2400" b="1" dirty="0" err="1"/>
              <a:t>the</a:t>
            </a:r>
            <a:r>
              <a:rPr lang="cs-CZ" sz="2400" b="1" dirty="0"/>
              <a:t> </a:t>
            </a:r>
            <a:r>
              <a:rPr lang="cs-CZ" sz="2400" b="1" dirty="0" err="1"/>
              <a:t>only</a:t>
            </a:r>
            <a:r>
              <a:rPr lang="cs-CZ" sz="2400" b="1" dirty="0"/>
              <a:t> </a:t>
            </a:r>
            <a:r>
              <a:rPr lang="cs-CZ" sz="2400" b="1" dirty="0" err="1"/>
              <a:t>option</a:t>
            </a:r>
            <a:endParaRPr lang="en-GB" b="1" dirty="0"/>
          </a:p>
        </p:txBody>
      </p:sp>
      <p:sp>
        <p:nvSpPr>
          <p:cNvPr id="6" name="Obdélník 5">
            <a:extLst>
              <a:ext uri="{FF2B5EF4-FFF2-40B4-BE49-F238E27FC236}">
                <a16:creationId xmlns:a16="http://schemas.microsoft.com/office/drawing/2014/main" id="{1B32D218-EAB1-4859-A93F-1BEB60DFB060}"/>
              </a:ext>
            </a:extLst>
          </p:cNvPr>
          <p:cNvSpPr/>
          <p:nvPr/>
        </p:nvSpPr>
        <p:spPr>
          <a:xfrm>
            <a:off x="6791866" y="2708694"/>
            <a:ext cx="5063706" cy="14406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400" b="1" dirty="0"/>
              <a:t>5. </a:t>
            </a:r>
            <a:r>
              <a:rPr lang="cs-CZ" sz="2400" b="1" dirty="0" err="1"/>
              <a:t>Intrinsic</a:t>
            </a:r>
            <a:r>
              <a:rPr lang="cs-CZ" sz="2400" b="1" dirty="0"/>
              <a:t> </a:t>
            </a:r>
            <a:r>
              <a:rPr lang="cs-CZ" sz="2400" b="1" dirty="0" err="1"/>
              <a:t>motivation</a:t>
            </a:r>
            <a:r>
              <a:rPr lang="cs-CZ" sz="2400" b="1" dirty="0"/>
              <a:t> </a:t>
            </a:r>
            <a:r>
              <a:rPr lang="cs-CZ" sz="2400" b="1" dirty="0" err="1"/>
              <a:t>is</a:t>
            </a:r>
            <a:r>
              <a:rPr lang="cs-CZ" sz="2400" b="1" dirty="0"/>
              <a:t> much </a:t>
            </a:r>
            <a:r>
              <a:rPr lang="cs-CZ" sz="2400" b="1" dirty="0" err="1"/>
              <a:t>better</a:t>
            </a:r>
            <a:r>
              <a:rPr lang="cs-CZ" sz="2400" b="1" dirty="0"/>
              <a:t> </a:t>
            </a:r>
            <a:r>
              <a:rPr lang="cs-CZ" sz="2400" b="1" dirty="0" err="1"/>
              <a:t>for</a:t>
            </a:r>
            <a:r>
              <a:rPr lang="cs-CZ" sz="2400" b="1" dirty="0"/>
              <a:t> </a:t>
            </a:r>
            <a:r>
              <a:rPr lang="cs-CZ" sz="2400" b="1" dirty="0" err="1"/>
              <a:t>solving</a:t>
            </a:r>
            <a:r>
              <a:rPr lang="cs-CZ" sz="2400" b="1" dirty="0"/>
              <a:t> </a:t>
            </a:r>
            <a:r>
              <a:rPr lang="cs-CZ" sz="2400" b="1" dirty="0" err="1"/>
              <a:t>complex</a:t>
            </a:r>
            <a:r>
              <a:rPr lang="cs-CZ" sz="2400" b="1" dirty="0"/>
              <a:t> </a:t>
            </a:r>
            <a:r>
              <a:rPr lang="cs-CZ" sz="2400" b="1" dirty="0" err="1"/>
              <a:t>problems</a:t>
            </a:r>
            <a:endParaRPr lang="en-GB" b="1" dirty="0"/>
          </a:p>
        </p:txBody>
      </p:sp>
      <p:sp>
        <p:nvSpPr>
          <p:cNvPr id="7" name="Obdélník 6">
            <a:extLst>
              <a:ext uri="{FF2B5EF4-FFF2-40B4-BE49-F238E27FC236}">
                <a16:creationId xmlns:a16="http://schemas.microsoft.com/office/drawing/2014/main" id="{87B98E80-3103-4498-881B-8287D7F5B925}"/>
              </a:ext>
            </a:extLst>
          </p:cNvPr>
          <p:cNvSpPr/>
          <p:nvPr/>
        </p:nvSpPr>
        <p:spPr>
          <a:xfrm>
            <a:off x="6791866" y="4865297"/>
            <a:ext cx="5063706" cy="14406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400" b="1" dirty="0"/>
              <a:t>6. </a:t>
            </a:r>
            <a:r>
              <a:rPr lang="cs-CZ" sz="2400" b="1" dirty="0" err="1"/>
              <a:t>Problem</a:t>
            </a:r>
            <a:r>
              <a:rPr lang="cs-CZ" sz="2400" b="1" dirty="0"/>
              <a:t> </a:t>
            </a:r>
            <a:r>
              <a:rPr lang="cs-CZ" sz="2400" b="1" dirty="0" err="1"/>
              <a:t>is</a:t>
            </a:r>
            <a:r>
              <a:rPr lang="cs-CZ" sz="2400" b="1" dirty="0"/>
              <a:t> not </a:t>
            </a:r>
            <a:r>
              <a:rPr lang="cs-CZ" sz="2400" b="1" dirty="0" err="1"/>
              <a:t>lack</a:t>
            </a:r>
            <a:r>
              <a:rPr lang="cs-CZ" sz="2400" b="1" dirty="0"/>
              <a:t> </a:t>
            </a:r>
            <a:r>
              <a:rPr lang="cs-CZ" sz="2400" b="1" dirty="0" err="1"/>
              <a:t>of</a:t>
            </a:r>
            <a:r>
              <a:rPr lang="cs-CZ" sz="2400" b="1" dirty="0"/>
              <a:t> </a:t>
            </a:r>
            <a:r>
              <a:rPr lang="cs-CZ" sz="2400" b="1" dirty="0" err="1"/>
              <a:t>accountability</a:t>
            </a:r>
            <a:r>
              <a:rPr lang="cs-CZ" sz="2400" b="1" dirty="0"/>
              <a:t>, but </a:t>
            </a:r>
            <a:r>
              <a:rPr lang="cs-CZ" sz="2400" b="1" dirty="0" err="1"/>
              <a:t>too</a:t>
            </a:r>
            <a:r>
              <a:rPr lang="cs-CZ" sz="2400" b="1" dirty="0"/>
              <a:t> much </a:t>
            </a:r>
            <a:r>
              <a:rPr lang="cs-CZ" sz="2400" b="1" dirty="0" err="1"/>
              <a:t>of</a:t>
            </a:r>
            <a:r>
              <a:rPr lang="cs-CZ" sz="2400" b="1" dirty="0"/>
              <a:t> </a:t>
            </a:r>
            <a:r>
              <a:rPr lang="cs-CZ" sz="2400" b="1" dirty="0" err="1"/>
              <a:t>wrong</a:t>
            </a:r>
            <a:r>
              <a:rPr lang="cs-CZ" sz="2400" b="1" dirty="0"/>
              <a:t> type </a:t>
            </a:r>
            <a:r>
              <a:rPr lang="cs-CZ" sz="2400" b="1" dirty="0" err="1"/>
              <a:t>of</a:t>
            </a:r>
            <a:r>
              <a:rPr lang="cs-CZ" sz="2400" b="1" dirty="0"/>
              <a:t> </a:t>
            </a:r>
            <a:r>
              <a:rPr lang="cs-CZ" sz="2400" b="1" dirty="0" err="1"/>
              <a:t>accountability</a:t>
            </a:r>
            <a:endParaRPr lang="en-GB" b="1" dirty="0"/>
          </a:p>
        </p:txBody>
      </p:sp>
    </p:spTree>
    <p:extLst>
      <p:ext uri="{BB962C8B-B14F-4D97-AF65-F5344CB8AC3E}">
        <p14:creationId xmlns:p14="http://schemas.microsoft.com/office/powerpoint/2010/main" val="16908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ADD2E7-645C-4807-8928-BE66173168C1}"/>
              </a:ext>
            </a:extLst>
          </p:cNvPr>
          <p:cNvSpPr txBox="1">
            <a:spLocks/>
          </p:cNvSpPr>
          <p:nvPr/>
        </p:nvSpPr>
        <p:spPr>
          <a:xfrm>
            <a:off x="950343" y="692929"/>
            <a:ext cx="10515600" cy="506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7200" baseline="30000" dirty="0" err="1">
                <a:solidFill>
                  <a:srgbClr val="CC0066"/>
                </a:solidFill>
                <a:latin typeface="+mn-lt"/>
              </a:rPr>
              <a:t>Reflection</a:t>
            </a:r>
            <a:endParaRPr lang="en-GB" sz="7200" baseline="30000" dirty="0">
              <a:solidFill>
                <a:srgbClr val="CC0066"/>
              </a:solidFill>
              <a:latin typeface="+mn-lt"/>
            </a:endParaRPr>
          </a:p>
        </p:txBody>
      </p:sp>
      <p:sp>
        <p:nvSpPr>
          <p:cNvPr id="5" name="Zástupný symbol pro obsah 2">
            <a:extLst>
              <a:ext uri="{FF2B5EF4-FFF2-40B4-BE49-F238E27FC236}">
                <a16:creationId xmlns:a16="http://schemas.microsoft.com/office/drawing/2014/main" id="{F2E9C17C-5578-4483-8395-9BD840A2202C}"/>
              </a:ext>
            </a:extLst>
          </p:cNvPr>
          <p:cNvSpPr txBox="1">
            <a:spLocks/>
          </p:cNvSpPr>
          <p:nvPr/>
        </p:nvSpPr>
        <p:spPr>
          <a:xfrm>
            <a:off x="1012104" y="1272349"/>
            <a:ext cx="4974577"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err="1"/>
              <a:t>What</a:t>
            </a:r>
            <a:r>
              <a:rPr lang="cs-CZ" dirty="0"/>
              <a:t> </a:t>
            </a:r>
            <a:r>
              <a:rPr lang="cs-CZ" dirty="0" err="1"/>
              <a:t>links</a:t>
            </a:r>
            <a:r>
              <a:rPr lang="cs-CZ" dirty="0"/>
              <a:t> do </a:t>
            </a:r>
            <a:r>
              <a:rPr lang="cs-CZ" dirty="0" err="1"/>
              <a:t>you</a:t>
            </a:r>
            <a:r>
              <a:rPr lang="cs-CZ" dirty="0"/>
              <a:t> </a:t>
            </a:r>
            <a:r>
              <a:rPr lang="cs-CZ" dirty="0" err="1"/>
              <a:t>see</a:t>
            </a:r>
            <a:r>
              <a:rPr lang="cs-CZ" dirty="0"/>
              <a:t> </a:t>
            </a:r>
            <a:r>
              <a:rPr lang="cs-CZ" dirty="0" err="1"/>
              <a:t>between</a:t>
            </a:r>
            <a:r>
              <a:rPr lang="cs-CZ" dirty="0"/>
              <a:t> </a:t>
            </a:r>
            <a:r>
              <a:rPr lang="cs-CZ" dirty="0" err="1"/>
              <a:t>the</a:t>
            </a:r>
            <a:r>
              <a:rPr lang="cs-CZ" dirty="0"/>
              <a:t> </a:t>
            </a:r>
            <a:r>
              <a:rPr lang="cs-CZ" dirty="0" err="1"/>
              <a:t>topics</a:t>
            </a:r>
            <a:r>
              <a:rPr lang="cs-CZ" dirty="0"/>
              <a:t> </a:t>
            </a:r>
            <a:r>
              <a:rPr lang="cs-CZ" dirty="0" err="1"/>
              <a:t>we‘ve</a:t>
            </a:r>
            <a:r>
              <a:rPr lang="cs-CZ" dirty="0"/>
              <a:t> </a:t>
            </a:r>
            <a:r>
              <a:rPr lang="cs-CZ" dirty="0" err="1"/>
              <a:t>discussed</a:t>
            </a:r>
            <a:r>
              <a:rPr lang="cs-CZ" dirty="0"/>
              <a:t> so far?</a:t>
            </a:r>
          </a:p>
          <a:p>
            <a:pPr marL="0" indent="0">
              <a:buNone/>
            </a:pPr>
            <a:endParaRPr lang="cs-CZ" dirty="0"/>
          </a:p>
          <a:p>
            <a:pPr marL="0" indent="0">
              <a:buNone/>
            </a:pPr>
            <a:r>
              <a:rPr lang="cs-CZ" dirty="0" err="1"/>
              <a:t>Where</a:t>
            </a:r>
            <a:r>
              <a:rPr lang="cs-CZ" dirty="0"/>
              <a:t> are </a:t>
            </a:r>
            <a:r>
              <a:rPr lang="cs-CZ" dirty="0" err="1"/>
              <a:t>you</a:t>
            </a:r>
            <a:r>
              <a:rPr lang="cs-CZ" dirty="0"/>
              <a:t> </a:t>
            </a:r>
            <a:r>
              <a:rPr lang="cs-CZ" dirty="0" err="1"/>
              <a:t>still</a:t>
            </a:r>
            <a:r>
              <a:rPr lang="cs-CZ" dirty="0"/>
              <a:t> </a:t>
            </a:r>
            <a:r>
              <a:rPr lang="cs-CZ" dirty="0" err="1"/>
              <a:t>puzzled</a:t>
            </a:r>
            <a:r>
              <a:rPr lang="cs-CZ" dirty="0"/>
              <a:t>?</a:t>
            </a:r>
          </a:p>
        </p:txBody>
      </p:sp>
      <p:pic>
        <p:nvPicPr>
          <p:cNvPr id="3" name="Obrázek 2">
            <a:extLst>
              <a:ext uri="{FF2B5EF4-FFF2-40B4-BE49-F238E27FC236}">
                <a16:creationId xmlns:a16="http://schemas.microsoft.com/office/drawing/2014/main" id="{22EB0F7A-0147-46F6-807F-E38439362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090" y="-1238001"/>
            <a:ext cx="5397910" cy="8096001"/>
          </a:xfrm>
          <a:prstGeom prst="rect">
            <a:avLst/>
          </a:prstGeom>
        </p:spPr>
      </p:pic>
      <p:sp>
        <p:nvSpPr>
          <p:cNvPr id="7" name="Obdélník 6">
            <a:extLst>
              <a:ext uri="{FF2B5EF4-FFF2-40B4-BE49-F238E27FC236}">
                <a16:creationId xmlns:a16="http://schemas.microsoft.com/office/drawing/2014/main" id="{856133A3-F1BA-405F-A7F6-47077E280B06}"/>
              </a:ext>
            </a:extLst>
          </p:cNvPr>
          <p:cNvSpPr/>
          <p:nvPr/>
        </p:nvSpPr>
        <p:spPr>
          <a:xfrm>
            <a:off x="9836673" y="6581001"/>
            <a:ext cx="2311082" cy="276999"/>
          </a:xfrm>
          <a:prstGeom prst="rect">
            <a:avLst/>
          </a:prstGeom>
        </p:spPr>
        <p:txBody>
          <a:bodyPr wrap="none">
            <a:spAutoFit/>
          </a:bodyPr>
          <a:lstStyle/>
          <a:p>
            <a:r>
              <a:rPr lang="en-US" sz="1200" dirty="0">
                <a:solidFill>
                  <a:schemeClr val="bg1">
                    <a:lumMod val="50000"/>
                  </a:schemeClr>
                </a:solidFill>
              </a:rPr>
              <a:t>Photo by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Luke Leung</a:t>
            </a:r>
            <a:r>
              <a:rPr lang="en-US" sz="1200" dirty="0">
                <a:solidFill>
                  <a:schemeClr val="bg1">
                    <a:lumMod val="50000"/>
                  </a:schemeClr>
                </a:solidFill>
              </a:rPr>
              <a:t> on </a:t>
            </a:r>
            <a:r>
              <a:rPr lang="en-US" sz="1200" dirty="0" err="1">
                <a:solidFill>
                  <a:schemeClr val="bg1">
                    <a:lumMod val="50000"/>
                  </a:schemeClr>
                </a:solidFill>
                <a:hlinkClick r:id="rId4">
                  <a:extLst>
                    <a:ext uri="{A12FA001-AC4F-418D-AE19-62706E023703}">
                      <ahyp:hlinkClr xmlns:ahyp="http://schemas.microsoft.com/office/drawing/2018/hyperlinkcolor" val="tx"/>
                    </a:ext>
                  </a:extLst>
                </a:hlinkClick>
              </a:rPr>
              <a:t>Unsplash</a:t>
            </a:r>
            <a:r>
              <a:rPr lang="en-US" sz="1200" dirty="0">
                <a:solidFill>
                  <a:schemeClr val="bg1">
                    <a:lumMod val="50000"/>
                  </a:schemeClr>
                </a:solidFill>
              </a:rPr>
              <a:t> </a:t>
            </a:r>
            <a:endParaRPr lang="cs-CZ" sz="1200" dirty="0">
              <a:solidFill>
                <a:schemeClr val="bg1">
                  <a:lumMod val="50000"/>
                </a:schemeClr>
              </a:solidFill>
            </a:endParaRPr>
          </a:p>
        </p:txBody>
      </p:sp>
    </p:spTree>
    <p:extLst>
      <p:ext uri="{BB962C8B-B14F-4D97-AF65-F5344CB8AC3E}">
        <p14:creationId xmlns:p14="http://schemas.microsoft.com/office/powerpoint/2010/main" val="5271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AE4A317-4CBB-46CA-9AA6-96AAA7A3C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404"/>
            <a:ext cx="12192000" cy="8138808"/>
          </a:xfrm>
          <a:prstGeom prst="rect">
            <a:avLst/>
          </a:prstGeom>
        </p:spPr>
      </p:pic>
      <p:sp>
        <p:nvSpPr>
          <p:cNvPr id="4" name="TextovéPole 3">
            <a:extLst>
              <a:ext uri="{FF2B5EF4-FFF2-40B4-BE49-F238E27FC236}">
                <a16:creationId xmlns:a16="http://schemas.microsoft.com/office/drawing/2014/main" id="{A94C4603-4227-490C-8FE9-21B875787A14}"/>
              </a:ext>
            </a:extLst>
          </p:cNvPr>
          <p:cNvSpPr txBox="1"/>
          <p:nvPr/>
        </p:nvSpPr>
        <p:spPr>
          <a:xfrm>
            <a:off x="262687" y="3781075"/>
            <a:ext cx="4683526" cy="646331"/>
          </a:xfrm>
          <a:prstGeom prst="rect">
            <a:avLst/>
          </a:prstGeom>
          <a:noFill/>
        </p:spPr>
        <p:txBody>
          <a:bodyPr wrap="none" rtlCol="0">
            <a:spAutoFit/>
          </a:bodyPr>
          <a:lstStyle/>
          <a:p>
            <a:r>
              <a:rPr lang="cs-CZ" sz="3600" dirty="0" err="1">
                <a:latin typeface="Calibri" panose="020F0502020204030204" pitchFamily="34" charset="0"/>
                <a:cs typeface="Calibri" panose="020F0502020204030204" pitchFamily="34" charset="0"/>
              </a:rPr>
              <a:t>Break</a:t>
            </a:r>
            <a:r>
              <a:rPr lang="cs-CZ" sz="3600" dirty="0">
                <a:latin typeface="Calibri" panose="020F0502020204030204" pitchFamily="34" charset="0"/>
                <a:cs typeface="Calibri" panose="020F0502020204030204" pitchFamily="34" charset="0"/>
              </a:rPr>
              <a:t> - </a:t>
            </a:r>
            <a:r>
              <a:rPr lang="cs-CZ" sz="3600" dirty="0" err="1">
                <a:latin typeface="Calibri" panose="020F0502020204030204" pitchFamily="34" charset="0"/>
                <a:cs typeface="Calibri" panose="020F0502020204030204" pitchFamily="34" charset="0"/>
              </a:rPr>
              <a:t>be</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back</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at</a:t>
            </a:r>
            <a:r>
              <a:rPr lang="cs-CZ" sz="3600" dirty="0">
                <a:latin typeface="Calibri" panose="020F0502020204030204" pitchFamily="34" charset="0"/>
                <a:cs typeface="Calibri" panose="020F0502020204030204" pitchFamily="34" charset="0"/>
              </a:rPr>
              <a:t> 15:50</a:t>
            </a:r>
          </a:p>
        </p:txBody>
      </p:sp>
    </p:spTree>
    <p:extLst>
      <p:ext uri="{BB962C8B-B14F-4D97-AF65-F5344CB8AC3E}">
        <p14:creationId xmlns:p14="http://schemas.microsoft.com/office/powerpoint/2010/main" val="1451202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524000" y="3602037"/>
            <a:ext cx="9144000" cy="2695245"/>
          </a:xfrm>
        </p:spPr>
        <p:txBody>
          <a:bodyPr>
            <a:normAutofit/>
          </a:bodyPr>
          <a:lstStyle/>
          <a:p>
            <a:pPr lvl="1"/>
            <a:r>
              <a:rPr lang="cs-CZ" sz="4800" dirty="0" err="1"/>
              <a:t>Topic</a:t>
            </a:r>
            <a:r>
              <a:rPr lang="cs-CZ" sz="4800" dirty="0"/>
              <a:t> 3:</a:t>
            </a:r>
            <a:br>
              <a:rPr lang="cs-CZ" sz="4800" b="1" dirty="0"/>
            </a:br>
            <a:r>
              <a:rPr lang="cs-CZ" sz="4800" b="1" dirty="0" err="1"/>
              <a:t>Human</a:t>
            </a:r>
            <a:r>
              <a:rPr lang="cs-CZ" sz="4800" b="1" dirty="0"/>
              <a:t> </a:t>
            </a:r>
            <a:r>
              <a:rPr lang="cs-CZ" sz="4800" b="1" dirty="0" err="1"/>
              <a:t>Learning</a:t>
            </a:r>
            <a:r>
              <a:rPr lang="cs-CZ" sz="4800" b="1" dirty="0"/>
              <a:t> Systems</a:t>
            </a:r>
            <a:r>
              <a:rPr lang="en-GB" sz="4800" b="1" dirty="0"/>
              <a:t>: </a:t>
            </a:r>
            <a:br>
              <a:rPr lang="cs-CZ" sz="4800" dirty="0"/>
            </a:br>
            <a:r>
              <a:rPr lang="cs-CZ" sz="3600" dirty="0"/>
              <a:t>Intro &amp; </a:t>
            </a:r>
            <a:r>
              <a:rPr lang="cs-CZ" sz="3200" dirty="0" err="1"/>
              <a:t>Human</a:t>
            </a:r>
            <a:r>
              <a:rPr lang="cs-CZ" sz="3200" dirty="0"/>
              <a:t> element</a:t>
            </a:r>
          </a:p>
        </p:txBody>
      </p:sp>
    </p:spTree>
    <p:extLst>
      <p:ext uri="{BB962C8B-B14F-4D97-AF65-F5344CB8AC3E}">
        <p14:creationId xmlns:p14="http://schemas.microsoft.com/office/powerpoint/2010/main" val="1899139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pPr>
              <a:defRPr/>
            </a:pPr>
            <a:fld id="{43312B69-3394-40AF-928E-A603DA2A36C8}" type="slidenum">
              <a:rPr lang="en-US" smtClean="0">
                <a:solidFill>
                  <a:prstClr val="black">
                    <a:tint val="75000"/>
                  </a:prstClr>
                </a:solidFill>
              </a:rPr>
              <a:pPr>
                <a:defRPr/>
              </a:pPr>
              <a:t>68</a:t>
            </a:fld>
            <a:endParaRPr lang="en-US" dirty="0">
              <a:solidFill>
                <a:prstClr val="black">
                  <a:tint val="75000"/>
                </a:prstClr>
              </a:solidFill>
            </a:endParaRPr>
          </a:p>
        </p:txBody>
      </p:sp>
      <p:sp>
        <p:nvSpPr>
          <p:cNvPr id="20" name="Volný tvar 19"/>
          <p:cNvSpPr/>
          <p:nvPr/>
        </p:nvSpPr>
        <p:spPr>
          <a:xfrm>
            <a:off x="1768403" y="937711"/>
            <a:ext cx="1450597" cy="316800"/>
          </a:xfrm>
          <a:custGeom>
            <a:avLst/>
            <a:gdLst>
              <a:gd name="connsiteX0" fmla="*/ 0 w 1450597"/>
              <a:gd name="connsiteY0" fmla="*/ 0 h 316800"/>
              <a:gd name="connsiteX1" fmla="*/ 1450597 w 1450597"/>
              <a:gd name="connsiteY1" fmla="*/ 0 h 316800"/>
              <a:gd name="connsiteX2" fmla="*/ 1450597 w 1450597"/>
              <a:gd name="connsiteY2" fmla="*/ 316800 h 316800"/>
              <a:gd name="connsiteX3" fmla="*/ 0 w 1450597"/>
              <a:gd name="connsiteY3" fmla="*/ 316800 h 316800"/>
              <a:gd name="connsiteX4" fmla="*/ 0 w 1450597"/>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97" h="316800">
                <a:moveTo>
                  <a:pt x="0" y="0"/>
                </a:moveTo>
                <a:lnTo>
                  <a:pt x="1450597" y="0"/>
                </a:lnTo>
                <a:lnTo>
                  <a:pt x="1450597"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err="1">
                <a:solidFill>
                  <a:prstClr val="white"/>
                </a:solidFill>
              </a:rPr>
              <a:t>Problem</a:t>
            </a:r>
            <a:r>
              <a:rPr lang="cs-CZ" sz="1100" b="1" dirty="0">
                <a:solidFill>
                  <a:prstClr val="white"/>
                </a:solidFill>
              </a:rPr>
              <a:t>: </a:t>
            </a:r>
            <a:r>
              <a:rPr lang="cs-CZ" sz="1100" b="1" dirty="0" err="1">
                <a:solidFill>
                  <a:prstClr val="white"/>
                </a:solidFill>
              </a:rPr>
              <a:t>Perceived</a:t>
            </a:r>
            <a:r>
              <a:rPr lang="cs-CZ" sz="1100" b="1" dirty="0">
                <a:solidFill>
                  <a:prstClr val="white"/>
                </a:solidFill>
              </a:rPr>
              <a:t> </a:t>
            </a:r>
            <a:r>
              <a:rPr lang="cs-CZ" sz="1100" b="1" dirty="0" err="1">
                <a:solidFill>
                  <a:prstClr val="white"/>
                </a:solidFill>
              </a:rPr>
              <a:t>lack</a:t>
            </a:r>
            <a:r>
              <a:rPr lang="cs-CZ" sz="1100" b="1" dirty="0">
                <a:solidFill>
                  <a:prstClr val="white"/>
                </a:solidFill>
              </a:rPr>
              <a:t> </a:t>
            </a:r>
            <a:r>
              <a:rPr lang="cs-CZ" sz="1100" b="1" dirty="0" err="1">
                <a:solidFill>
                  <a:prstClr val="white"/>
                </a:solidFill>
              </a:rPr>
              <a:t>of</a:t>
            </a:r>
            <a:endParaRPr lang="cs-CZ" sz="1100" b="1" dirty="0">
              <a:solidFill>
                <a:prstClr val="white"/>
              </a:solidFill>
            </a:endParaRPr>
          </a:p>
        </p:txBody>
      </p:sp>
      <p:sp>
        <p:nvSpPr>
          <p:cNvPr id="21" name="Volný tvar 20"/>
          <p:cNvSpPr/>
          <p:nvPr/>
        </p:nvSpPr>
        <p:spPr>
          <a:xfrm>
            <a:off x="1768403" y="1254511"/>
            <a:ext cx="1450597" cy="2042408"/>
          </a:xfrm>
          <a:custGeom>
            <a:avLst/>
            <a:gdLst>
              <a:gd name="connsiteX0" fmla="*/ 0 w 1303365"/>
              <a:gd name="connsiteY0" fmla="*/ 0 h 2042408"/>
              <a:gd name="connsiteX1" fmla="*/ 1303365 w 1303365"/>
              <a:gd name="connsiteY1" fmla="*/ 0 h 2042408"/>
              <a:gd name="connsiteX2" fmla="*/ 1303365 w 1303365"/>
              <a:gd name="connsiteY2" fmla="*/ 2042408 h 2042408"/>
              <a:gd name="connsiteX3" fmla="*/ 0 w 1303365"/>
              <a:gd name="connsiteY3" fmla="*/ 2042408 h 2042408"/>
              <a:gd name="connsiteX4" fmla="*/ 0 w 1303365"/>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365" h="2042408">
                <a:moveTo>
                  <a:pt x="0" y="0"/>
                </a:moveTo>
                <a:lnTo>
                  <a:pt x="1303365" y="0"/>
                </a:lnTo>
                <a:lnTo>
                  <a:pt x="1303365"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Performance</a:t>
            </a: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Responsibility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Accountability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Transparency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Control</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capacity</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guarantee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results</a:t>
            </a:r>
            <a:endParaRPr lang="cs-CZ" sz="1200" dirty="0">
              <a:solidFill>
                <a:prstClr val="black">
                  <a:hueOff val="0"/>
                  <a:satOff val="0"/>
                  <a:lumOff val="0"/>
                  <a:alphaOff val="0"/>
                </a:prstClr>
              </a:solidFill>
            </a:endParaRPr>
          </a:p>
        </p:txBody>
      </p:sp>
      <p:grpSp>
        <p:nvGrpSpPr>
          <p:cNvPr id="3" name="Groep 27"/>
          <p:cNvGrpSpPr/>
          <p:nvPr/>
        </p:nvGrpSpPr>
        <p:grpSpPr>
          <a:xfrm>
            <a:off x="7440588" y="3012122"/>
            <a:ext cx="2064789" cy="3153182"/>
            <a:chOff x="5916587" y="3012122"/>
            <a:chExt cx="2064789" cy="3153182"/>
          </a:xfrm>
        </p:grpSpPr>
        <p:sp>
          <p:nvSpPr>
            <p:cNvPr id="33" name="Volný tvar 32"/>
            <p:cNvSpPr/>
            <p:nvPr/>
          </p:nvSpPr>
          <p:spPr>
            <a:xfrm>
              <a:off x="5987601" y="3436368"/>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a:solidFill>
                    <a:prstClr val="white"/>
                  </a:solidFill>
                </a:rPr>
                <a:t>Another new solution?</a:t>
              </a:r>
            </a:p>
          </p:txBody>
        </p:sp>
        <p:sp>
          <p:nvSpPr>
            <p:cNvPr id="34" name="Volný tvar 33"/>
            <p:cNvSpPr/>
            <p:nvPr/>
          </p:nvSpPr>
          <p:spPr>
            <a:xfrm>
              <a:off x="5987601" y="3810768"/>
              <a:ext cx="1993775" cy="2354536"/>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Re-establish Trust (especially WITHIN the public sector)</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Re-equilibrate Trust and Performance</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Performance governance approach</a:t>
              </a:r>
            </a:p>
          </p:txBody>
        </p:sp>
        <p:sp>
          <p:nvSpPr>
            <p:cNvPr id="7" name="Šipka dolů 6"/>
            <p:cNvSpPr/>
            <p:nvPr/>
          </p:nvSpPr>
          <p:spPr>
            <a:xfrm rot="19580479">
              <a:off x="5916587" y="3012122"/>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11" name="Textové pole 2"/>
          <p:cNvSpPr txBox="1">
            <a:spLocks noChangeArrowheads="1"/>
          </p:cNvSpPr>
          <p:nvPr/>
        </p:nvSpPr>
        <p:spPr bwMode="auto">
          <a:xfrm>
            <a:off x="1768403" y="228601"/>
            <a:ext cx="1450597" cy="5878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400" b="1" dirty="0" err="1">
                <a:solidFill>
                  <a:prstClr val="black"/>
                </a:solidFill>
                <a:ea typeface="Calibri"/>
                <a:cs typeface="Times New Roman"/>
              </a:rPr>
              <a:t>Weberian</a:t>
            </a:r>
            <a:r>
              <a:rPr lang="en-GB" sz="1400" b="1" dirty="0">
                <a:solidFill>
                  <a:prstClr val="black"/>
                </a:solidFill>
                <a:ea typeface="Calibri"/>
                <a:cs typeface="Times New Roman"/>
              </a:rPr>
              <a:t> bureaucracy</a:t>
            </a:r>
            <a:endParaRPr lang="cs-CZ" sz="1100" dirty="0">
              <a:solidFill>
                <a:prstClr val="black"/>
              </a:solidFill>
              <a:ea typeface="Calibri"/>
              <a:cs typeface="Times New Roman"/>
            </a:endParaRPr>
          </a:p>
        </p:txBody>
      </p:sp>
      <p:grpSp>
        <p:nvGrpSpPr>
          <p:cNvPr id="4" name="Groep 3"/>
          <p:cNvGrpSpPr/>
          <p:nvPr/>
        </p:nvGrpSpPr>
        <p:grpSpPr>
          <a:xfrm>
            <a:off x="2493702" y="395556"/>
            <a:ext cx="3551659" cy="5769748"/>
            <a:chOff x="969701" y="395556"/>
            <a:chExt cx="3551659" cy="5769748"/>
          </a:xfrm>
        </p:grpSpPr>
        <p:grpSp>
          <p:nvGrpSpPr>
            <p:cNvPr id="16" name="Groep 2"/>
            <p:cNvGrpSpPr/>
            <p:nvPr/>
          </p:nvGrpSpPr>
          <p:grpSpPr>
            <a:xfrm>
              <a:off x="969701" y="3012122"/>
              <a:ext cx="1995819" cy="3153182"/>
              <a:chOff x="969701" y="3012122"/>
              <a:chExt cx="1995819" cy="3153182"/>
            </a:xfrm>
          </p:grpSpPr>
          <p:sp>
            <p:nvSpPr>
              <p:cNvPr id="29" name="Volný tvar 28"/>
              <p:cNvSpPr/>
              <p:nvPr/>
            </p:nvSpPr>
            <p:spPr>
              <a:xfrm>
                <a:off x="969701" y="3462021"/>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dirty="0" err="1">
                    <a:solidFill>
                      <a:prstClr val="white"/>
                    </a:solidFill>
                  </a:rPr>
                  <a:t>Solution</a:t>
                </a:r>
                <a:endParaRPr lang="cs-CZ" sz="1300" dirty="0">
                  <a:solidFill>
                    <a:prstClr val="white"/>
                  </a:solidFill>
                </a:endParaRPr>
              </a:p>
            </p:txBody>
          </p:sp>
          <p:sp>
            <p:nvSpPr>
              <p:cNvPr id="30" name="Volný tvar 29"/>
              <p:cNvSpPr/>
              <p:nvPr/>
            </p:nvSpPr>
            <p:spPr>
              <a:xfrm>
                <a:off x="971745" y="3821265"/>
                <a:ext cx="1993775" cy="2344039"/>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err="1">
                    <a:solidFill>
                      <a:prstClr val="black">
                        <a:hueOff val="0"/>
                        <a:satOff val="0"/>
                        <a:lumOff val="0"/>
                        <a:alphaOff val="0"/>
                      </a:prstClr>
                    </a:solidFill>
                  </a:rPr>
                  <a:t>Creation</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of</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agencies</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More autonomy</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More </a:t>
                </a:r>
                <a:r>
                  <a:rPr lang="cs-CZ" sz="1300" dirty="0" err="1">
                    <a:solidFill>
                      <a:prstClr val="black">
                        <a:hueOff val="0"/>
                        <a:satOff val="0"/>
                        <a:lumOff val="0"/>
                        <a:alphaOff val="0"/>
                      </a:prstClr>
                    </a:solidFill>
                  </a:rPr>
                  <a:t>specialisation</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err="1">
                    <a:solidFill>
                      <a:prstClr val="black">
                        <a:hueOff val="0"/>
                        <a:satOff val="0"/>
                        <a:lumOff val="0"/>
                        <a:alphaOff val="0"/>
                      </a:prstClr>
                    </a:solidFill>
                  </a:rPr>
                  <a:t>Increase</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of</a:t>
                </a:r>
                <a:r>
                  <a:rPr lang="cs-CZ" sz="1300" dirty="0">
                    <a:solidFill>
                      <a:prstClr val="black">
                        <a:hueOff val="0"/>
                        <a:satOff val="0"/>
                        <a:lumOff val="0"/>
                        <a:alphaOff val="0"/>
                      </a:prstClr>
                    </a:solidFill>
                  </a:rPr>
                  <a:t> single </a:t>
                </a:r>
                <a:r>
                  <a:rPr lang="cs-CZ" sz="1300" dirty="0" err="1">
                    <a:solidFill>
                      <a:prstClr val="black">
                        <a:hueOff val="0"/>
                        <a:satOff val="0"/>
                        <a:lumOff val="0"/>
                        <a:alphaOff val="0"/>
                      </a:prstClr>
                    </a:solidFill>
                  </a:rPr>
                  <a:t>policy</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capacity</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Performance Me</a:t>
                </a:r>
                <a:r>
                  <a:rPr lang="en-US" sz="1300" dirty="0">
                    <a:solidFill>
                      <a:prstClr val="black">
                        <a:hueOff val="0"/>
                        <a:satOff val="0"/>
                        <a:lumOff val="0"/>
                        <a:alphaOff val="0"/>
                      </a:prstClr>
                    </a:solidFill>
                  </a:rPr>
                  <a:t>a</a:t>
                </a:r>
                <a:r>
                  <a:rPr lang="cs-CZ" sz="1300" dirty="0">
                    <a:solidFill>
                      <a:prstClr val="black">
                        <a:hueOff val="0"/>
                        <a:satOff val="0"/>
                        <a:lumOff val="0"/>
                        <a:alphaOff val="0"/>
                      </a:prstClr>
                    </a:solidFill>
                  </a:rPr>
                  <a:t>surement Systems introduced</a:t>
                </a:r>
              </a:p>
            </p:txBody>
          </p:sp>
          <p:sp>
            <p:nvSpPr>
              <p:cNvPr id="5" name="Šipka dolů 4"/>
              <p:cNvSpPr/>
              <p:nvPr/>
            </p:nvSpPr>
            <p:spPr>
              <a:xfrm rot="19580479">
                <a:off x="1107097" y="3012122"/>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12" name="Textové pole 2"/>
            <p:cNvSpPr txBox="1">
              <a:spLocks noChangeArrowheads="1"/>
            </p:cNvSpPr>
            <p:nvPr/>
          </p:nvSpPr>
          <p:spPr bwMode="auto">
            <a:xfrm>
              <a:off x="1925583" y="395556"/>
              <a:ext cx="2595777" cy="3255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cs-CZ" sz="1400" b="1" dirty="0">
                  <a:solidFill>
                    <a:prstClr val="black"/>
                  </a:solidFill>
                  <a:ea typeface="Calibri"/>
                  <a:cs typeface="Times New Roman"/>
                </a:rPr>
                <a:t>New Public Management</a:t>
              </a:r>
              <a:endParaRPr lang="cs-CZ" sz="1100" dirty="0">
                <a:solidFill>
                  <a:prstClr val="black"/>
                </a:solidFill>
                <a:ea typeface="Calibri"/>
                <a:cs typeface="Times New Roman"/>
              </a:endParaRPr>
            </a:p>
          </p:txBody>
        </p:sp>
      </p:grpSp>
      <p:grpSp>
        <p:nvGrpSpPr>
          <p:cNvPr id="17" name="Groep 16"/>
          <p:cNvGrpSpPr/>
          <p:nvPr/>
        </p:nvGrpSpPr>
        <p:grpSpPr>
          <a:xfrm>
            <a:off x="4926622" y="395555"/>
            <a:ext cx="4441330" cy="5754060"/>
            <a:chOff x="3402622" y="395555"/>
            <a:chExt cx="4441330" cy="5754060"/>
          </a:xfrm>
        </p:grpSpPr>
        <p:sp>
          <p:nvSpPr>
            <p:cNvPr id="31" name="Volný tvar 30"/>
            <p:cNvSpPr/>
            <p:nvPr/>
          </p:nvSpPr>
          <p:spPr>
            <a:xfrm>
              <a:off x="3524472" y="3416560"/>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dirty="0">
                  <a:solidFill>
                    <a:prstClr val="white"/>
                  </a:solidFill>
                </a:rPr>
                <a:t>New </a:t>
              </a:r>
              <a:r>
                <a:rPr lang="cs-CZ" sz="1300" dirty="0" err="1">
                  <a:solidFill>
                    <a:prstClr val="white"/>
                  </a:solidFill>
                </a:rPr>
                <a:t>solution</a:t>
              </a:r>
              <a:endParaRPr lang="cs-CZ" sz="1300" dirty="0">
                <a:solidFill>
                  <a:prstClr val="white"/>
                </a:solidFill>
              </a:endParaRPr>
            </a:p>
          </p:txBody>
        </p:sp>
        <p:sp>
          <p:nvSpPr>
            <p:cNvPr id="32" name="Volný tvar 31"/>
            <p:cNvSpPr/>
            <p:nvPr/>
          </p:nvSpPr>
          <p:spPr>
            <a:xfrm>
              <a:off x="3524472" y="3805576"/>
              <a:ext cx="1993775" cy="2344039"/>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Reinvent coordination (or in</a:t>
              </a:r>
              <a:r>
                <a:rPr lang="en-US" sz="1300" dirty="0">
                  <a:solidFill>
                    <a:prstClr val="black">
                      <a:hueOff val="0"/>
                      <a:satOff val="0"/>
                      <a:lumOff val="0"/>
                      <a:alphaOff val="0"/>
                    </a:prstClr>
                  </a:solidFill>
                </a:rPr>
                <a:t>t</a:t>
              </a:r>
              <a:r>
                <a:rPr lang="cs-CZ" sz="1300" dirty="0">
                  <a:solidFill>
                    <a:prstClr val="black">
                      <a:hueOff val="0"/>
                      <a:satOff val="0"/>
                      <a:lumOff val="0"/>
                      <a:alphaOff val="0"/>
                    </a:prstClr>
                  </a:solidFill>
                </a:rPr>
                <a:t>roduce brand new):</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Hierarchy mechanisms</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Market mechanisms</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Network mechanisms</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Gu</a:t>
              </a:r>
              <a:r>
                <a:rPr lang="en-US" sz="1300" dirty="0">
                  <a:solidFill>
                    <a:prstClr val="black">
                      <a:hueOff val="0"/>
                      <a:satOff val="0"/>
                      <a:lumOff val="0"/>
                      <a:alphaOff val="0"/>
                    </a:prstClr>
                  </a:solidFill>
                </a:rPr>
                <a:t>a</a:t>
              </a:r>
              <a:r>
                <a:rPr lang="cs-CZ" sz="1300" dirty="0">
                  <a:solidFill>
                    <a:prstClr val="black">
                      <a:hueOff val="0"/>
                      <a:satOff val="0"/>
                      <a:lumOff val="0"/>
                      <a:alphaOff val="0"/>
                    </a:prstClr>
                  </a:solidFill>
                </a:rPr>
                <a:t>rantee effective policy capacity</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Increase of Audit capacity</a:t>
              </a:r>
            </a:p>
          </p:txBody>
        </p:sp>
        <p:sp>
          <p:nvSpPr>
            <p:cNvPr id="6" name="Šipka dolů 5"/>
            <p:cNvSpPr/>
            <p:nvPr/>
          </p:nvSpPr>
          <p:spPr>
            <a:xfrm rot="19580479">
              <a:off x="3402622" y="3011487"/>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sp>
          <p:nvSpPr>
            <p:cNvPr id="13" name="Textové pole 2"/>
            <p:cNvSpPr txBox="1">
              <a:spLocks noChangeArrowheads="1"/>
            </p:cNvSpPr>
            <p:nvPr/>
          </p:nvSpPr>
          <p:spPr bwMode="auto">
            <a:xfrm>
              <a:off x="4644007" y="395555"/>
              <a:ext cx="3199945" cy="3255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400" b="1" dirty="0">
                  <a:solidFill>
                    <a:prstClr val="black"/>
                  </a:solidFill>
                  <a:ea typeface="Calibri"/>
                  <a:cs typeface="Times New Roman"/>
                </a:rPr>
                <a:t>Discussion </a:t>
              </a:r>
              <a:r>
                <a:rPr lang="cs-CZ" sz="1400" b="1" dirty="0" err="1">
                  <a:solidFill>
                    <a:prstClr val="black"/>
                  </a:solidFill>
                  <a:ea typeface="Calibri"/>
                  <a:cs typeface="Times New Roman"/>
                </a:rPr>
                <a:t>after</a:t>
              </a:r>
              <a:r>
                <a:rPr lang="cs-CZ" sz="1400" b="1" dirty="0">
                  <a:solidFill>
                    <a:prstClr val="black"/>
                  </a:solidFill>
                  <a:ea typeface="Calibri"/>
                  <a:cs typeface="Times New Roman"/>
                </a:rPr>
                <a:t> </a:t>
              </a:r>
              <a:r>
                <a:rPr lang="en-GB" sz="1400" b="1" dirty="0">
                  <a:solidFill>
                    <a:prstClr val="black"/>
                  </a:solidFill>
                  <a:ea typeface="Calibri"/>
                  <a:cs typeface="Times New Roman"/>
                </a:rPr>
                <a:t>the NPM</a:t>
              </a:r>
              <a:r>
                <a:rPr lang="cs-CZ" sz="1400" b="1" dirty="0">
                  <a:solidFill>
                    <a:prstClr val="black"/>
                  </a:solidFill>
                  <a:ea typeface="Calibri"/>
                  <a:cs typeface="Times New Roman"/>
                </a:rPr>
                <a:t> / Late NPM</a:t>
              </a:r>
              <a:endParaRPr lang="cs-CZ" sz="1100" dirty="0">
                <a:solidFill>
                  <a:prstClr val="black"/>
                </a:solidFill>
                <a:ea typeface="Calibri"/>
                <a:cs typeface="Times New Roman"/>
              </a:endParaRPr>
            </a:p>
          </p:txBody>
        </p:sp>
      </p:grpSp>
      <p:sp>
        <p:nvSpPr>
          <p:cNvPr id="14" name="Rectangle 1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prstClr val="black"/>
              </a:solidFill>
            </a:endParaRPr>
          </a:p>
        </p:txBody>
      </p:sp>
      <p:sp>
        <p:nvSpPr>
          <p:cNvPr id="15" name="Rectangle 13"/>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prstClr val="black"/>
              </a:solidFill>
            </a:endParaRPr>
          </a:p>
        </p:txBody>
      </p:sp>
      <p:grpSp>
        <p:nvGrpSpPr>
          <p:cNvPr id="18" name="Groep 15"/>
          <p:cNvGrpSpPr/>
          <p:nvPr/>
        </p:nvGrpSpPr>
        <p:grpSpPr>
          <a:xfrm>
            <a:off x="3449583" y="944791"/>
            <a:ext cx="2595776" cy="2643276"/>
            <a:chOff x="1925583" y="944791"/>
            <a:chExt cx="2595776" cy="2643276"/>
          </a:xfrm>
        </p:grpSpPr>
        <p:sp>
          <p:nvSpPr>
            <p:cNvPr id="22" name="Volný tvar 21"/>
            <p:cNvSpPr/>
            <p:nvPr/>
          </p:nvSpPr>
          <p:spPr>
            <a:xfrm>
              <a:off x="1925583" y="944791"/>
              <a:ext cx="2595776" cy="316800"/>
            </a:xfrm>
            <a:custGeom>
              <a:avLst/>
              <a:gdLst>
                <a:gd name="connsiteX0" fmla="*/ 0 w 2595776"/>
                <a:gd name="connsiteY0" fmla="*/ 0 h 316800"/>
                <a:gd name="connsiteX1" fmla="*/ 2595776 w 2595776"/>
                <a:gd name="connsiteY1" fmla="*/ 0 h 316800"/>
                <a:gd name="connsiteX2" fmla="*/ 2595776 w 2595776"/>
                <a:gd name="connsiteY2" fmla="*/ 316800 h 316800"/>
                <a:gd name="connsiteX3" fmla="*/ 0 w 2595776"/>
                <a:gd name="connsiteY3" fmla="*/ 316800 h 316800"/>
                <a:gd name="connsiteX4" fmla="*/ 0 w 2595776"/>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316800">
                  <a:moveTo>
                    <a:pt x="0" y="0"/>
                  </a:moveTo>
                  <a:lnTo>
                    <a:pt x="2595776" y="0"/>
                  </a:lnTo>
                  <a:lnTo>
                    <a:pt x="2595776"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a:solidFill>
                    <a:prstClr val="white"/>
                  </a:solidFill>
                </a:rPr>
                <a:t>New problem</a:t>
              </a:r>
            </a:p>
          </p:txBody>
        </p:sp>
        <p:sp>
          <p:nvSpPr>
            <p:cNvPr id="23" name="Volný tvar 22"/>
            <p:cNvSpPr/>
            <p:nvPr/>
          </p:nvSpPr>
          <p:spPr>
            <a:xfrm>
              <a:off x="1925583" y="1261591"/>
              <a:ext cx="2595776" cy="2042408"/>
            </a:xfrm>
            <a:custGeom>
              <a:avLst/>
              <a:gdLst>
                <a:gd name="connsiteX0" fmla="*/ 0 w 2595776"/>
                <a:gd name="connsiteY0" fmla="*/ 0 h 2042408"/>
                <a:gd name="connsiteX1" fmla="*/ 2595776 w 2595776"/>
                <a:gd name="connsiteY1" fmla="*/ 0 h 2042408"/>
                <a:gd name="connsiteX2" fmla="*/ 2595776 w 2595776"/>
                <a:gd name="connsiteY2" fmla="*/ 2042408 h 2042408"/>
                <a:gd name="connsiteX3" fmla="*/ 0 w 2595776"/>
                <a:gd name="connsiteY3" fmla="*/ 2042408 h 2042408"/>
                <a:gd name="connsiteX4" fmla="*/ 0 w 2595776"/>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2042408">
                  <a:moveTo>
                    <a:pt x="0" y="0"/>
                  </a:moveTo>
                  <a:lnTo>
                    <a:pt x="2595776" y="0"/>
                  </a:lnTo>
                  <a:lnTo>
                    <a:pt x="2595776"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Dysfunctional autonomy</a:t>
              </a: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Centrifugal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agencies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Suboptimal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focus</a:t>
              </a:r>
              <a:r>
                <a:rPr lang="cs-CZ" sz="1200" dirty="0">
                  <a:solidFill>
                    <a:prstClr val="black">
                      <a:hueOff val="0"/>
                      <a:satOff val="0"/>
                      <a:lumOff val="0"/>
                      <a:alphaOff val="0"/>
                    </a:prstClr>
                  </a:solidFill>
                </a:rPr>
                <a:t> on </a:t>
              </a:r>
              <a:r>
                <a:rPr lang="cs-CZ" sz="1200" dirty="0" err="1">
                  <a:solidFill>
                    <a:prstClr val="black">
                      <a:hueOff val="0"/>
                      <a:satOff val="0"/>
                      <a:lumOff val="0"/>
                      <a:alphaOff val="0"/>
                    </a:prstClr>
                  </a:solidFill>
                </a:rPr>
                <a:t>agency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outputs</a:t>
              </a:r>
              <a:r>
                <a:rPr lang="cs-CZ" sz="1200" dirty="0">
                  <a:solidFill>
                    <a:prstClr val="black">
                      <a:hueOff val="0"/>
                      <a:satOff val="0"/>
                      <a:lumOff val="0"/>
                      <a:alphaOff val="0"/>
                    </a:prstClr>
                  </a:solidFill>
                </a:rPr>
                <a:t>, not on </a:t>
              </a: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outcomes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Considerable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transaction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costs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a:t>
              </a:r>
              <a:r>
                <a:rPr lang="cs-CZ" sz="1200" dirty="0" err="1">
                  <a:solidFill>
                    <a:prstClr val="black">
                      <a:hueOff val="0"/>
                      <a:satOff val="0"/>
                      <a:lumOff val="0"/>
                      <a:alphaOff val="0"/>
                    </a:prstClr>
                  </a:solidFill>
                </a:rPr>
                <a:t>Silos</a:t>
              </a:r>
              <a:r>
                <a:rPr lang="cs-CZ" sz="1200" dirty="0">
                  <a:solidFill>
                    <a:prstClr val="black">
                      <a:hueOff val="0"/>
                      <a:satOff val="0"/>
                      <a:lumOff val="0"/>
                      <a:alphaOff val="0"/>
                    </a:prstClr>
                  </a:solidFill>
                </a:rPr>
                <a:t>" - </a:t>
              </a:r>
              <a:r>
                <a:rPr lang="cs-CZ" sz="1200" dirty="0" err="1">
                  <a:solidFill>
                    <a:prstClr val="black">
                      <a:hueOff val="0"/>
                      <a:satOff val="0"/>
                      <a:lumOff val="0"/>
                      <a:alphaOff val="0"/>
                    </a:prstClr>
                  </a:solidFill>
                </a:rPr>
                <a:t>disconnected</a:t>
              </a:r>
              <a:r>
                <a:rPr lang="cs-CZ" sz="1200" dirty="0">
                  <a:solidFill>
                    <a:prstClr val="black">
                      <a:hueOff val="0"/>
                      <a:satOff val="0"/>
                      <a:lumOff val="0"/>
                      <a:alphaOff val="0"/>
                    </a:prstClr>
                  </a:solidFill>
                </a:rPr>
                <a:t> single </a:t>
              </a: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capacities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Perverse effects of Performance Measurement Systems (</a:t>
              </a:r>
              <a:r>
                <a:rPr lang="en-US" sz="1200" dirty="0">
                  <a:solidFill>
                    <a:prstClr val="black">
                      <a:hueOff val="0"/>
                      <a:satOff val="0"/>
                      <a:lumOff val="0"/>
                      <a:alphaOff val="0"/>
                    </a:prstClr>
                  </a:solidFill>
                </a:rPr>
                <a:t>g</a:t>
              </a:r>
              <a:r>
                <a:rPr lang="cs-CZ" sz="1200" dirty="0">
                  <a:solidFill>
                    <a:prstClr val="black">
                      <a:hueOff val="0"/>
                      <a:satOff val="0"/>
                      <a:lumOff val="0"/>
                      <a:alphaOff val="0"/>
                    </a:prstClr>
                  </a:solidFill>
                </a:rPr>
                <a:t>aming</a:t>
              </a:r>
              <a:r>
                <a:rPr lang="en-US" sz="1200" dirty="0">
                  <a:solidFill>
                    <a:prstClr val="black">
                      <a:hueOff val="0"/>
                      <a:satOff val="0"/>
                      <a:lumOff val="0"/>
                      <a:alphaOff val="0"/>
                    </a:prstClr>
                  </a:solidFill>
                </a:rPr>
                <a:t> and cheating</a:t>
              </a:r>
              <a:r>
                <a:rPr lang="cs-CZ" sz="1200" dirty="0">
                  <a:solidFill>
                    <a:prstClr val="black">
                      <a:hueOff val="0"/>
                      <a:satOff val="0"/>
                      <a:lumOff val="0"/>
                      <a:alphaOff val="0"/>
                    </a:prstClr>
                  </a:solidFill>
                </a:rPr>
                <a:t>)</a:t>
              </a:r>
            </a:p>
          </p:txBody>
        </p:sp>
        <p:sp>
          <p:nvSpPr>
            <p:cNvPr id="8" name="Šipka dolů 7"/>
            <p:cNvSpPr/>
            <p:nvPr/>
          </p:nvSpPr>
          <p:spPr>
            <a:xfrm rot="13154929">
              <a:off x="2032292" y="3007042"/>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grpSp>
        <p:nvGrpSpPr>
          <p:cNvPr id="19" name="Groep 18"/>
          <p:cNvGrpSpPr/>
          <p:nvPr/>
        </p:nvGrpSpPr>
        <p:grpSpPr>
          <a:xfrm>
            <a:off x="6064793" y="944791"/>
            <a:ext cx="3303160" cy="2642640"/>
            <a:chOff x="4540793" y="944791"/>
            <a:chExt cx="3303160" cy="2642640"/>
          </a:xfrm>
        </p:grpSpPr>
        <p:grpSp>
          <p:nvGrpSpPr>
            <p:cNvPr id="28" name="Groep 17"/>
            <p:cNvGrpSpPr/>
            <p:nvPr/>
          </p:nvGrpSpPr>
          <p:grpSpPr>
            <a:xfrm>
              <a:off x="4644007" y="944791"/>
              <a:ext cx="3199946" cy="2368276"/>
              <a:chOff x="4644007" y="944791"/>
              <a:chExt cx="3199946" cy="2368276"/>
            </a:xfrm>
          </p:grpSpPr>
          <p:sp>
            <p:nvSpPr>
              <p:cNvPr id="24" name="Volný tvar 23"/>
              <p:cNvSpPr/>
              <p:nvPr/>
            </p:nvSpPr>
            <p:spPr>
              <a:xfrm>
                <a:off x="4644007" y="944791"/>
                <a:ext cx="3199945" cy="316800"/>
              </a:xfrm>
              <a:custGeom>
                <a:avLst/>
                <a:gdLst>
                  <a:gd name="connsiteX0" fmla="*/ 0 w 2595776"/>
                  <a:gd name="connsiteY0" fmla="*/ 0 h 316800"/>
                  <a:gd name="connsiteX1" fmla="*/ 2595776 w 2595776"/>
                  <a:gd name="connsiteY1" fmla="*/ 0 h 316800"/>
                  <a:gd name="connsiteX2" fmla="*/ 2595776 w 2595776"/>
                  <a:gd name="connsiteY2" fmla="*/ 316800 h 316800"/>
                  <a:gd name="connsiteX3" fmla="*/ 0 w 2595776"/>
                  <a:gd name="connsiteY3" fmla="*/ 316800 h 316800"/>
                  <a:gd name="connsiteX4" fmla="*/ 0 w 2595776"/>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316800">
                    <a:moveTo>
                      <a:pt x="0" y="0"/>
                    </a:moveTo>
                    <a:lnTo>
                      <a:pt x="2595776" y="0"/>
                    </a:lnTo>
                    <a:lnTo>
                      <a:pt x="2595776"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err="1">
                    <a:solidFill>
                      <a:prstClr val="white"/>
                    </a:solidFill>
                  </a:rPr>
                  <a:t>Another</a:t>
                </a:r>
                <a:r>
                  <a:rPr lang="cs-CZ" sz="1100" b="1" dirty="0">
                    <a:solidFill>
                      <a:prstClr val="white"/>
                    </a:solidFill>
                  </a:rPr>
                  <a:t> </a:t>
                </a:r>
                <a:r>
                  <a:rPr lang="cs-CZ" sz="1100" b="1" dirty="0" err="1">
                    <a:solidFill>
                      <a:prstClr val="white"/>
                    </a:solidFill>
                  </a:rPr>
                  <a:t>new</a:t>
                </a:r>
                <a:r>
                  <a:rPr lang="cs-CZ" sz="1100" b="1" dirty="0">
                    <a:solidFill>
                      <a:prstClr val="white"/>
                    </a:solidFill>
                  </a:rPr>
                  <a:t> </a:t>
                </a:r>
                <a:r>
                  <a:rPr lang="cs-CZ" sz="1100" b="1" dirty="0" err="1">
                    <a:solidFill>
                      <a:prstClr val="white"/>
                    </a:solidFill>
                  </a:rPr>
                  <a:t>problem</a:t>
                </a:r>
                <a:endParaRPr lang="cs-CZ" sz="1100" b="1" dirty="0">
                  <a:solidFill>
                    <a:prstClr val="white"/>
                  </a:solidFill>
                </a:endParaRPr>
              </a:p>
            </p:txBody>
          </p:sp>
          <p:sp>
            <p:nvSpPr>
              <p:cNvPr id="25" name="Volný tvar 24"/>
              <p:cNvSpPr/>
              <p:nvPr/>
            </p:nvSpPr>
            <p:spPr>
              <a:xfrm>
                <a:off x="4644007" y="1270659"/>
                <a:ext cx="3199946" cy="2042408"/>
              </a:xfrm>
              <a:custGeom>
                <a:avLst/>
                <a:gdLst>
                  <a:gd name="connsiteX0" fmla="*/ 0 w 2595776"/>
                  <a:gd name="connsiteY0" fmla="*/ 0 h 2042408"/>
                  <a:gd name="connsiteX1" fmla="*/ 2595776 w 2595776"/>
                  <a:gd name="connsiteY1" fmla="*/ 0 h 2042408"/>
                  <a:gd name="connsiteX2" fmla="*/ 2595776 w 2595776"/>
                  <a:gd name="connsiteY2" fmla="*/ 2042408 h 2042408"/>
                  <a:gd name="connsiteX3" fmla="*/ 0 w 2595776"/>
                  <a:gd name="connsiteY3" fmla="*/ 2042408 h 2042408"/>
                  <a:gd name="connsiteX4" fmla="*/ 0 w 2595776"/>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2042408">
                    <a:moveTo>
                      <a:pt x="0" y="0"/>
                    </a:moveTo>
                    <a:lnTo>
                      <a:pt x="2595776" y="0"/>
                    </a:lnTo>
                    <a:lnTo>
                      <a:pt x="2595776"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Hierarchical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mechanisms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pure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recentralization</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Market </a:t>
                </a:r>
                <a:r>
                  <a:rPr lang="cs-CZ" sz="1200" dirty="0" err="1">
                    <a:solidFill>
                      <a:prstClr val="black">
                        <a:hueOff val="0"/>
                        <a:satOff val="0"/>
                        <a:lumOff val="0"/>
                        <a:alphaOff val="0"/>
                      </a:prstClr>
                    </a:solidFill>
                  </a:rPr>
                  <a:t>based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leads</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private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monopolies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Network </a:t>
                </a:r>
                <a:r>
                  <a:rPr lang="cs-CZ" sz="1200" dirty="0" err="1">
                    <a:solidFill>
                      <a:prstClr val="black">
                        <a:hueOff val="0"/>
                        <a:satOff val="0"/>
                        <a:lumOff val="0"/>
                        <a:alphaOff val="0"/>
                      </a:prstClr>
                    </a:solidFill>
                  </a:rPr>
                  <a:t>based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mechanisms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only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symbolic</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policies</a:t>
                </a:r>
                <a:r>
                  <a:rPr lang="cs-CZ" sz="1200" dirty="0">
                    <a:solidFill>
                      <a:prstClr val="black">
                        <a:hueOff val="0"/>
                        <a:satOff val="0"/>
                        <a:lumOff val="0"/>
                        <a:alphaOff val="0"/>
                      </a:prstClr>
                    </a:solidFill>
                  </a:rPr>
                  <a:t> and </a:t>
                </a:r>
                <a:r>
                  <a:rPr lang="cs-CZ" sz="1200" dirty="0" err="1">
                    <a:solidFill>
                      <a:prstClr val="black">
                        <a:hueOff val="0"/>
                        <a:satOff val="0"/>
                        <a:lumOff val="0"/>
                        <a:alphaOff val="0"/>
                      </a:prstClr>
                    </a:solidFill>
                  </a:rPr>
                  <a:t>weak</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networks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Audit tsunami</a:t>
                </a: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New performance </a:t>
                </a:r>
                <a:r>
                  <a:rPr lang="cs-CZ" sz="1200" dirty="0" err="1">
                    <a:solidFill>
                      <a:prstClr val="black">
                        <a:hueOff val="0"/>
                        <a:satOff val="0"/>
                        <a:lumOff val="0"/>
                        <a:alphaOff val="0"/>
                      </a:prstClr>
                    </a:solidFill>
                  </a:rPr>
                  <a:t>approaches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triggered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Tape</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Rise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of</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deep</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distrust</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within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the</a:t>
                </a:r>
                <a:r>
                  <a:rPr lang="cs-CZ" sz="1200" dirty="0">
                    <a:solidFill>
                      <a:prstClr val="black">
                        <a:hueOff val="0"/>
                        <a:satOff val="0"/>
                        <a:lumOff val="0"/>
                        <a:alphaOff val="0"/>
                      </a:prstClr>
                    </a:solidFill>
                  </a:rPr>
                  <a:t> public </a:t>
                </a:r>
                <a:r>
                  <a:rPr lang="cs-CZ" sz="1200" dirty="0" err="1">
                    <a:solidFill>
                      <a:prstClr val="black">
                        <a:hueOff val="0"/>
                        <a:satOff val="0"/>
                        <a:lumOff val="0"/>
                        <a:alphaOff val="0"/>
                      </a:prstClr>
                    </a:solidFill>
                  </a:rPr>
                  <a:t>sector</a:t>
                </a:r>
                <a:endParaRPr lang="cs-CZ" sz="1200" dirty="0">
                  <a:solidFill>
                    <a:prstClr val="black">
                      <a:hueOff val="0"/>
                      <a:satOff val="0"/>
                      <a:lumOff val="0"/>
                      <a:alphaOff val="0"/>
                    </a:prstClr>
                  </a:solidFill>
                </a:endParaRPr>
              </a:p>
            </p:txBody>
          </p:sp>
        </p:grpSp>
        <p:sp>
          <p:nvSpPr>
            <p:cNvPr id="9" name="Šipka dolů 8"/>
            <p:cNvSpPr/>
            <p:nvPr/>
          </p:nvSpPr>
          <p:spPr>
            <a:xfrm rot="13154929">
              <a:off x="4540793" y="3006406"/>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grpSp>
        <p:nvGrpSpPr>
          <p:cNvPr id="35" name="Groep 34"/>
          <p:cNvGrpSpPr/>
          <p:nvPr/>
        </p:nvGrpSpPr>
        <p:grpSpPr>
          <a:xfrm>
            <a:off x="9218039" y="944792"/>
            <a:ext cx="1181916" cy="2658789"/>
            <a:chOff x="7694039" y="944791"/>
            <a:chExt cx="1181916" cy="2658789"/>
          </a:xfrm>
        </p:grpSpPr>
        <p:sp>
          <p:nvSpPr>
            <p:cNvPr id="26" name="Volný tvar 25"/>
            <p:cNvSpPr/>
            <p:nvPr/>
          </p:nvSpPr>
          <p:spPr>
            <a:xfrm>
              <a:off x="8024347" y="944791"/>
              <a:ext cx="851608" cy="316800"/>
            </a:xfrm>
            <a:custGeom>
              <a:avLst/>
              <a:gdLst>
                <a:gd name="connsiteX0" fmla="*/ 0 w 1032002"/>
                <a:gd name="connsiteY0" fmla="*/ 0 h 316800"/>
                <a:gd name="connsiteX1" fmla="*/ 1032002 w 1032002"/>
                <a:gd name="connsiteY1" fmla="*/ 0 h 316800"/>
                <a:gd name="connsiteX2" fmla="*/ 1032002 w 1032002"/>
                <a:gd name="connsiteY2" fmla="*/ 316800 h 316800"/>
                <a:gd name="connsiteX3" fmla="*/ 0 w 1032002"/>
                <a:gd name="connsiteY3" fmla="*/ 316800 h 316800"/>
                <a:gd name="connsiteX4" fmla="*/ 0 w 1032002"/>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02" h="316800">
                  <a:moveTo>
                    <a:pt x="0" y="0"/>
                  </a:moveTo>
                  <a:lnTo>
                    <a:pt x="1032002" y="0"/>
                  </a:lnTo>
                  <a:lnTo>
                    <a:pt x="1032002"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a:solidFill>
                    <a:prstClr val="white"/>
                  </a:solidFill>
                </a:rPr>
                <a:t>Coming problems</a:t>
              </a:r>
            </a:p>
          </p:txBody>
        </p:sp>
        <p:sp>
          <p:nvSpPr>
            <p:cNvPr id="27" name="Volný tvar 26"/>
            <p:cNvSpPr/>
            <p:nvPr/>
          </p:nvSpPr>
          <p:spPr>
            <a:xfrm flipH="1">
              <a:off x="8024347" y="1261591"/>
              <a:ext cx="838343" cy="2042408"/>
            </a:xfrm>
            <a:custGeom>
              <a:avLst/>
              <a:gdLst>
                <a:gd name="connsiteX0" fmla="*/ 0 w 1005474"/>
                <a:gd name="connsiteY0" fmla="*/ 0 h 2042408"/>
                <a:gd name="connsiteX1" fmla="*/ 1005474 w 1005474"/>
                <a:gd name="connsiteY1" fmla="*/ 0 h 2042408"/>
                <a:gd name="connsiteX2" fmla="*/ 1005474 w 1005474"/>
                <a:gd name="connsiteY2" fmla="*/ 2042408 h 2042408"/>
                <a:gd name="connsiteX3" fmla="*/ 0 w 1005474"/>
                <a:gd name="connsiteY3" fmla="*/ 2042408 h 2042408"/>
                <a:gd name="connsiteX4" fmla="*/ 0 w 1005474"/>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74" h="2042408">
                  <a:moveTo>
                    <a:pt x="0" y="0"/>
                  </a:moveTo>
                  <a:lnTo>
                    <a:pt x="1005474" y="0"/>
                  </a:lnTo>
                  <a:lnTo>
                    <a:pt x="1005474"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defTabSz="889000">
                <a:lnSpc>
                  <a:spcPct val="90000"/>
                </a:lnSpc>
                <a:spcBef>
                  <a:spcPct val="0"/>
                </a:spcBef>
                <a:spcAft>
                  <a:spcPct val="15000"/>
                </a:spcAft>
                <a:buFontTx/>
                <a:buChar char="••"/>
              </a:pPr>
              <a:r>
                <a:rPr lang="cs-CZ" sz="2000" b="1">
                  <a:solidFill>
                    <a:prstClr val="black">
                      <a:hueOff val="0"/>
                      <a:satOff val="0"/>
                      <a:lumOff val="0"/>
                      <a:alphaOff val="0"/>
                    </a:prstClr>
                  </a:solidFill>
                </a:rPr>
                <a:t>?</a:t>
              </a:r>
            </a:p>
          </p:txBody>
        </p:sp>
        <p:sp>
          <p:nvSpPr>
            <p:cNvPr id="10" name="Šipka dolů 9"/>
            <p:cNvSpPr/>
            <p:nvPr/>
          </p:nvSpPr>
          <p:spPr>
            <a:xfrm rot="13154929">
              <a:off x="7694039" y="3022555"/>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36" name="Tekstvak 35"/>
          <p:cNvSpPr txBox="1"/>
          <p:nvPr/>
        </p:nvSpPr>
        <p:spPr>
          <a:xfrm>
            <a:off x="3827754" y="6464300"/>
            <a:ext cx="1754006" cy="261610"/>
          </a:xfrm>
          <a:prstGeom prst="rect">
            <a:avLst/>
          </a:prstGeom>
          <a:noFill/>
        </p:spPr>
        <p:txBody>
          <a:bodyPr wrap="none" rtlCol="0">
            <a:spAutoFit/>
          </a:bodyPr>
          <a:lstStyle/>
          <a:p>
            <a:r>
              <a:rPr lang="nl-BE" sz="1100" dirty="0" err="1"/>
              <a:t>Adapted</a:t>
            </a:r>
            <a:r>
              <a:rPr lang="nl-BE" sz="1100" dirty="0"/>
              <a:t> </a:t>
            </a:r>
            <a:r>
              <a:rPr lang="nl-BE" sz="1100" dirty="0" err="1"/>
              <a:t>from</a:t>
            </a:r>
            <a:r>
              <a:rPr lang="nl-BE" sz="1100" dirty="0"/>
              <a:t> G. Bouckaert</a:t>
            </a:r>
          </a:p>
        </p:txBody>
      </p:sp>
      <p:sp>
        <p:nvSpPr>
          <p:cNvPr id="37" name="TextovéPole 36">
            <a:extLst>
              <a:ext uri="{FF2B5EF4-FFF2-40B4-BE49-F238E27FC236}">
                <a16:creationId xmlns:a16="http://schemas.microsoft.com/office/drawing/2014/main" id="{87018E22-8A2E-4600-BFE6-3E785D17B336}"/>
              </a:ext>
            </a:extLst>
          </p:cNvPr>
          <p:cNvSpPr txBox="1"/>
          <p:nvPr/>
        </p:nvSpPr>
        <p:spPr>
          <a:xfrm>
            <a:off x="8551459" y="5331917"/>
            <a:ext cx="1993775" cy="369332"/>
          </a:xfrm>
          <a:prstGeom prst="rect">
            <a:avLst/>
          </a:prstGeom>
          <a:noFill/>
        </p:spPr>
        <p:txBody>
          <a:bodyPr wrap="square" rtlCol="0">
            <a:spAutoFit/>
          </a:bodyPr>
          <a:lstStyle/>
          <a:p>
            <a:pPr algn="ctr"/>
            <a:r>
              <a:rPr lang="cs-CZ" b="1" dirty="0">
                <a:solidFill>
                  <a:srgbClr val="00B050"/>
                </a:solidFill>
              </a:rPr>
              <a:t>HLS </a:t>
            </a:r>
            <a:r>
              <a:rPr lang="cs-CZ" b="1" dirty="0" err="1">
                <a:solidFill>
                  <a:srgbClr val="00B050"/>
                </a:solidFill>
              </a:rPr>
              <a:t>here</a:t>
            </a:r>
            <a:r>
              <a:rPr lang="cs-CZ" b="1" dirty="0">
                <a:solidFill>
                  <a:srgbClr val="00B050"/>
                </a:solidFill>
              </a:rPr>
              <a:t>?</a:t>
            </a:r>
          </a:p>
        </p:txBody>
      </p:sp>
    </p:spTree>
    <p:extLst>
      <p:ext uri="{BB962C8B-B14F-4D97-AF65-F5344CB8AC3E}">
        <p14:creationId xmlns:p14="http://schemas.microsoft.com/office/powerpoint/2010/main" val="3030618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en-GB" dirty="0">
                <a:hlinkClick r:id="rId2"/>
              </a:rPr>
              <a:t>Human Learning Systems</a:t>
            </a:r>
            <a:endParaRPr lang="cs-CZ" dirty="0"/>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p:txBody>
          <a:bodyPr/>
          <a:lstStyle/>
          <a:p>
            <a:pPr marL="0" indent="0">
              <a:buNone/>
            </a:pPr>
            <a:r>
              <a:rPr lang="cs-CZ" dirty="0"/>
              <a:t>R</a:t>
            </a:r>
            <a:r>
              <a:rPr lang="en-GB" dirty="0" err="1"/>
              <a:t>adically</a:t>
            </a:r>
            <a:r>
              <a:rPr lang="en-GB" dirty="0"/>
              <a:t> new way of doing public management. It has been created by public service workers, managers and leaders who were fed up with the way that targets and markets create dehumanising, fragmented and wasteful public service, divorced from the reality of the lives of both the people being supported and the people who support them.</a:t>
            </a:r>
            <a:endParaRPr lang="cs-CZ" dirty="0"/>
          </a:p>
          <a:p>
            <a:endParaRPr lang="cs-CZ" dirty="0"/>
          </a:p>
        </p:txBody>
      </p:sp>
      <p:pic>
        <p:nvPicPr>
          <p:cNvPr id="1026" name="Picture 2" descr="HUMAN">
            <a:extLst>
              <a:ext uri="{FF2B5EF4-FFF2-40B4-BE49-F238E27FC236}">
                <a16:creationId xmlns:a16="http://schemas.microsoft.com/office/drawing/2014/main" id="{0C0B8587-0AB4-446F-85F5-F593797BF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039" y="3929819"/>
            <a:ext cx="190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RNING">
            <a:extLst>
              <a:ext uri="{FF2B5EF4-FFF2-40B4-BE49-F238E27FC236}">
                <a16:creationId xmlns:a16="http://schemas.microsoft.com/office/drawing/2014/main" id="{A0B7BB6B-3A00-4197-B491-FDF8D0409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072" y="3929819"/>
            <a:ext cx="190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YSTEMS">
            <a:extLst>
              <a:ext uri="{FF2B5EF4-FFF2-40B4-BE49-F238E27FC236}">
                <a16:creationId xmlns:a16="http://schemas.microsoft.com/office/drawing/2014/main" id="{FF484208-05D5-49A5-8A1A-CA61BC5E4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285" y="3929819"/>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1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Take</a:t>
            </a:r>
            <a:r>
              <a:rPr lang="cs-CZ" dirty="0"/>
              <a:t> </a:t>
            </a:r>
            <a:r>
              <a:rPr lang="cs-CZ" dirty="0" err="1"/>
              <a:t>aways</a:t>
            </a:r>
            <a:endParaRPr lang="en-GB" dirty="0"/>
          </a:p>
        </p:txBody>
      </p:sp>
      <p:sp>
        <p:nvSpPr>
          <p:cNvPr id="5" name="Zástupný symbol pro text 4"/>
          <p:cNvSpPr>
            <a:spLocks noGrp="1"/>
          </p:cNvSpPr>
          <p:nvPr>
            <p:ph type="body" idx="1"/>
          </p:nvPr>
        </p:nvSpPr>
        <p:spPr/>
        <p:txBody>
          <a:bodyPr/>
          <a:lstStyle/>
          <a:p>
            <a:r>
              <a:rPr lang="cs-CZ" dirty="0" err="1"/>
              <a:t>Bureaucratic</a:t>
            </a:r>
            <a:r>
              <a:rPr lang="cs-CZ" dirty="0"/>
              <a:t>	</a:t>
            </a:r>
            <a:endParaRPr lang="en-GB" dirty="0"/>
          </a:p>
        </p:txBody>
      </p:sp>
      <p:sp>
        <p:nvSpPr>
          <p:cNvPr id="6" name="Zástupný symbol pro obsah 5"/>
          <p:cNvSpPr>
            <a:spLocks noGrp="1"/>
          </p:cNvSpPr>
          <p:nvPr>
            <p:ph sz="half" idx="2"/>
          </p:nvPr>
        </p:nvSpPr>
        <p:spPr/>
        <p:txBody>
          <a:bodyPr>
            <a:normAutofit fontScale="92500" lnSpcReduction="20000"/>
          </a:bodyPr>
          <a:lstStyle/>
          <a:p>
            <a:r>
              <a:rPr lang="cs-CZ" dirty="0"/>
              <a:t>Max </a:t>
            </a:r>
            <a:r>
              <a:rPr lang="cs-CZ" dirty="0" err="1"/>
              <a:t>division</a:t>
            </a:r>
            <a:r>
              <a:rPr lang="cs-CZ" dirty="0"/>
              <a:t> </a:t>
            </a:r>
            <a:r>
              <a:rPr lang="cs-CZ" dirty="0" err="1"/>
              <a:t>of</a:t>
            </a:r>
            <a:r>
              <a:rPr lang="cs-CZ" dirty="0"/>
              <a:t> </a:t>
            </a:r>
            <a:r>
              <a:rPr lang="cs-CZ" dirty="0" err="1"/>
              <a:t>operations</a:t>
            </a:r>
            <a:r>
              <a:rPr lang="cs-CZ" dirty="0"/>
              <a:t> </a:t>
            </a:r>
            <a:r>
              <a:rPr lang="cs-CZ" dirty="0" err="1"/>
              <a:t>into</a:t>
            </a:r>
            <a:r>
              <a:rPr lang="cs-CZ" dirty="0"/>
              <a:t> </a:t>
            </a:r>
            <a:r>
              <a:rPr lang="cs-CZ" dirty="0" err="1"/>
              <a:t>simple</a:t>
            </a:r>
            <a:r>
              <a:rPr lang="cs-CZ" dirty="0"/>
              <a:t> </a:t>
            </a:r>
            <a:r>
              <a:rPr lang="cs-CZ" dirty="0" err="1"/>
              <a:t>tasks</a:t>
            </a:r>
            <a:r>
              <a:rPr lang="cs-CZ" dirty="0"/>
              <a:t> in </a:t>
            </a:r>
            <a:r>
              <a:rPr lang="cs-CZ" dirty="0" err="1"/>
              <a:t>separate</a:t>
            </a:r>
            <a:r>
              <a:rPr lang="cs-CZ" dirty="0"/>
              <a:t> </a:t>
            </a:r>
            <a:r>
              <a:rPr lang="cs-CZ" dirty="0" err="1"/>
              <a:t>units</a:t>
            </a:r>
            <a:r>
              <a:rPr lang="cs-CZ" dirty="0"/>
              <a:t> =&gt; </a:t>
            </a:r>
            <a:r>
              <a:rPr lang="cs-CZ" dirty="0" err="1"/>
              <a:t>complex</a:t>
            </a:r>
            <a:r>
              <a:rPr lang="cs-CZ" dirty="0"/>
              <a:t> </a:t>
            </a:r>
            <a:r>
              <a:rPr lang="cs-CZ" dirty="0" err="1"/>
              <a:t>structure</a:t>
            </a:r>
            <a:r>
              <a:rPr lang="cs-CZ" dirty="0"/>
              <a:t>, </a:t>
            </a:r>
            <a:r>
              <a:rPr lang="cs-CZ" dirty="0" err="1"/>
              <a:t>simple</a:t>
            </a:r>
            <a:r>
              <a:rPr lang="cs-CZ" dirty="0"/>
              <a:t> </a:t>
            </a:r>
            <a:r>
              <a:rPr lang="cs-CZ" dirty="0" err="1"/>
              <a:t>tasks</a:t>
            </a:r>
            <a:endParaRPr lang="cs-CZ" dirty="0"/>
          </a:p>
          <a:p>
            <a:r>
              <a:rPr lang="cs-CZ" dirty="0" err="1"/>
              <a:t>Regulation</a:t>
            </a:r>
            <a:r>
              <a:rPr lang="cs-CZ" dirty="0"/>
              <a:t> </a:t>
            </a:r>
            <a:r>
              <a:rPr lang="cs-CZ" dirty="0" err="1"/>
              <a:t>separated</a:t>
            </a:r>
            <a:r>
              <a:rPr lang="cs-CZ" dirty="0"/>
              <a:t> =&gt; </a:t>
            </a:r>
            <a:r>
              <a:rPr lang="cs-CZ" dirty="0" err="1"/>
              <a:t>regulation</a:t>
            </a:r>
            <a:r>
              <a:rPr lang="cs-CZ" dirty="0"/>
              <a:t> </a:t>
            </a:r>
            <a:r>
              <a:rPr lang="cs-CZ" dirty="0" err="1"/>
              <a:t>of</a:t>
            </a:r>
            <a:r>
              <a:rPr lang="cs-CZ" dirty="0"/>
              <a:t> </a:t>
            </a:r>
            <a:r>
              <a:rPr lang="cs-CZ" dirty="0" err="1"/>
              <a:t>service</a:t>
            </a:r>
            <a:r>
              <a:rPr lang="cs-CZ" dirty="0"/>
              <a:t> </a:t>
            </a:r>
            <a:r>
              <a:rPr lang="cs-CZ" dirty="0" err="1"/>
              <a:t>providers</a:t>
            </a:r>
            <a:endParaRPr lang="cs-CZ" dirty="0"/>
          </a:p>
          <a:p>
            <a:r>
              <a:rPr lang="cs-CZ" dirty="0" err="1"/>
              <a:t>Inside</a:t>
            </a:r>
            <a:r>
              <a:rPr lang="cs-CZ" dirty="0"/>
              <a:t>-</a:t>
            </a:r>
            <a:r>
              <a:rPr lang="cs-CZ" dirty="0" err="1"/>
              <a:t>out</a:t>
            </a:r>
            <a:endParaRPr lang="cs-CZ" dirty="0"/>
          </a:p>
          <a:p>
            <a:r>
              <a:rPr lang="cs-CZ" dirty="0" err="1"/>
              <a:t>Coersive</a:t>
            </a:r>
            <a:r>
              <a:rPr lang="cs-CZ" dirty="0"/>
              <a:t> </a:t>
            </a:r>
            <a:r>
              <a:rPr lang="cs-CZ" dirty="0" err="1"/>
              <a:t>or</a:t>
            </a:r>
            <a:r>
              <a:rPr lang="cs-CZ" dirty="0"/>
              <a:t> </a:t>
            </a:r>
            <a:r>
              <a:rPr lang="cs-CZ" dirty="0" err="1"/>
              <a:t>empirical</a:t>
            </a:r>
            <a:r>
              <a:rPr lang="cs-CZ" dirty="0"/>
              <a:t>-</a:t>
            </a:r>
            <a:r>
              <a:rPr lang="cs-CZ" dirty="0" err="1"/>
              <a:t>rational</a:t>
            </a:r>
            <a:r>
              <a:rPr lang="cs-CZ" dirty="0"/>
              <a:t> </a:t>
            </a:r>
            <a:r>
              <a:rPr lang="cs-CZ" dirty="0" err="1"/>
              <a:t>strategy</a:t>
            </a:r>
            <a:r>
              <a:rPr lang="cs-CZ" dirty="0"/>
              <a:t> </a:t>
            </a:r>
            <a:r>
              <a:rPr lang="cs-CZ" dirty="0" err="1"/>
              <a:t>for</a:t>
            </a:r>
            <a:r>
              <a:rPr lang="cs-CZ" dirty="0"/>
              <a:t> </a:t>
            </a:r>
            <a:r>
              <a:rPr lang="cs-CZ" dirty="0" err="1"/>
              <a:t>change</a:t>
            </a:r>
            <a:r>
              <a:rPr lang="cs-CZ" dirty="0"/>
              <a:t> (</a:t>
            </a:r>
            <a:r>
              <a:rPr lang="cs-CZ" dirty="0" err="1"/>
              <a:t>change</a:t>
            </a:r>
            <a:r>
              <a:rPr lang="cs-CZ" dirty="0"/>
              <a:t> team </a:t>
            </a:r>
            <a:r>
              <a:rPr lang="cs-CZ" dirty="0" err="1"/>
              <a:t>prepares</a:t>
            </a:r>
            <a:r>
              <a:rPr lang="cs-CZ" dirty="0"/>
              <a:t> </a:t>
            </a:r>
            <a:r>
              <a:rPr lang="cs-CZ" dirty="0" err="1"/>
              <a:t>the</a:t>
            </a:r>
            <a:r>
              <a:rPr lang="cs-CZ" dirty="0"/>
              <a:t> </a:t>
            </a:r>
            <a:r>
              <a:rPr lang="cs-CZ" dirty="0" err="1"/>
              <a:t>change</a:t>
            </a:r>
            <a:r>
              <a:rPr lang="cs-CZ" dirty="0"/>
              <a:t>).</a:t>
            </a:r>
            <a:endParaRPr lang="en-GB" dirty="0"/>
          </a:p>
        </p:txBody>
      </p:sp>
      <p:sp>
        <p:nvSpPr>
          <p:cNvPr id="7" name="Zástupný symbol pro text 6"/>
          <p:cNvSpPr>
            <a:spLocks noGrp="1"/>
          </p:cNvSpPr>
          <p:nvPr>
            <p:ph type="body" sz="quarter" idx="3"/>
          </p:nvPr>
        </p:nvSpPr>
        <p:spPr/>
        <p:txBody>
          <a:bodyPr/>
          <a:lstStyle/>
          <a:p>
            <a:r>
              <a:rPr lang="cs-CZ" dirty="0" err="1"/>
              <a:t>Flexible</a:t>
            </a:r>
            <a:endParaRPr lang="en-GB" dirty="0"/>
          </a:p>
        </p:txBody>
      </p:sp>
      <p:sp>
        <p:nvSpPr>
          <p:cNvPr id="8" name="Zástupný symbol pro obsah 7"/>
          <p:cNvSpPr>
            <a:spLocks noGrp="1"/>
          </p:cNvSpPr>
          <p:nvPr>
            <p:ph sz="quarter" idx="4"/>
          </p:nvPr>
        </p:nvSpPr>
        <p:spPr/>
        <p:txBody>
          <a:bodyPr>
            <a:normAutofit fontScale="92500" lnSpcReduction="20000"/>
          </a:bodyPr>
          <a:lstStyle/>
          <a:p>
            <a:r>
              <a:rPr lang="cs-CZ" dirty="0"/>
              <a:t>As many </a:t>
            </a:r>
            <a:r>
              <a:rPr lang="cs-CZ" dirty="0" err="1"/>
              <a:t>operational</a:t>
            </a:r>
            <a:r>
              <a:rPr lang="cs-CZ" dirty="0"/>
              <a:t> </a:t>
            </a:r>
            <a:r>
              <a:rPr lang="cs-CZ" dirty="0" err="1"/>
              <a:t>task</a:t>
            </a:r>
            <a:r>
              <a:rPr lang="cs-CZ" dirty="0"/>
              <a:t> as </a:t>
            </a:r>
            <a:r>
              <a:rPr lang="cs-CZ" dirty="0" err="1"/>
              <a:t>possible</a:t>
            </a:r>
            <a:r>
              <a:rPr lang="cs-CZ" dirty="0"/>
              <a:t> </a:t>
            </a:r>
            <a:r>
              <a:rPr lang="cs-CZ" dirty="0" err="1"/>
              <a:t>together</a:t>
            </a:r>
            <a:r>
              <a:rPr lang="cs-CZ" dirty="0"/>
              <a:t> in </a:t>
            </a:r>
            <a:r>
              <a:rPr lang="cs-CZ" dirty="0" err="1"/>
              <a:t>one</a:t>
            </a:r>
            <a:r>
              <a:rPr lang="cs-CZ" dirty="0"/>
              <a:t> single team. =&gt; </a:t>
            </a:r>
            <a:r>
              <a:rPr lang="cs-CZ" dirty="0" err="1"/>
              <a:t>Simple</a:t>
            </a:r>
            <a:r>
              <a:rPr lang="cs-CZ" dirty="0"/>
              <a:t> </a:t>
            </a:r>
            <a:r>
              <a:rPr lang="cs-CZ" dirty="0" err="1"/>
              <a:t>structure</a:t>
            </a:r>
            <a:r>
              <a:rPr lang="cs-CZ" dirty="0"/>
              <a:t>, </a:t>
            </a:r>
            <a:r>
              <a:rPr lang="cs-CZ" dirty="0" err="1"/>
              <a:t>complex</a:t>
            </a:r>
            <a:r>
              <a:rPr lang="cs-CZ" dirty="0"/>
              <a:t> </a:t>
            </a:r>
            <a:r>
              <a:rPr lang="cs-CZ" dirty="0" err="1"/>
              <a:t>tasks</a:t>
            </a:r>
            <a:r>
              <a:rPr lang="cs-CZ" dirty="0"/>
              <a:t>.</a:t>
            </a:r>
          </a:p>
          <a:p>
            <a:r>
              <a:rPr lang="cs-CZ" dirty="0" err="1"/>
              <a:t>Regulation</a:t>
            </a:r>
            <a:r>
              <a:rPr lang="cs-CZ" dirty="0"/>
              <a:t> </a:t>
            </a:r>
            <a:r>
              <a:rPr lang="cs-CZ" dirty="0" err="1"/>
              <a:t>integrated</a:t>
            </a:r>
            <a:r>
              <a:rPr lang="cs-CZ" dirty="0"/>
              <a:t>: </a:t>
            </a:r>
            <a:r>
              <a:rPr lang="cs-CZ" dirty="0" err="1"/>
              <a:t>service</a:t>
            </a:r>
            <a:r>
              <a:rPr lang="cs-CZ" dirty="0"/>
              <a:t> </a:t>
            </a:r>
            <a:r>
              <a:rPr lang="cs-CZ" dirty="0" err="1"/>
              <a:t>providers</a:t>
            </a:r>
            <a:r>
              <a:rPr lang="cs-CZ" dirty="0"/>
              <a:t> </a:t>
            </a:r>
            <a:r>
              <a:rPr lang="cs-CZ" dirty="0" err="1"/>
              <a:t>regulate</a:t>
            </a:r>
            <a:r>
              <a:rPr lang="cs-CZ" dirty="0"/>
              <a:t> in </a:t>
            </a:r>
            <a:r>
              <a:rPr lang="cs-CZ" dirty="0" err="1"/>
              <a:t>interaction</a:t>
            </a:r>
            <a:r>
              <a:rPr lang="cs-CZ" dirty="0"/>
              <a:t> </a:t>
            </a:r>
            <a:r>
              <a:rPr lang="cs-CZ" dirty="0" err="1"/>
              <a:t>with</a:t>
            </a:r>
            <a:r>
              <a:rPr lang="cs-CZ" dirty="0"/>
              <a:t> </a:t>
            </a:r>
            <a:r>
              <a:rPr lang="cs-CZ" dirty="0" err="1"/>
              <a:t>service</a:t>
            </a:r>
            <a:r>
              <a:rPr lang="cs-CZ" dirty="0"/>
              <a:t> </a:t>
            </a:r>
            <a:r>
              <a:rPr lang="cs-CZ" dirty="0" err="1"/>
              <a:t>users</a:t>
            </a:r>
            <a:r>
              <a:rPr lang="cs-CZ" dirty="0"/>
              <a:t>.</a:t>
            </a:r>
          </a:p>
          <a:p>
            <a:r>
              <a:rPr lang="cs-CZ" dirty="0" err="1"/>
              <a:t>Outside</a:t>
            </a:r>
            <a:r>
              <a:rPr lang="cs-CZ" dirty="0"/>
              <a:t>-in</a:t>
            </a:r>
          </a:p>
          <a:p>
            <a:r>
              <a:rPr lang="cs-CZ" dirty="0"/>
              <a:t>Normative re-</a:t>
            </a:r>
            <a:r>
              <a:rPr lang="cs-CZ" dirty="0" err="1"/>
              <a:t>education</a:t>
            </a:r>
            <a:r>
              <a:rPr lang="cs-CZ" dirty="0"/>
              <a:t> </a:t>
            </a:r>
            <a:r>
              <a:rPr lang="cs-CZ" dirty="0" err="1"/>
              <a:t>strategy</a:t>
            </a:r>
            <a:r>
              <a:rPr lang="cs-CZ" dirty="0"/>
              <a:t> </a:t>
            </a:r>
            <a:r>
              <a:rPr lang="cs-CZ" dirty="0" err="1"/>
              <a:t>for</a:t>
            </a:r>
            <a:r>
              <a:rPr lang="cs-CZ" dirty="0"/>
              <a:t> </a:t>
            </a:r>
            <a:r>
              <a:rPr lang="cs-CZ" dirty="0" err="1"/>
              <a:t>change</a:t>
            </a:r>
            <a:r>
              <a:rPr lang="cs-CZ" dirty="0"/>
              <a:t> (</a:t>
            </a:r>
            <a:r>
              <a:rPr lang="cs-CZ" dirty="0" err="1"/>
              <a:t>everybody</a:t>
            </a:r>
            <a:r>
              <a:rPr lang="cs-CZ" dirty="0"/>
              <a:t> </a:t>
            </a:r>
            <a:r>
              <a:rPr lang="cs-CZ" dirty="0" err="1"/>
              <a:t>experiments</a:t>
            </a:r>
            <a:r>
              <a:rPr lang="cs-CZ" dirty="0"/>
              <a:t> </a:t>
            </a:r>
            <a:r>
              <a:rPr lang="cs-CZ" dirty="0" err="1"/>
              <a:t>with</a:t>
            </a:r>
            <a:r>
              <a:rPr lang="cs-CZ" dirty="0"/>
              <a:t> </a:t>
            </a:r>
            <a:r>
              <a:rPr lang="cs-CZ" dirty="0" err="1"/>
              <a:t>perfection</a:t>
            </a:r>
            <a:r>
              <a:rPr lang="cs-CZ" dirty="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cs-CZ" dirty="0" err="1"/>
              <a:t>Human</a:t>
            </a:r>
            <a:r>
              <a:rPr lang="cs-CZ" dirty="0"/>
              <a:t> </a:t>
            </a:r>
            <a:r>
              <a:rPr lang="cs-CZ" dirty="0" err="1"/>
              <a:t>Learning</a:t>
            </a:r>
            <a:r>
              <a:rPr lang="cs-CZ" dirty="0"/>
              <a:t> Systems</a:t>
            </a:r>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1050064" y="1630438"/>
            <a:ext cx="10091871" cy="4306057"/>
          </a:xfrm>
        </p:spPr>
        <p:txBody>
          <a:bodyPr/>
          <a:lstStyle/>
          <a:p>
            <a:pPr marL="0" indent="0">
              <a:buNone/>
            </a:pPr>
            <a:r>
              <a:rPr lang="cs-CZ" sz="2400" dirty="0"/>
              <a:t>HLS </a:t>
            </a:r>
            <a:r>
              <a:rPr lang="cs-CZ" sz="2400" dirty="0" err="1"/>
              <a:t>is</a:t>
            </a:r>
            <a:r>
              <a:rPr lang="cs-CZ" sz="2400" dirty="0"/>
              <a:t> not </a:t>
            </a:r>
            <a:r>
              <a:rPr lang="cs-CZ" sz="2400" dirty="0" err="1"/>
              <a:t>the</a:t>
            </a:r>
            <a:r>
              <a:rPr lang="cs-CZ" sz="2400" dirty="0"/>
              <a:t> </a:t>
            </a:r>
            <a:r>
              <a:rPr lang="cs-CZ" sz="2400" dirty="0" err="1"/>
              <a:t>only</a:t>
            </a:r>
            <a:r>
              <a:rPr lang="cs-CZ" sz="2400" dirty="0"/>
              <a:t> „</a:t>
            </a:r>
            <a:r>
              <a:rPr lang="cs-CZ" sz="2400" dirty="0" err="1"/>
              <a:t>emerging</a:t>
            </a:r>
            <a:r>
              <a:rPr lang="cs-CZ" sz="2400" dirty="0"/>
              <a:t>“ </a:t>
            </a:r>
            <a:r>
              <a:rPr lang="cs-CZ" sz="2400" dirty="0" err="1"/>
              <a:t>approach</a:t>
            </a:r>
            <a:r>
              <a:rPr lang="cs-CZ" sz="2400" dirty="0"/>
              <a:t>, </a:t>
            </a:r>
            <a:r>
              <a:rPr lang="cs-CZ" sz="2400" dirty="0" err="1"/>
              <a:t>some</a:t>
            </a:r>
            <a:r>
              <a:rPr lang="cs-CZ" sz="2400" dirty="0"/>
              <a:t> </a:t>
            </a:r>
            <a:r>
              <a:rPr lang="cs-CZ" sz="2400" dirty="0" err="1"/>
              <a:t>others</a:t>
            </a:r>
            <a:r>
              <a:rPr lang="cs-CZ" sz="2400" dirty="0"/>
              <a:t> </a:t>
            </a:r>
            <a:r>
              <a:rPr lang="cs-CZ" sz="2400" dirty="0" err="1"/>
              <a:t>we</a:t>
            </a:r>
            <a:r>
              <a:rPr lang="cs-CZ" sz="2400" dirty="0"/>
              <a:t> </a:t>
            </a:r>
            <a:r>
              <a:rPr lang="cs-CZ" sz="2400" dirty="0" err="1"/>
              <a:t>discuss</a:t>
            </a:r>
            <a:r>
              <a:rPr lang="cs-CZ" sz="2400" dirty="0"/>
              <a:t> in </a:t>
            </a:r>
            <a:r>
              <a:rPr lang="cs-CZ" sz="2400" dirty="0" err="1"/>
              <a:t>Topic</a:t>
            </a:r>
            <a:r>
              <a:rPr lang="cs-CZ" sz="2400" dirty="0"/>
              <a:t> 6.</a:t>
            </a:r>
          </a:p>
          <a:p>
            <a:pPr marL="0" indent="0">
              <a:buNone/>
            </a:pPr>
            <a:r>
              <a:rPr lang="cs-CZ" sz="2400" dirty="0"/>
              <a:t>HLS </a:t>
            </a:r>
            <a:r>
              <a:rPr lang="cs-CZ" sz="2400" dirty="0" err="1"/>
              <a:t>is</a:t>
            </a:r>
            <a:r>
              <a:rPr lang="cs-CZ" sz="2400" dirty="0"/>
              <a:t> not a single </a:t>
            </a:r>
            <a:r>
              <a:rPr lang="cs-CZ" sz="2400" dirty="0" err="1"/>
              <a:t>method</a:t>
            </a:r>
            <a:r>
              <a:rPr lang="cs-CZ" sz="2400" dirty="0"/>
              <a:t>, </a:t>
            </a:r>
            <a:r>
              <a:rPr lang="cs-CZ" sz="2400" dirty="0" err="1"/>
              <a:t>rather</a:t>
            </a:r>
            <a:r>
              <a:rPr lang="cs-CZ" sz="2400" dirty="0"/>
              <a:t> a </a:t>
            </a:r>
            <a:r>
              <a:rPr lang="cs-CZ" sz="2400" dirty="0" err="1"/>
              <a:t>collective</a:t>
            </a:r>
            <a:r>
              <a:rPr lang="cs-CZ" sz="2400" dirty="0"/>
              <a:t> </a:t>
            </a:r>
            <a:r>
              <a:rPr lang="cs-CZ" sz="2400" dirty="0" err="1"/>
              <a:t>understanding</a:t>
            </a:r>
            <a:r>
              <a:rPr lang="cs-CZ" sz="2400" dirty="0"/>
              <a:t> </a:t>
            </a:r>
            <a:r>
              <a:rPr lang="cs-CZ" sz="2400" dirty="0" err="1"/>
              <a:t>of</a:t>
            </a:r>
            <a:r>
              <a:rPr lang="cs-CZ" sz="2400" dirty="0"/>
              <a:t> </a:t>
            </a:r>
            <a:r>
              <a:rPr lang="cs-CZ" sz="2400" dirty="0" err="1"/>
              <a:t>practitioners</a:t>
            </a:r>
            <a:r>
              <a:rPr lang="cs-CZ" sz="2400" dirty="0"/>
              <a:t> – a </a:t>
            </a:r>
            <a:r>
              <a:rPr lang="cs-CZ" sz="2400" dirty="0" err="1"/>
              <a:t>descriptive</a:t>
            </a:r>
            <a:r>
              <a:rPr lang="cs-CZ" sz="2400" dirty="0"/>
              <a:t> </a:t>
            </a:r>
            <a:r>
              <a:rPr lang="cs-CZ" sz="2400" dirty="0" err="1"/>
              <a:t>framework</a:t>
            </a:r>
            <a:r>
              <a:rPr lang="cs-CZ" sz="2400" dirty="0"/>
              <a:t>.</a:t>
            </a:r>
          </a:p>
          <a:p>
            <a:pPr marL="0" indent="0">
              <a:buNone/>
            </a:pPr>
            <a:r>
              <a:rPr lang="cs-CZ" sz="2400" dirty="0"/>
              <a:t>Centre </a:t>
            </a:r>
            <a:r>
              <a:rPr lang="cs-CZ" sz="2400" dirty="0" err="1"/>
              <a:t>for</a:t>
            </a:r>
            <a:r>
              <a:rPr lang="cs-CZ" sz="2400" dirty="0"/>
              <a:t> Public </a:t>
            </a:r>
            <a:r>
              <a:rPr lang="cs-CZ" sz="2400" dirty="0" err="1"/>
              <a:t>Impact</a:t>
            </a:r>
            <a:r>
              <a:rPr lang="cs-CZ" sz="2400" dirty="0"/>
              <a:t> </a:t>
            </a:r>
            <a:r>
              <a:rPr lang="cs-CZ" sz="2400" dirty="0" err="1"/>
              <a:t>is</a:t>
            </a:r>
            <a:r>
              <a:rPr lang="cs-CZ" sz="2400" dirty="0"/>
              <a:t> </a:t>
            </a:r>
            <a:r>
              <a:rPr lang="cs-CZ" sz="2400" dirty="0" err="1"/>
              <a:t>funding</a:t>
            </a:r>
            <a:r>
              <a:rPr lang="cs-CZ" sz="2400" dirty="0"/>
              <a:t> and </a:t>
            </a:r>
            <a:r>
              <a:rPr lang="cs-CZ" sz="2400" dirty="0" err="1"/>
              <a:t>promoting</a:t>
            </a:r>
            <a:r>
              <a:rPr lang="cs-CZ" sz="2400" dirty="0"/>
              <a:t> </a:t>
            </a:r>
            <a:r>
              <a:rPr lang="cs-CZ" sz="2400" dirty="0" err="1"/>
              <a:t>research</a:t>
            </a:r>
            <a:r>
              <a:rPr lang="cs-CZ" sz="2400" dirty="0"/>
              <a:t> </a:t>
            </a:r>
            <a:r>
              <a:rPr lang="cs-CZ" sz="2400" dirty="0" err="1"/>
              <a:t>around</a:t>
            </a:r>
            <a:r>
              <a:rPr lang="cs-CZ" sz="2400" dirty="0"/>
              <a:t> </a:t>
            </a:r>
            <a:r>
              <a:rPr lang="cs-CZ" sz="2400" dirty="0" err="1"/>
              <a:t>it</a:t>
            </a:r>
            <a:r>
              <a:rPr lang="cs-CZ" sz="2400" dirty="0"/>
              <a:t>.</a:t>
            </a:r>
          </a:p>
          <a:p>
            <a:pPr marL="0" indent="0">
              <a:buNone/>
            </a:pPr>
            <a:endParaRPr lang="cs-CZ" dirty="0"/>
          </a:p>
          <a:p>
            <a:pPr lvl="4"/>
            <a:r>
              <a:rPr lang="cs-CZ" sz="2400" dirty="0" err="1"/>
              <a:t>Toby</a:t>
            </a:r>
            <a:r>
              <a:rPr lang="cs-CZ" sz="2400" dirty="0"/>
              <a:t> </a:t>
            </a:r>
            <a:r>
              <a:rPr lang="cs-CZ" sz="2400" dirty="0" err="1"/>
              <a:t>Lowe</a:t>
            </a:r>
            <a:r>
              <a:rPr lang="cs-CZ" sz="2400" dirty="0"/>
              <a:t> (University </a:t>
            </a:r>
            <a:r>
              <a:rPr lang="cs-CZ" sz="2400" dirty="0" err="1"/>
              <a:t>of</a:t>
            </a:r>
            <a:r>
              <a:rPr lang="cs-CZ" sz="2400" dirty="0"/>
              <a:t> </a:t>
            </a:r>
            <a:r>
              <a:rPr lang="cs-CZ" sz="2400" dirty="0" err="1"/>
              <a:t>Northumbria</a:t>
            </a:r>
            <a:r>
              <a:rPr lang="cs-CZ" sz="2400" dirty="0"/>
              <a:t>) </a:t>
            </a:r>
            <a:r>
              <a:rPr lang="cs-CZ" sz="2400" dirty="0" err="1"/>
              <a:t>is</a:t>
            </a:r>
            <a:r>
              <a:rPr lang="cs-CZ" sz="2400" dirty="0"/>
              <a:t> </a:t>
            </a:r>
            <a:r>
              <a:rPr lang="cs-CZ" sz="2400" dirty="0" err="1"/>
              <a:t>one</a:t>
            </a:r>
            <a:r>
              <a:rPr lang="cs-CZ" sz="2400" dirty="0"/>
              <a:t> </a:t>
            </a:r>
            <a:r>
              <a:rPr lang="cs-CZ" sz="2400" dirty="0" err="1"/>
              <a:t>of</a:t>
            </a:r>
            <a:r>
              <a:rPr lang="cs-CZ" sz="2400" dirty="0"/>
              <a:t> </a:t>
            </a:r>
            <a:r>
              <a:rPr lang="cs-CZ" sz="2400" dirty="0" err="1"/>
              <a:t>the</a:t>
            </a:r>
            <a:r>
              <a:rPr lang="cs-CZ" sz="2400" dirty="0"/>
              <a:t> </a:t>
            </a:r>
            <a:r>
              <a:rPr lang="cs-CZ" sz="2400" dirty="0" err="1"/>
              <a:t>leading</a:t>
            </a:r>
            <a:r>
              <a:rPr lang="cs-CZ" sz="2400" dirty="0"/>
              <a:t> </a:t>
            </a:r>
            <a:r>
              <a:rPr lang="cs-CZ" sz="2400" dirty="0" err="1"/>
              <a:t>people</a:t>
            </a:r>
            <a:r>
              <a:rPr lang="cs-CZ" sz="2400" dirty="0"/>
              <a:t> in </a:t>
            </a:r>
            <a:r>
              <a:rPr lang="cs-CZ" sz="2400" dirty="0" err="1"/>
              <a:t>writing</a:t>
            </a:r>
            <a:r>
              <a:rPr lang="cs-CZ" sz="2400" dirty="0"/>
              <a:t> </a:t>
            </a:r>
            <a:r>
              <a:rPr lang="cs-CZ" sz="2400" dirty="0" err="1"/>
              <a:t>about</a:t>
            </a:r>
            <a:r>
              <a:rPr lang="cs-CZ" sz="2400" dirty="0"/>
              <a:t> HLS.</a:t>
            </a:r>
          </a:p>
        </p:txBody>
      </p:sp>
      <p:pic>
        <p:nvPicPr>
          <p:cNvPr id="2050" name="Picture 2" descr="Dr Toby Lowe">
            <a:extLst>
              <a:ext uri="{FF2B5EF4-FFF2-40B4-BE49-F238E27FC236}">
                <a16:creationId xmlns:a16="http://schemas.microsoft.com/office/drawing/2014/main" id="{949D7C00-B809-43B1-A1AB-5886BE1DC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64" y="3783466"/>
            <a:ext cx="1686208" cy="16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6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Přímá spojnice se šipkou 21">
            <a:extLst>
              <a:ext uri="{FF2B5EF4-FFF2-40B4-BE49-F238E27FC236}">
                <a16:creationId xmlns:a16="http://schemas.microsoft.com/office/drawing/2014/main" id="{82A72DF0-187F-4566-876C-7911711CF318}"/>
              </a:ext>
            </a:extLst>
          </p:cNvPr>
          <p:cNvCxnSpPr>
            <a:cxnSpLocks/>
          </p:cNvCxnSpPr>
          <p:nvPr/>
        </p:nvCxnSpPr>
        <p:spPr>
          <a:xfrm>
            <a:off x="4097817" y="1184243"/>
            <a:ext cx="1274348" cy="317047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4E8ACFF4-6C84-4C07-A5FA-64DDAAF1259B}"/>
              </a:ext>
            </a:extLst>
          </p:cNvPr>
          <p:cNvCxnSpPr>
            <a:cxnSpLocks/>
          </p:cNvCxnSpPr>
          <p:nvPr/>
        </p:nvCxnSpPr>
        <p:spPr>
          <a:xfrm flipH="1">
            <a:off x="6593888" y="1228585"/>
            <a:ext cx="614291" cy="312613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ACBE92D6-991C-44DB-BF37-F09E06FB537D}"/>
              </a:ext>
            </a:extLst>
          </p:cNvPr>
          <p:cNvCxnSpPr>
            <a:cxnSpLocks/>
          </p:cNvCxnSpPr>
          <p:nvPr/>
        </p:nvCxnSpPr>
        <p:spPr>
          <a:xfrm flipH="1">
            <a:off x="7886999" y="1322202"/>
            <a:ext cx="2367139" cy="315795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31124F04-32A8-4410-8E06-80A8EDE99EBF}"/>
              </a:ext>
            </a:extLst>
          </p:cNvPr>
          <p:cNvCxnSpPr>
            <a:cxnSpLocks/>
          </p:cNvCxnSpPr>
          <p:nvPr/>
        </p:nvCxnSpPr>
        <p:spPr>
          <a:xfrm flipH="1">
            <a:off x="8706404" y="3822113"/>
            <a:ext cx="2419425" cy="101703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8B87C4EE-35A0-4F71-937E-D92ED3F3B626}"/>
              </a:ext>
            </a:extLst>
          </p:cNvPr>
          <p:cNvCxnSpPr/>
          <p:nvPr/>
        </p:nvCxnSpPr>
        <p:spPr>
          <a:xfrm>
            <a:off x="1086225" y="1402892"/>
            <a:ext cx="2554995" cy="302840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29E0A32C-CC3E-4357-965C-BD14B1C071D6}"/>
              </a:ext>
            </a:extLst>
          </p:cNvPr>
          <p:cNvSpPr>
            <a:spLocks noGrp="1"/>
          </p:cNvSpPr>
          <p:nvPr>
            <p:ph type="title"/>
          </p:nvPr>
        </p:nvSpPr>
        <p:spPr>
          <a:xfrm>
            <a:off x="1048284" y="526387"/>
            <a:ext cx="10091871" cy="717848"/>
          </a:xfrm>
        </p:spPr>
        <p:txBody>
          <a:bodyPr/>
          <a:lstStyle/>
          <a:p>
            <a:r>
              <a:rPr lang="cs-CZ" dirty="0" err="1"/>
              <a:t>Some</a:t>
            </a:r>
            <a:r>
              <a:rPr lang="cs-CZ" dirty="0"/>
              <a:t> </a:t>
            </a:r>
            <a:r>
              <a:rPr lang="cs-CZ" dirty="0" err="1"/>
              <a:t>roots</a:t>
            </a:r>
            <a:endParaRPr lang="cs-CZ" dirty="0"/>
          </a:p>
        </p:txBody>
      </p:sp>
      <p:sp>
        <p:nvSpPr>
          <p:cNvPr id="3" name="Zástupný symbol pro obsah 2">
            <a:extLst>
              <a:ext uri="{FF2B5EF4-FFF2-40B4-BE49-F238E27FC236}">
                <a16:creationId xmlns:a16="http://schemas.microsoft.com/office/drawing/2014/main" id="{42446796-C4D1-4985-B8AD-A1E92092927C}"/>
              </a:ext>
            </a:extLst>
          </p:cNvPr>
          <p:cNvSpPr>
            <a:spLocks noGrp="1"/>
          </p:cNvSpPr>
          <p:nvPr>
            <p:ph idx="1"/>
          </p:nvPr>
        </p:nvSpPr>
        <p:spPr/>
        <p:txBody>
          <a:bodyPr/>
          <a:lstStyle/>
          <a:p>
            <a:endParaRPr lang="cs-CZ" dirty="0"/>
          </a:p>
          <a:p>
            <a:endParaRPr lang="cs-CZ" dirty="0"/>
          </a:p>
          <a:p>
            <a:endParaRPr lang="cs-CZ" dirty="0"/>
          </a:p>
        </p:txBody>
      </p:sp>
      <p:pic>
        <p:nvPicPr>
          <p:cNvPr id="4" name="Picture 2" descr="HUMAN">
            <a:extLst>
              <a:ext uri="{FF2B5EF4-FFF2-40B4-BE49-F238E27FC236}">
                <a16:creationId xmlns:a16="http://schemas.microsoft.com/office/drawing/2014/main" id="{CC284E19-F044-4E06-B27A-F609DB89D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861" y="5096700"/>
            <a:ext cx="985660" cy="1232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EARNING">
            <a:extLst>
              <a:ext uri="{FF2B5EF4-FFF2-40B4-BE49-F238E27FC236}">
                <a16:creationId xmlns:a16="http://schemas.microsoft.com/office/drawing/2014/main" id="{EB16E1D0-2808-4C2F-A6E1-F7B2D396F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318" y="5096701"/>
            <a:ext cx="985660" cy="1232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YSTEMS">
            <a:extLst>
              <a:ext uri="{FF2B5EF4-FFF2-40B4-BE49-F238E27FC236}">
                <a16:creationId xmlns:a16="http://schemas.microsoft.com/office/drawing/2014/main" id="{B53027C2-AA0C-4970-A15F-6C146F24A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775" y="5096701"/>
            <a:ext cx="985660" cy="1232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07F73F5E-F9AE-4F1A-B530-60181F18618B}"/>
              </a:ext>
            </a:extLst>
          </p:cNvPr>
          <p:cNvSpPr txBox="1"/>
          <p:nvPr/>
        </p:nvSpPr>
        <p:spPr>
          <a:xfrm>
            <a:off x="1048284" y="1461927"/>
            <a:ext cx="1343155" cy="1200329"/>
          </a:xfrm>
          <a:prstGeom prst="rect">
            <a:avLst/>
          </a:prstGeom>
          <a:noFill/>
        </p:spPr>
        <p:txBody>
          <a:bodyPr wrap="square" rtlCol="0">
            <a:spAutoFit/>
          </a:bodyPr>
          <a:lstStyle/>
          <a:p>
            <a:r>
              <a:rPr lang="cs-CZ" dirty="0"/>
              <a:t>Toyota </a:t>
            </a:r>
            <a:r>
              <a:rPr lang="cs-CZ" dirty="0" err="1"/>
              <a:t>production</a:t>
            </a:r>
            <a:r>
              <a:rPr lang="cs-CZ" dirty="0"/>
              <a:t> </a:t>
            </a:r>
            <a:r>
              <a:rPr lang="cs-CZ" dirty="0" err="1"/>
              <a:t>system</a:t>
            </a:r>
            <a:endParaRPr lang="cs-CZ" dirty="0"/>
          </a:p>
          <a:p>
            <a:endParaRPr lang="cs-CZ" dirty="0"/>
          </a:p>
        </p:txBody>
      </p:sp>
      <p:sp>
        <p:nvSpPr>
          <p:cNvPr id="9" name="TextovéPole 8">
            <a:extLst>
              <a:ext uri="{FF2B5EF4-FFF2-40B4-BE49-F238E27FC236}">
                <a16:creationId xmlns:a16="http://schemas.microsoft.com/office/drawing/2014/main" id="{AECCCC61-243F-4F03-8399-8120C6465F21}"/>
              </a:ext>
            </a:extLst>
          </p:cNvPr>
          <p:cNvSpPr txBox="1"/>
          <p:nvPr/>
        </p:nvSpPr>
        <p:spPr>
          <a:xfrm>
            <a:off x="1758335" y="2344505"/>
            <a:ext cx="1529508" cy="1200329"/>
          </a:xfrm>
          <a:prstGeom prst="rect">
            <a:avLst/>
          </a:prstGeom>
          <a:noFill/>
        </p:spPr>
        <p:txBody>
          <a:bodyPr wrap="square" rtlCol="0">
            <a:spAutoFit/>
          </a:bodyPr>
          <a:lstStyle/>
          <a:p>
            <a:r>
              <a:rPr lang="cs-CZ" dirty="0" err="1"/>
              <a:t>Vanguard</a:t>
            </a:r>
            <a:r>
              <a:rPr lang="cs-CZ" dirty="0"/>
              <a:t> </a:t>
            </a:r>
            <a:r>
              <a:rPr lang="cs-CZ" dirty="0" err="1"/>
              <a:t>method</a:t>
            </a:r>
            <a:r>
              <a:rPr lang="cs-CZ" dirty="0"/>
              <a:t> (John </a:t>
            </a:r>
            <a:r>
              <a:rPr lang="cs-CZ" dirty="0" err="1"/>
              <a:t>Seddon</a:t>
            </a:r>
            <a:r>
              <a:rPr lang="cs-CZ" dirty="0"/>
              <a:t>)</a:t>
            </a:r>
          </a:p>
          <a:p>
            <a:endParaRPr lang="cs-CZ" dirty="0"/>
          </a:p>
        </p:txBody>
      </p:sp>
      <p:sp>
        <p:nvSpPr>
          <p:cNvPr id="10" name="TextovéPole 9">
            <a:extLst>
              <a:ext uri="{FF2B5EF4-FFF2-40B4-BE49-F238E27FC236}">
                <a16:creationId xmlns:a16="http://schemas.microsoft.com/office/drawing/2014/main" id="{F9455689-2C48-446C-9A01-4DDA788A0082}"/>
              </a:ext>
            </a:extLst>
          </p:cNvPr>
          <p:cNvSpPr txBox="1"/>
          <p:nvPr/>
        </p:nvSpPr>
        <p:spPr>
          <a:xfrm>
            <a:off x="2766305" y="3195116"/>
            <a:ext cx="1529508" cy="1477328"/>
          </a:xfrm>
          <a:prstGeom prst="rect">
            <a:avLst/>
          </a:prstGeom>
          <a:noFill/>
        </p:spPr>
        <p:txBody>
          <a:bodyPr wrap="square" rtlCol="0">
            <a:spAutoFit/>
          </a:bodyPr>
          <a:lstStyle/>
          <a:p>
            <a:r>
              <a:rPr lang="cs-CZ" dirty="0" err="1"/>
              <a:t>Problem</a:t>
            </a:r>
            <a:r>
              <a:rPr lang="cs-CZ" dirty="0"/>
              <a:t> </a:t>
            </a:r>
            <a:r>
              <a:rPr lang="cs-CZ" dirty="0" err="1"/>
              <a:t>of</a:t>
            </a:r>
            <a:r>
              <a:rPr lang="cs-CZ" dirty="0"/>
              <a:t> variety, </a:t>
            </a:r>
            <a:r>
              <a:rPr lang="cs-CZ" dirty="0" err="1"/>
              <a:t>value</a:t>
            </a:r>
            <a:r>
              <a:rPr lang="cs-CZ" dirty="0"/>
              <a:t> and </a:t>
            </a:r>
            <a:r>
              <a:rPr lang="cs-CZ" dirty="0" err="1"/>
              <a:t>failure</a:t>
            </a:r>
            <a:r>
              <a:rPr lang="cs-CZ" dirty="0"/>
              <a:t> </a:t>
            </a:r>
            <a:r>
              <a:rPr lang="cs-CZ" dirty="0" err="1"/>
              <a:t>demand</a:t>
            </a:r>
            <a:endParaRPr lang="cs-CZ" dirty="0"/>
          </a:p>
          <a:p>
            <a:endParaRPr lang="cs-CZ" dirty="0"/>
          </a:p>
        </p:txBody>
      </p:sp>
      <p:sp>
        <p:nvSpPr>
          <p:cNvPr id="11" name="Obdélník 10">
            <a:extLst>
              <a:ext uri="{FF2B5EF4-FFF2-40B4-BE49-F238E27FC236}">
                <a16:creationId xmlns:a16="http://schemas.microsoft.com/office/drawing/2014/main" id="{A441AF4D-13B9-4E87-B05F-5136DEDD281D}"/>
              </a:ext>
            </a:extLst>
          </p:cNvPr>
          <p:cNvSpPr/>
          <p:nvPr/>
        </p:nvSpPr>
        <p:spPr>
          <a:xfrm>
            <a:off x="3748135" y="4631306"/>
            <a:ext cx="4273235" cy="5291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b="1" dirty="0" err="1"/>
              <a:t>Emerging</a:t>
            </a:r>
            <a:r>
              <a:rPr lang="cs-CZ" b="1" dirty="0"/>
              <a:t> </a:t>
            </a:r>
            <a:r>
              <a:rPr lang="cs-CZ" b="1" dirty="0" err="1"/>
              <a:t>practices</a:t>
            </a:r>
            <a:endParaRPr lang="cs-CZ" b="1" dirty="0"/>
          </a:p>
        </p:txBody>
      </p:sp>
      <p:sp>
        <p:nvSpPr>
          <p:cNvPr id="12" name="TextovéPole 11">
            <a:extLst>
              <a:ext uri="{FF2B5EF4-FFF2-40B4-BE49-F238E27FC236}">
                <a16:creationId xmlns:a16="http://schemas.microsoft.com/office/drawing/2014/main" id="{E63CF0E7-2260-42B2-96C9-5F1D00CC1484}"/>
              </a:ext>
            </a:extLst>
          </p:cNvPr>
          <p:cNvSpPr txBox="1"/>
          <p:nvPr/>
        </p:nvSpPr>
        <p:spPr>
          <a:xfrm>
            <a:off x="3750283" y="1440038"/>
            <a:ext cx="1343155" cy="923330"/>
          </a:xfrm>
          <a:prstGeom prst="rect">
            <a:avLst/>
          </a:prstGeom>
          <a:noFill/>
        </p:spPr>
        <p:txBody>
          <a:bodyPr wrap="square" rtlCol="0">
            <a:spAutoFit/>
          </a:bodyPr>
          <a:lstStyle/>
          <a:p>
            <a:r>
              <a:rPr lang="cs-CZ" dirty="0" err="1"/>
              <a:t>Complexity</a:t>
            </a:r>
            <a:r>
              <a:rPr lang="cs-CZ" dirty="0"/>
              <a:t> science</a:t>
            </a:r>
          </a:p>
          <a:p>
            <a:endParaRPr lang="cs-CZ" dirty="0"/>
          </a:p>
        </p:txBody>
      </p:sp>
      <p:sp>
        <p:nvSpPr>
          <p:cNvPr id="13" name="TextovéPole 12">
            <a:extLst>
              <a:ext uri="{FF2B5EF4-FFF2-40B4-BE49-F238E27FC236}">
                <a16:creationId xmlns:a16="http://schemas.microsoft.com/office/drawing/2014/main" id="{13C67274-CC88-4060-BBAC-95C7F1690A2F}"/>
              </a:ext>
            </a:extLst>
          </p:cNvPr>
          <p:cNvSpPr txBox="1"/>
          <p:nvPr/>
        </p:nvSpPr>
        <p:spPr>
          <a:xfrm>
            <a:off x="4421860" y="2394829"/>
            <a:ext cx="1529508" cy="1477328"/>
          </a:xfrm>
          <a:prstGeom prst="rect">
            <a:avLst/>
          </a:prstGeom>
          <a:noFill/>
        </p:spPr>
        <p:txBody>
          <a:bodyPr wrap="square" rtlCol="0">
            <a:spAutoFit/>
          </a:bodyPr>
          <a:lstStyle/>
          <a:p>
            <a:r>
              <a:rPr lang="cs-CZ" dirty="0" err="1"/>
              <a:t>Sensemaking</a:t>
            </a:r>
            <a:r>
              <a:rPr lang="cs-CZ" dirty="0"/>
              <a:t> in </a:t>
            </a:r>
            <a:r>
              <a:rPr lang="cs-CZ" dirty="0" err="1"/>
              <a:t>complexity</a:t>
            </a:r>
            <a:r>
              <a:rPr lang="cs-CZ" dirty="0"/>
              <a:t> (Dave </a:t>
            </a:r>
            <a:r>
              <a:rPr lang="cs-CZ" dirty="0" err="1"/>
              <a:t>Snowden</a:t>
            </a:r>
            <a:r>
              <a:rPr lang="cs-CZ" dirty="0"/>
              <a:t>)</a:t>
            </a:r>
          </a:p>
          <a:p>
            <a:endParaRPr lang="cs-CZ" dirty="0"/>
          </a:p>
        </p:txBody>
      </p:sp>
      <p:sp>
        <p:nvSpPr>
          <p:cNvPr id="14" name="TextovéPole 13">
            <a:extLst>
              <a:ext uri="{FF2B5EF4-FFF2-40B4-BE49-F238E27FC236}">
                <a16:creationId xmlns:a16="http://schemas.microsoft.com/office/drawing/2014/main" id="{CCEEA108-15EE-4446-A272-F517BB23BC9F}"/>
              </a:ext>
            </a:extLst>
          </p:cNvPr>
          <p:cNvSpPr txBox="1"/>
          <p:nvPr/>
        </p:nvSpPr>
        <p:spPr>
          <a:xfrm>
            <a:off x="6549592" y="1466226"/>
            <a:ext cx="1743382" cy="1200329"/>
          </a:xfrm>
          <a:prstGeom prst="rect">
            <a:avLst/>
          </a:prstGeom>
          <a:noFill/>
        </p:spPr>
        <p:txBody>
          <a:bodyPr wrap="square" rtlCol="0">
            <a:spAutoFit/>
          </a:bodyPr>
          <a:lstStyle/>
          <a:p>
            <a:r>
              <a:rPr lang="cs-CZ" dirty="0" err="1"/>
              <a:t>Capability</a:t>
            </a:r>
            <a:r>
              <a:rPr lang="cs-CZ" dirty="0"/>
              <a:t> </a:t>
            </a:r>
            <a:r>
              <a:rPr lang="cs-CZ" dirty="0" err="1"/>
              <a:t>approach</a:t>
            </a:r>
            <a:endParaRPr lang="cs-CZ" dirty="0"/>
          </a:p>
          <a:p>
            <a:r>
              <a:rPr lang="cs-CZ" dirty="0"/>
              <a:t>(</a:t>
            </a:r>
            <a:r>
              <a:rPr lang="cs-CZ" dirty="0" err="1"/>
              <a:t>Amyarta</a:t>
            </a:r>
            <a:r>
              <a:rPr lang="cs-CZ" dirty="0"/>
              <a:t> Sen)</a:t>
            </a:r>
          </a:p>
          <a:p>
            <a:endParaRPr lang="cs-CZ" dirty="0"/>
          </a:p>
        </p:txBody>
      </p:sp>
      <p:sp>
        <p:nvSpPr>
          <p:cNvPr id="15" name="TextovéPole 14">
            <a:extLst>
              <a:ext uri="{FF2B5EF4-FFF2-40B4-BE49-F238E27FC236}">
                <a16:creationId xmlns:a16="http://schemas.microsoft.com/office/drawing/2014/main" id="{E256A709-E469-4585-886C-D14FC301EF52}"/>
              </a:ext>
            </a:extLst>
          </p:cNvPr>
          <p:cNvSpPr txBox="1"/>
          <p:nvPr/>
        </p:nvSpPr>
        <p:spPr>
          <a:xfrm>
            <a:off x="6213694" y="2767865"/>
            <a:ext cx="1743382" cy="923330"/>
          </a:xfrm>
          <a:prstGeom prst="rect">
            <a:avLst/>
          </a:prstGeom>
          <a:noFill/>
        </p:spPr>
        <p:txBody>
          <a:bodyPr wrap="square" rtlCol="0">
            <a:spAutoFit/>
          </a:bodyPr>
          <a:lstStyle/>
          <a:p>
            <a:r>
              <a:rPr lang="cs-CZ" dirty="0" err="1"/>
              <a:t>Flourishing</a:t>
            </a:r>
            <a:r>
              <a:rPr lang="cs-CZ" dirty="0"/>
              <a:t> and </a:t>
            </a:r>
            <a:r>
              <a:rPr lang="cs-CZ" dirty="0" err="1"/>
              <a:t>freedoms</a:t>
            </a:r>
            <a:endParaRPr lang="cs-CZ" dirty="0"/>
          </a:p>
          <a:p>
            <a:endParaRPr lang="cs-CZ" dirty="0"/>
          </a:p>
        </p:txBody>
      </p:sp>
      <p:sp>
        <p:nvSpPr>
          <p:cNvPr id="16" name="TextovéPole 15">
            <a:extLst>
              <a:ext uri="{FF2B5EF4-FFF2-40B4-BE49-F238E27FC236}">
                <a16:creationId xmlns:a16="http://schemas.microsoft.com/office/drawing/2014/main" id="{F3B8097F-2D6C-4C0C-BEA1-B9429A7AC4AB}"/>
              </a:ext>
            </a:extLst>
          </p:cNvPr>
          <p:cNvSpPr txBox="1"/>
          <p:nvPr/>
        </p:nvSpPr>
        <p:spPr>
          <a:xfrm>
            <a:off x="9032628" y="1466226"/>
            <a:ext cx="1743382" cy="646331"/>
          </a:xfrm>
          <a:prstGeom prst="rect">
            <a:avLst/>
          </a:prstGeom>
          <a:noFill/>
        </p:spPr>
        <p:txBody>
          <a:bodyPr wrap="square" rtlCol="0">
            <a:spAutoFit/>
          </a:bodyPr>
          <a:lstStyle/>
          <a:p>
            <a:r>
              <a:rPr lang="cs-CZ" dirty="0"/>
              <a:t>Design </a:t>
            </a:r>
            <a:r>
              <a:rPr lang="cs-CZ" dirty="0" err="1"/>
              <a:t>thinking</a:t>
            </a:r>
            <a:endParaRPr lang="cs-CZ" dirty="0"/>
          </a:p>
          <a:p>
            <a:endParaRPr lang="cs-CZ" dirty="0"/>
          </a:p>
        </p:txBody>
      </p:sp>
      <p:sp>
        <p:nvSpPr>
          <p:cNvPr id="17" name="TextovéPole 16">
            <a:extLst>
              <a:ext uri="{FF2B5EF4-FFF2-40B4-BE49-F238E27FC236}">
                <a16:creationId xmlns:a16="http://schemas.microsoft.com/office/drawing/2014/main" id="{D415876C-B331-4181-8B43-BD5928AAD2DC}"/>
              </a:ext>
            </a:extLst>
          </p:cNvPr>
          <p:cNvSpPr txBox="1"/>
          <p:nvPr/>
        </p:nvSpPr>
        <p:spPr>
          <a:xfrm>
            <a:off x="8510756" y="2505670"/>
            <a:ext cx="1743382" cy="923330"/>
          </a:xfrm>
          <a:prstGeom prst="rect">
            <a:avLst/>
          </a:prstGeom>
          <a:noFill/>
        </p:spPr>
        <p:txBody>
          <a:bodyPr wrap="square" rtlCol="0">
            <a:spAutoFit/>
          </a:bodyPr>
          <a:lstStyle/>
          <a:p>
            <a:r>
              <a:rPr lang="cs-CZ" dirty="0" err="1"/>
              <a:t>Human</a:t>
            </a:r>
            <a:r>
              <a:rPr lang="cs-CZ" dirty="0"/>
              <a:t> </a:t>
            </a:r>
            <a:r>
              <a:rPr lang="cs-CZ" dirty="0" err="1"/>
              <a:t>centred</a:t>
            </a:r>
            <a:r>
              <a:rPr lang="cs-CZ" dirty="0"/>
              <a:t> design</a:t>
            </a:r>
          </a:p>
          <a:p>
            <a:endParaRPr lang="cs-CZ" dirty="0"/>
          </a:p>
        </p:txBody>
      </p:sp>
      <p:sp>
        <p:nvSpPr>
          <p:cNvPr id="18" name="TextovéPole 17">
            <a:extLst>
              <a:ext uri="{FF2B5EF4-FFF2-40B4-BE49-F238E27FC236}">
                <a16:creationId xmlns:a16="http://schemas.microsoft.com/office/drawing/2014/main" id="{44BE8BAE-95EA-47CA-824F-E09C190FEEF5}"/>
              </a:ext>
            </a:extLst>
          </p:cNvPr>
          <p:cNvSpPr txBox="1"/>
          <p:nvPr/>
        </p:nvSpPr>
        <p:spPr>
          <a:xfrm>
            <a:off x="7682313" y="3486423"/>
            <a:ext cx="1743382" cy="1200329"/>
          </a:xfrm>
          <a:prstGeom prst="rect">
            <a:avLst/>
          </a:prstGeom>
          <a:noFill/>
        </p:spPr>
        <p:txBody>
          <a:bodyPr wrap="square" rtlCol="0">
            <a:spAutoFit/>
          </a:bodyPr>
          <a:lstStyle/>
          <a:p>
            <a:r>
              <a:rPr lang="cs-CZ" dirty="0" err="1"/>
              <a:t>Experimentation</a:t>
            </a:r>
            <a:r>
              <a:rPr lang="cs-CZ" dirty="0"/>
              <a:t> as </a:t>
            </a:r>
            <a:r>
              <a:rPr lang="cs-CZ" dirty="0" err="1"/>
              <a:t>main</a:t>
            </a:r>
            <a:r>
              <a:rPr lang="cs-CZ" dirty="0"/>
              <a:t> </a:t>
            </a:r>
            <a:r>
              <a:rPr lang="cs-CZ" dirty="0" err="1"/>
              <a:t>learning</a:t>
            </a:r>
            <a:r>
              <a:rPr lang="cs-CZ" dirty="0"/>
              <a:t> </a:t>
            </a:r>
            <a:r>
              <a:rPr lang="cs-CZ" dirty="0" err="1"/>
              <a:t>approach</a:t>
            </a:r>
            <a:endParaRPr lang="cs-CZ" dirty="0"/>
          </a:p>
          <a:p>
            <a:endParaRPr lang="cs-CZ" dirty="0"/>
          </a:p>
        </p:txBody>
      </p:sp>
      <p:sp>
        <p:nvSpPr>
          <p:cNvPr id="19" name="TextovéPole 18">
            <a:extLst>
              <a:ext uri="{FF2B5EF4-FFF2-40B4-BE49-F238E27FC236}">
                <a16:creationId xmlns:a16="http://schemas.microsoft.com/office/drawing/2014/main" id="{34D8B6E6-1A7B-4199-A307-388162039478}"/>
              </a:ext>
            </a:extLst>
          </p:cNvPr>
          <p:cNvSpPr txBox="1"/>
          <p:nvPr/>
        </p:nvSpPr>
        <p:spPr>
          <a:xfrm>
            <a:off x="9558465" y="3960146"/>
            <a:ext cx="1743382" cy="646331"/>
          </a:xfrm>
          <a:prstGeom prst="rect">
            <a:avLst/>
          </a:prstGeom>
          <a:noFill/>
        </p:spPr>
        <p:txBody>
          <a:bodyPr wrap="square" rtlCol="0">
            <a:spAutoFit/>
          </a:bodyPr>
          <a:lstStyle/>
          <a:p>
            <a:r>
              <a:rPr lang="cs-CZ" dirty="0"/>
              <a:t>And many more</a:t>
            </a:r>
          </a:p>
          <a:p>
            <a:endParaRPr lang="cs-CZ" dirty="0"/>
          </a:p>
        </p:txBody>
      </p:sp>
      <p:cxnSp>
        <p:nvCxnSpPr>
          <p:cNvPr id="28" name="Přímá spojnice se šipkou 27">
            <a:extLst>
              <a:ext uri="{FF2B5EF4-FFF2-40B4-BE49-F238E27FC236}">
                <a16:creationId xmlns:a16="http://schemas.microsoft.com/office/drawing/2014/main" id="{330C7444-1B69-46EF-B79E-1B2F571F3D81}"/>
              </a:ext>
            </a:extLst>
          </p:cNvPr>
          <p:cNvCxnSpPr>
            <a:cxnSpLocks/>
            <a:endCxn id="18" idx="2"/>
          </p:cNvCxnSpPr>
          <p:nvPr/>
        </p:nvCxnSpPr>
        <p:spPr>
          <a:xfrm flipH="1">
            <a:off x="8554004" y="2714677"/>
            <a:ext cx="2593273" cy="197207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3B32CCFC-97AB-4740-BEB7-4B2FAE92CC64}"/>
              </a:ext>
            </a:extLst>
          </p:cNvPr>
          <p:cNvCxnSpPr>
            <a:cxnSpLocks/>
          </p:cNvCxnSpPr>
          <p:nvPr/>
        </p:nvCxnSpPr>
        <p:spPr>
          <a:xfrm flipH="1">
            <a:off x="8702844" y="4689168"/>
            <a:ext cx="2444433" cy="40753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0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P spid="18" grpId="0"/>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cs-CZ" dirty="0" err="1"/>
              <a:t>Human</a:t>
            </a:r>
            <a:r>
              <a:rPr lang="cs-CZ" dirty="0"/>
              <a:t> </a:t>
            </a:r>
            <a:r>
              <a:rPr lang="cs-CZ" dirty="0" err="1"/>
              <a:t>Learning</a:t>
            </a:r>
            <a:r>
              <a:rPr lang="cs-CZ" dirty="0"/>
              <a:t> Systems</a:t>
            </a:r>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3216925" y="1630438"/>
            <a:ext cx="7925010" cy="4306057"/>
          </a:xfrm>
        </p:spPr>
        <p:txBody>
          <a:bodyPr/>
          <a:lstStyle/>
          <a:p>
            <a:pPr marL="0" indent="0">
              <a:buNone/>
            </a:pPr>
            <a:r>
              <a:rPr lang="en-GB" dirty="0"/>
              <a:t>The purpose of public service is to support human freedom and flourishing. To respond to each person’s unique life context, public service is bespoke by design: built on strong relationships and trust.</a:t>
            </a:r>
            <a:endParaRPr lang="cs-CZ" dirty="0"/>
          </a:p>
          <a:p>
            <a:pPr marL="0" indent="0">
              <a:buNone/>
            </a:pPr>
            <a:endParaRPr lang="cs-CZ" sz="2400" dirty="0"/>
          </a:p>
          <a:p>
            <a:pPr marL="0" indent="0">
              <a:buNone/>
            </a:pPr>
            <a:endParaRPr lang="cs-CZ" sz="2400" dirty="0"/>
          </a:p>
        </p:txBody>
      </p:sp>
      <p:pic>
        <p:nvPicPr>
          <p:cNvPr id="5" name="Picture 2" descr="HUMAN">
            <a:extLst>
              <a:ext uri="{FF2B5EF4-FFF2-40B4-BE49-F238E27FC236}">
                <a16:creationId xmlns:a16="http://schemas.microsoft.com/office/drawing/2014/main" id="{7278AC55-134B-466F-AE7F-904CCF7C8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84" y="1241331"/>
            <a:ext cx="190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mpathy: How It Can Help Us All Right Now - PsychAlive">
            <a:extLst>
              <a:ext uri="{FF2B5EF4-FFF2-40B4-BE49-F238E27FC236}">
                <a16:creationId xmlns:a16="http://schemas.microsoft.com/office/drawing/2014/main" id="{BB81EB66-94DA-4B52-B8C6-74B996A02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461" y="407844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ust clipart. Free download transparent .PNG | Creazilla">
            <a:extLst>
              <a:ext uri="{FF2B5EF4-FFF2-40B4-BE49-F238E27FC236}">
                <a16:creationId xmlns:a16="http://schemas.microsoft.com/office/drawing/2014/main" id="{625D3119-B420-4C57-A3E2-7B29568AC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3783466"/>
            <a:ext cx="17907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6D3790E-8243-4CF5-BAF5-3897AD4460E3}"/>
              </a:ext>
            </a:extLst>
          </p:cNvPr>
          <p:cNvSpPr txBox="1"/>
          <p:nvPr/>
        </p:nvSpPr>
        <p:spPr>
          <a:xfrm>
            <a:off x="5557232" y="4078445"/>
            <a:ext cx="785793" cy="369332"/>
          </a:xfrm>
          <a:prstGeom prst="rect">
            <a:avLst/>
          </a:prstGeom>
          <a:noFill/>
        </p:spPr>
        <p:txBody>
          <a:bodyPr wrap="none" rtlCol="0">
            <a:spAutoFit/>
          </a:bodyPr>
          <a:lstStyle/>
          <a:p>
            <a:r>
              <a:rPr lang="cs-CZ" dirty="0">
                <a:solidFill>
                  <a:schemeClr val="bg1">
                    <a:lumMod val="50000"/>
                  </a:schemeClr>
                </a:solidFill>
              </a:rPr>
              <a:t>TRUST</a:t>
            </a:r>
          </a:p>
        </p:txBody>
      </p:sp>
      <p:pic>
        <p:nvPicPr>
          <p:cNvPr id="4102" name="Picture 6" descr="The world of Bespoke | Brioni® CZ Official Store">
            <a:extLst>
              <a:ext uri="{FF2B5EF4-FFF2-40B4-BE49-F238E27FC236}">
                <a16:creationId xmlns:a16="http://schemas.microsoft.com/office/drawing/2014/main" id="{2E3F0208-BCED-4359-98DC-4BC32FCF7B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624" y="4447777"/>
            <a:ext cx="2452915" cy="1816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F5E3B705-7BDC-4CD5-B3C4-E71BD1CBC783}"/>
              </a:ext>
            </a:extLst>
          </p:cNvPr>
          <p:cNvSpPr txBox="1"/>
          <p:nvPr/>
        </p:nvSpPr>
        <p:spPr>
          <a:xfrm>
            <a:off x="8456703" y="3893779"/>
            <a:ext cx="1846403" cy="369332"/>
          </a:xfrm>
          <a:prstGeom prst="rect">
            <a:avLst/>
          </a:prstGeom>
          <a:noFill/>
        </p:spPr>
        <p:txBody>
          <a:bodyPr wrap="none" rtlCol="0">
            <a:spAutoFit/>
          </a:bodyPr>
          <a:lstStyle/>
          <a:p>
            <a:r>
              <a:rPr lang="cs-CZ" dirty="0">
                <a:solidFill>
                  <a:schemeClr val="bg1">
                    <a:lumMod val="50000"/>
                  </a:schemeClr>
                </a:solidFill>
              </a:rPr>
              <a:t>BESPOKE SERVICE</a:t>
            </a:r>
          </a:p>
        </p:txBody>
      </p:sp>
    </p:spTree>
    <p:extLst>
      <p:ext uri="{BB962C8B-B14F-4D97-AF65-F5344CB8AC3E}">
        <p14:creationId xmlns:p14="http://schemas.microsoft.com/office/powerpoint/2010/main" val="7700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délník 81"/>
          <p:cNvSpPr/>
          <p:nvPr/>
        </p:nvSpPr>
        <p:spPr>
          <a:xfrm>
            <a:off x="28922536"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1977752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1066800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3935760"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1775520" y="3429000"/>
            <a:ext cx="2088232" cy="3354765"/>
          </a:xfrm>
          <a:prstGeom prst="rect">
            <a:avLst/>
          </a:prstGeom>
          <a:noFill/>
        </p:spPr>
        <p:txBody>
          <a:bodyPr wrap="square" rtlCol="0">
            <a:spAutoFit/>
          </a:bodyPr>
          <a:lstStyle/>
          <a:p>
            <a:pPr algn="r"/>
            <a:r>
              <a:rPr lang="en-GB" sz="2400" b="1" dirty="0"/>
              <a:t>Steve</a:t>
            </a:r>
          </a:p>
          <a:p>
            <a:pPr algn="r"/>
            <a:r>
              <a:rPr lang="en-GB" dirty="0"/>
              <a:t>3</a:t>
            </a:r>
            <a:r>
              <a:rPr lang="cs-CZ" dirty="0"/>
              <a:t>2</a:t>
            </a:r>
            <a:r>
              <a:rPr lang="en-GB" dirty="0"/>
              <a:t> </a:t>
            </a:r>
            <a:r>
              <a:rPr lang="en-GB" dirty="0" err="1"/>
              <a:t>y.o</a:t>
            </a:r>
            <a:r>
              <a:rPr lang="en-GB" dirty="0"/>
              <a:t>. Raised in a complete family, two older brothers. Finished at technical high school, started a company (plumbing, other crafts), left university to focus on his business. </a:t>
            </a:r>
          </a:p>
        </p:txBody>
      </p:sp>
      <p:sp>
        <p:nvSpPr>
          <p:cNvPr id="6" name="TextovéPole 5"/>
          <p:cNvSpPr txBox="1"/>
          <p:nvPr/>
        </p:nvSpPr>
        <p:spPr>
          <a:xfrm>
            <a:off x="4151784"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4151784"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3935760"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3935760"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4079776"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4583832"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4655840"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6816080"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6888088"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4727848" y="1412776"/>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10920536"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10848528" y="2780928"/>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13656840"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5015880"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0992544"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13728848"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6672064"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3584832"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17185232" y="4149080"/>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7968208"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9849528"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18265352"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22585832"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24818080" y="2780928"/>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21289688"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26114224"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19849528" y="548680"/>
            <a:ext cx="2016224" cy="369332"/>
          </a:xfrm>
          <a:prstGeom prst="rect">
            <a:avLst/>
          </a:prstGeom>
          <a:noFill/>
        </p:spPr>
        <p:txBody>
          <a:bodyPr wrap="square" rtlCol="0">
            <a:spAutoFit/>
          </a:bodyPr>
          <a:lstStyle/>
          <a:p>
            <a:r>
              <a:rPr lang="en-GB"/>
              <a:t>December 2015</a:t>
            </a:r>
          </a:p>
        </p:txBody>
      </p:sp>
      <p:cxnSp>
        <p:nvCxnSpPr>
          <p:cNvPr id="78" name="Přímá spojovací čára 77"/>
          <p:cNvCxnSpPr/>
          <p:nvPr/>
        </p:nvCxnSpPr>
        <p:spPr>
          <a:xfrm flipV="1">
            <a:off x="4223792"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4079776"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4727848" y="1916832"/>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655840" y="4653136"/>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6888088" y="5657671"/>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10128448"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11352584"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12000656"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13368808"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Přímá spojovací čára 96"/>
          <p:cNvCxnSpPr/>
          <p:nvPr/>
        </p:nvCxnSpPr>
        <p:spPr>
          <a:xfrm>
            <a:off x="14088888"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239 Handsome Men With Long Hair Illustrations &amp; Clip Art - iStock">
            <a:extLst>
              <a:ext uri="{FF2B5EF4-FFF2-40B4-BE49-F238E27FC236}">
                <a16:creationId xmlns:a16="http://schemas.microsoft.com/office/drawing/2014/main" id="{D0064E3C-1F17-4490-9EC9-686E33390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964" y="387500"/>
            <a:ext cx="2698624" cy="269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délník 80"/>
          <p:cNvSpPr/>
          <p:nvPr/>
        </p:nvSpPr>
        <p:spPr>
          <a:xfrm>
            <a:off x="10632504"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6733256"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8893496"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6517232"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6517232"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6733256"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6733256"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5065240"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6085184"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6013176"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3852936"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3780928"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5941168"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1775520"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1703512"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4511824"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5653136"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847528"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4583832"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3996952"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439816"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8040216"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2700808"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2228512"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9120336"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14964816"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17197064"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13668672"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18493208"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12228512" y="548680"/>
            <a:ext cx="2016224" cy="369332"/>
          </a:xfrm>
          <a:prstGeom prst="rect">
            <a:avLst/>
          </a:prstGeom>
          <a:noFill/>
        </p:spPr>
        <p:txBody>
          <a:bodyPr wrap="square" rtlCol="0">
            <a:spAutoFit/>
          </a:bodyPr>
          <a:lstStyle/>
          <a:p>
            <a:r>
              <a:rPr lang="en-GB"/>
              <a:t>December 2015</a:t>
            </a:r>
          </a:p>
        </p:txBody>
      </p:sp>
      <p:cxnSp>
        <p:nvCxnSpPr>
          <p:cNvPr id="78" name="Přímá spojovací čára 77"/>
          <p:cNvCxnSpPr/>
          <p:nvPr/>
        </p:nvCxnSpPr>
        <p:spPr>
          <a:xfrm flipV="1">
            <a:off x="-4921224"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5065240"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4417168"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6013176"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3780928"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983432"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2207568"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2855640"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4223792"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8749480" y="404664"/>
            <a:ext cx="1846552" cy="2736304"/>
          </a:xfrm>
          <a:prstGeom prst="rect">
            <a:avLst/>
          </a:prstGeom>
          <a:noFill/>
          <a:ln w="9525">
            <a:noFill/>
            <a:miter lim="800000"/>
            <a:headEnd/>
            <a:tailEnd/>
          </a:ln>
        </p:spPr>
      </p:pic>
      <p:cxnSp>
        <p:nvCxnSpPr>
          <p:cNvPr id="97" name="Přímá spojovací čára 96"/>
          <p:cNvCxnSpPr/>
          <p:nvPr/>
        </p:nvCxnSpPr>
        <p:spPr>
          <a:xfrm>
            <a:off x="4943872"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bdélník 79"/>
          <p:cNvSpPr/>
          <p:nvPr/>
        </p:nvSpPr>
        <p:spPr>
          <a:xfrm>
            <a:off x="-9146032"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15878272"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18038512"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15662248"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15662248"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15878272"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15878272"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14210256"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5230200"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15158192"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12997952"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12925944"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15086184"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8893496"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8965504"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6157192"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14798152"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8821488"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6085184"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13141968"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229200"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2628800"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11845824"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559496"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a:t>
            </a:r>
            <a:r>
              <a:rPr lang="cs-CZ" dirty="0"/>
              <a:t>s</a:t>
            </a:r>
            <a:r>
              <a:rPr lang="en-GB" dirty="0"/>
              <a:t>y</a:t>
            </a:r>
            <a:r>
              <a:rPr lang="cs-CZ" dirty="0"/>
              <a:t>ch</a:t>
            </a:r>
            <a:r>
              <a:rPr lang="en-GB" dirty="0" err="1"/>
              <a:t>ic</a:t>
            </a:r>
            <a:r>
              <a:rPr lang="en-GB" dirty="0"/>
              <a:t> stress. He is recommended to look for psychological or psychiatric help. Steve plans to arrange it after the Christmas holidays.</a:t>
            </a:r>
          </a:p>
        </p:txBody>
      </p:sp>
      <p:cxnSp>
        <p:nvCxnSpPr>
          <p:cNvPr id="38" name="Přímá spojovací čára 37"/>
          <p:cNvCxnSpPr/>
          <p:nvPr/>
        </p:nvCxnSpPr>
        <p:spPr>
          <a:xfrm>
            <a:off x="-24680"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4295800"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6528048"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2999656"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7824192"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1559496" y="548680"/>
            <a:ext cx="2016224" cy="369332"/>
          </a:xfrm>
          <a:prstGeom prst="rect">
            <a:avLst/>
          </a:prstGeom>
          <a:noFill/>
        </p:spPr>
        <p:txBody>
          <a:bodyPr wrap="square" rtlCol="0">
            <a:spAutoFit/>
          </a:bodyPr>
          <a:lstStyle/>
          <a:p>
            <a:r>
              <a:rPr lang="en-GB"/>
              <a:t>December 2015</a:t>
            </a:r>
          </a:p>
        </p:txBody>
      </p:sp>
      <p:cxnSp>
        <p:nvCxnSpPr>
          <p:cNvPr id="78" name="Přímá spojovací čára 77"/>
          <p:cNvCxnSpPr/>
          <p:nvPr/>
        </p:nvCxnSpPr>
        <p:spPr>
          <a:xfrm flipV="1">
            <a:off x="-14066240"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14210256"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13562184"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15158192"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12925944"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9685584"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8461448"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7813376"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6445224"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17894496" y="404664"/>
            <a:ext cx="1846552" cy="2736304"/>
          </a:xfrm>
          <a:prstGeom prst="rect">
            <a:avLst/>
          </a:prstGeom>
          <a:noFill/>
          <a:ln w="9525">
            <a:noFill/>
            <a:miter lim="800000"/>
            <a:headEnd/>
            <a:tailEnd/>
          </a:ln>
        </p:spPr>
      </p:pic>
      <p:cxnSp>
        <p:nvCxnSpPr>
          <p:cNvPr id="97" name="Přímá spojovací čára 96"/>
          <p:cNvCxnSpPr/>
          <p:nvPr/>
        </p:nvCxnSpPr>
        <p:spPr>
          <a:xfrm>
            <a:off x="-5725144"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Reading</a:t>
            </a:r>
            <a:r>
              <a:rPr lang="cs-CZ" dirty="0"/>
              <a:t> and </a:t>
            </a:r>
            <a:r>
              <a:rPr lang="cs-CZ" dirty="0" err="1"/>
              <a:t>watching</a:t>
            </a:r>
            <a:r>
              <a:rPr lang="cs-CZ" dirty="0"/>
              <a:t> list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013552" y="1264779"/>
            <a:ext cx="10091871" cy="4306057"/>
          </a:xfrm>
        </p:spPr>
        <p:txBody>
          <a:bodyPr>
            <a:normAutofit/>
          </a:bodyPr>
          <a:lstStyle/>
          <a:p>
            <a:pPr marL="0" indent="0">
              <a:buNone/>
            </a:pPr>
            <a:r>
              <a:rPr lang="cs-CZ" dirty="0" err="1"/>
              <a:t>Moodle</a:t>
            </a:r>
            <a:r>
              <a:rPr lang="cs-CZ" dirty="0"/>
              <a:t>: </a:t>
            </a:r>
            <a:r>
              <a:rPr lang="cs-CZ" dirty="0">
                <a:hlinkClick r:id="rId2"/>
              </a:rPr>
              <a:t>https://dl1.cuni.cz/course/view.php?id=13837&amp;lang=en</a:t>
            </a:r>
            <a:endParaRPr lang="cs-CZ" dirty="0"/>
          </a:p>
          <a:p>
            <a:pPr marL="0" indent="0">
              <a:buNone/>
            </a:pPr>
            <a:endParaRPr lang="cs-CZ" dirty="0"/>
          </a:p>
        </p:txBody>
      </p:sp>
      <p:pic>
        <p:nvPicPr>
          <p:cNvPr id="5" name="Obrázek 4">
            <a:extLst>
              <a:ext uri="{FF2B5EF4-FFF2-40B4-BE49-F238E27FC236}">
                <a16:creationId xmlns:a16="http://schemas.microsoft.com/office/drawing/2014/main" id="{D5660B5B-016A-428E-AB97-E4D20A032831}"/>
              </a:ext>
            </a:extLst>
          </p:cNvPr>
          <p:cNvPicPr>
            <a:picLocks noChangeAspect="1"/>
          </p:cNvPicPr>
          <p:nvPr/>
        </p:nvPicPr>
        <p:blipFill rotWithShape="1">
          <a:blip r:embed="rId3"/>
          <a:srcRect l="35131" t="14971" r="23422" b="10410"/>
          <a:stretch/>
        </p:blipFill>
        <p:spPr>
          <a:xfrm>
            <a:off x="7138737" y="1740568"/>
            <a:ext cx="5053263" cy="5117432"/>
          </a:xfrm>
          <a:prstGeom prst="rect">
            <a:avLst/>
          </a:prstGeom>
        </p:spPr>
      </p:pic>
    </p:spTree>
    <p:extLst>
      <p:ext uri="{BB962C8B-B14F-4D97-AF65-F5344CB8AC3E}">
        <p14:creationId xmlns:p14="http://schemas.microsoft.com/office/powerpoint/2010/main" val="3893078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Your</a:t>
            </a:r>
            <a:r>
              <a:rPr lang="cs-CZ" dirty="0"/>
              <a:t> </a:t>
            </a:r>
            <a:r>
              <a:rPr lang="cs-CZ" dirty="0" err="1"/>
              <a:t>companions</a:t>
            </a:r>
            <a:r>
              <a:rPr lang="cs-CZ" dirty="0"/>
              <a:t> </a:t>
            </a:r>
            <a:r>
              <a:rPr lang="cs-CZ" dirty="0" err="1"/>
              <a:t>for</a:t>
            </a:r>
            <a:r>
              <a:rPr lang="cs-CZ" dirty="0"/>
              <a:t> </a:t>
            </a:r>
            <a:r>
              <a:rPr lang="cs-CZ" dirty="0" err="1"/>
              <a:t>the</a:t>
            </a:r>
            <a:r>
              <a:rPr lang="cs-CZ" dirty="0"/>
              <a:t> </a:t>
            </a:r>
            <a:r>
              <a:rPr lang="cs-CZ" dirty="0" err="1"/>
              <a:t>next</a:t>
            </a:r>
            <a:r>
              <a:rPr lang="cs-CZ" dirty="0"/>
              <a:t> </a:t>
            </a:r>
            <a:r>
              <a:rPr lang="cs-CZ" dirty="0" err="1"/>
              <a:t>few</a:t>
            </a:r>
            <a:r>
              <a:rPr lang="cs-CZ" dirty="0"/>
              <a:t> </a:t>
            </a:r>
            <a:r>
              <a:rPr lang="cs-CZ" dirty="0" err="1"/>
              <a:t>days</a:t>
            </a:r>
            <a:endParaRPr lang="cs-CZ" dirty="0"/>
          </a:p>
        </p:txBody>
      </p:sp>
      <p:sp>
        <p:nvSpPr>
          <p:cNvPr id="9" name="TextovéPole 8">
            <a:extLst>
              <a:ext uri="{FF2B5EF4-FFF2-40B4-BE49-F238E27FC236}">
                <a16:creationId xmlns:a16="http://schemas.microsoft.com/office/drawing/2014/main" id="{D8518776-75E4-4E47-827D-E7EE0BB9A318}"/>
              </a:ext>
            </a:extLst>
          </p:cNvPr>
          <p:cNvSpPr txBox="1"/>
          <p:nvPr/>
        </p:nvSpPr>
        <p:spPr>
          <a:xfrm>
            <a:off x="4958802" y="6036398"/>
            <a:ext cx="6514925" cy="369332"/>
          </a:xfrm>
          <a:prstGeom prst="rect">
            <a:avLst/>
          </a:prstGeom>
          <a:noFill/>
        </p:spPr>
        <p:txBody>
          <a:bodyPr wrap="none" rtlCol="0">
            <a:spAutoFit/>
          </a:bodyPr>
          <a:lstStyle/>
          <a:p>
            <a:r>
              <a:rPr lang="en-US" dirty="0"/>
              <a:t>Mark Smith, Director of Public Service Reform at Gateshead Council</a:t>
            </a:r>
            <a:endParaRPr lang="cs-CZ" dirty="0"/>
          </a:p>
        </p:txBody>
      </p:sp>
      <p:sp>
        <p:nvSpPr>
          <p:cNvPr id="15" name="TextovéPole 14">
            <a:extLst>
              <a:ext uri="{FF2B5EF4-FFF2-40B4-BE49-F238E27FC236}">
                <a16:creationId xmlns:a16="http://schemas.microsoft.com/office/drawing/2014/main" id="{E1757CA4-EDFB-4D17-A11C-8D4E23C3FA89}"/>
              </a:ext>
            </a:extLst>
          </p:cNvPr>
          <p:cNvSpPr txBox="1"/>
          <p:nvPr/>
        </p:nvSpPr>
        <p:spPr>
          <a:xfrm>
            <a:off x="3303154" y="1884760"/>
            <a:ext cx="5348708" cy="646331"/>
          </a:xfrm>
          <a:prstGeom prst="rect">
            <a:avLst/>
          </a:prstGeom>
          <a:noFill/>
        </p:spPr>
        <p:txBody>
          <a:bodyPr wrap="none" rtlCol="0">
            <a:spAutoFit/>
          </a:bodyPr>
          <a:lstStyle/>
          <a:p>
            <a:r>
              <a:rPr lang="cs-CZ" dirty="0" err="1"/>
              <a:t>Toby</a:t>
            </a:r>
            <a:r>
              <a:rPr lang="cs-CZ" dirty="0"/>
              <a:t> </a:t>
            </a:r>
            <a:r>
              <a:rPr lang="cs-CZ" dirty="0" err="1"/>
              <a:t>Lowe</a:t>
            </a:r>
            <a:r>
              <a:rPr lang="cs-CZ" dirty="0"/>
              <a:t>, </a:t>
            </a:r>
            <a:r>
              <a:rPr lang="en-US" u="sng" dirty="0">
                <a:hlinkClick r:id="rId2"/>
              </a:rPr>
              <a:t>Visiting Professor - Centre for Public Impact</a:t>
            </a:r>
          </a:p>
          <a:p>
            <a:endParaRPr lang="cs-CZ" dirty="0"/>
          </a:p>
        </p:txBody>
      </p:sp>
      <p:pic>
        <p:nvPicPr>
          <p:cNvPr id="6146" name="Picture 2" descr="Our council tax arrears pilot helped 75% of people live better lives |  Local Government Chronicle (LGC)">
            <a:extLst>
              <a:ext uri="{FF2B5EF4-FFF2-40B4-BE49-F238E27FC236}">
                <a16:creationId xmlns:a16="http://schemas.microsoft.com/office/drawing/2014/main" id="{79E13625-6366-47E4-B397-F3C579B9D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959" y="403369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r Toby Lowe">
            <a:extLst>
              <a:ext uri="{FF2B5EF4-FFF2-40B4-BE49-F238E27FC236}">
                <a16:creationId xmlns:a16="http://schemas.microsoft.com/office/drawing/2014/main" id="{0CAEEC67-1F74-4C30-AA19-5BCC88269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315" y="1742792"/>
            <a:ext cx="1686208" cy="16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Homework</a:t>
            </a:r>
            <a:r>
              <a:rPr lang="cs-CZ" dirty="0"/>
              <a:t> #3</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051845" y="1470858"/>
            <a:ext cx="10091871" cy="4306057"/>
          </a:xfrm>
        </p:spPr>
        <p:txBody>
          <a:bodyPr>
            <a:noAutofit/>
          </a:bodyPr>
          <a:lstStyle/>
          <a:p>
            <a:pPr marL="0" indent="0">
              <a:lnSpc>
                <a:spcPct val="100000"/>
              </a:lnSpc>
              <a:spcBef>
                <a:spcPts val="0"/>
              </a:spcBef>
              <a:buNone/>
            </a:pPr>
            <a:r>
              <a:rPr lang="en-US" sz="1800" dirty="0"/>
              <a:t>Choose </a:t>
            </a:r>
            <a:r>
              <a:rPr lang="en-US" sz="1800" b="1" dirty="0"/>
              <a:t>one</a:t>
            </a:r>
            <a:r>
              <a:rPr lang="en-US" sz="1800" dirty="0"/>
              <a:t> of the following situations:</a:t>
            </a:r>
          </a:p>
          <a:p>
            <a:pPr marL="514350" indent="-514350">
              <a:lnSpc>
                <a:spcPct val="100000"/>
              </a:lnSpc>
              <a:spcBef>
                <a:spcPts val="0"/>
              </a:spcBef>
              <a:buFont typeface="+mj-lt"/>
              <a:buAutoNum type="arabicPeriod"/>
            </a:pPr>
            <a:r>
              <a:rPr lang="en-US" sz="1800" dirty="0"/>
              <a:t>A 37 years old ex-offender with severe substance addiction and significant debts was just released from prison after serving his already 3</a:t>
            </a:r>
            <a:r>
              <a:rPr lang="en-US" sz="1800" baseline="30000" dirty="0"/>
              <a:t>rd</a:t>
            </a:r>
            <a:r>
              <a:rPr lang="en-US" sz="1800" dirty="0"/>
              <a:t> sentence.</a:t>
            </a:r>
          </a:p>
          <a:p>
            <a:pPr marL="514350" indent="-514350">
              <a:lnSpc>
                <a:spcPct val="100000"/>
              </a:lnSpc>
              <a:spcBef>
                <a:spcPts val="0"/>
              </a:spcBef>
              <a:buFont typeface="+mj-lt"/>
              <a:buAutoNum type="arabicPeriod"/>
            </a:pPr>
            <a:r>
              <a:rPr lang="en-US" sz="1800" dirty="0"/>
              <a:t>A 72 years old widow just being diagnosed having Alzheimer's disease with the prognosis of slow but steady development of dementia.</a:t>
            </a:r>
          </a:p>
          <a:p>
            <a:pPr marL="514350" indent="-514350">
              <a:lnSpc>
                <a:spcPct val="100000"/>
              </a:lnSpc>
              <a:spcBef>
                <a:spcPts val="0"/>
              </a:spcBef>
              <a:buFont typeface="+mj-lt"/>
              <a:buAutoNum type="arabicPeriod"/>
            </a:pPr>
            <a:r>
              <a:rPr lang="en-US" sz="1800" dirty="0"/>
              <a:t>Young, low educated woman (20 y. o.) in an early stage of pregnancy, who was just left by her partner.</a:t>
            </a:r>
          </a:p>
          <a:p>
            <a:pPr marL="514350" indent="-514350">
              <a:lnSpc>
                <a:spcPct val="100000"/>
              </a:lnSpc>
              <a:spcBef>
                <a:spcPts val="0"/>
              </a:spcBef>
              <a:buFont typeface="+mj-lt"/>
              <a:buAutoNum type="arabicPeriod"/>
            </a:pPr>
            <a:r>
              <a:rPr lang="en-US" sz="1800" dirty="0"/>
              <a:t>A neglected boy (9 y. o.) is just being removed from biological parents and put for the time being into a foster family.</a:t>
            </a:r>
          </a:p>
          <a:p>
            <a:pPr marL="0" indent="0">
              <a:lnSpc>
                <a:spcPct val="100000"/>
              </a:lnSpc>
              <a:spcBef>
                <a:spcPts val="0"/>
              </a:spcBef>
              <a:buNone/>
            </a:pPr>
            <a:r>
              <a:rPr lang="en-US" sz="1800" dirty="0"/>
              <a:t>Try to empathize with the person, use your fantasy to provide more details about the person and/or google for stories of people in a similar situation.</a:t>
            </a:r>
          </a:p>
          <a:p>
            <a:pPr marL="0" indent="0">
              <a:lnSpc>
                <a:spcPct val="100000"/>
              </a:lnSpc>
              <a:spcBef>
                <a:spcPts val="0"/>
              </a:spcBef>
              <a:buNone/>
            </a:pPr>
            <a:r>
              <a:rPr lang="en-US" sz="1800" b="1" dirty="0"/>
              <a:t>Write a short (1 page = </a:t>
            </a:r>
            <a:r>
              <a:rPr lang="cs-CZ" sz="1800" b="1" dirty="0"/>
              <a:t>250</a:t>
            </a:r>
            <a:r>
              <a:rPr lang="en-US" sz="1800" b="1" dirty="0"/>
              <a:t> - </a:t>
            </a:r>
            <a:r>
              <a:rPr lang="cs-CZ" sz="1800" b="1" dirty="0"/>
              <a:t>350</a:t>
            </a:r>
            <a:r>
              <a:rPr lang="en-US" sz="1800" b="1" dirty="0"/>
              <a:t> words) essay following this outline:</a:t>
            </a:r>
          </a:p>
          <a:p>
            <a:pPr>
              <a:lnSpc>
                <a:spcPct val="100000"/>
              </a:lnSpc>
              <a:spcBef>
                <a:spcPts val="0"/>
              </a:spcBef>
            </a:pPr>
            <a:r>
              <a:rPr lang="en-US" sz="1800" dirty="0"/>
              <a:t>What do flourishing and freedom mean in the specific context of the person?</a:t>
            </a:r>
          </a:p>
          <a:p>
            <a:pPr>
              <a:lnSpc>
                <a:spcPct val="100000"/>
              </a:lnSpc>
              <a:spcBef>
                <a:spcPts val="0"/>
              </a:spcBef>
            </a:pPr>
            <a:r>
              <a:rPr lang="en-US" sz="1800" dirty="0"/>
              <a:t>What could be his/her strengths and needs in the situation?</a:t>
            </a:r>
          </a:p>
          <a:p>
            <a:pPr>
              <a:lnSpc>
                <a:spcPct val="100000"/>
              </a:lnSpc>
              <a:spcBef>
                <a:spcPts val="0"/>
              </a:spcBef>
            </a:pPr>
            <a:r>
              <a:rPr lang="en-US" sz="1800" dirty="0"/>
              <a:t>What kind of help does the person need and who could be in the best position to provide it?</a:t>
            </a:r>
          </a:p>
          <a:p>
            <a:pPr marL="0" indent="0">
              <a:lnSpc>
                <a:spcPct val="100000"/>
              </a:lnSpc>
              <a:spcBef>
                <a:spcPts val="0"/>
              </a:spcBef>
              <a:buNone/>
            </a:pPr>
            <a:r>
              <a:rPr lang="cs-CZ" sz="1800" dirty="0" err="1">
                <a:solidFill>
                  <a:srgbClr val="CC0066"/>
                </a:solidFill>
              </a:rPr>
              <a:t>Deadline</a:t>
            </a:r>
            <a:r>
              <a:rPr lang="cs-CZ" sz="1800" dirty="0">
                <a:solidFill>
                  <a:srgbClr val="CC0066"/>
                </a:solidFill>
              </a:rPr>
              <a:t>: </a:t>
            </a:r>
            <a:r>
              <a:rPr lang="cs-CZ" sz="1800" dirty="0" err="1">
                <a:solidFill>
                  <a:srgbClr val="CC0066"/>
                </a:solidFill>
              </a:rPr>
              <a:t>Monday</a:t>
            </a:r>
            <a:r>
              <a:rPr lang="cs-CZ" sz="1800" dirty="0">
                <a:solidFill>
                  <a:srgbClr val="CC0066"/>
                </a:solidFill>
              </a:rPr>
              <a:t>, Nov 14 , 23:59 CEST</a:t>
            </a:r>
          </a:p>
          <a:p>
            <a:pPr marL="0" indent="0">
              <a:lnSpc>
                <a:spcPct val="100000"/>
              </a:lnSpc>
              <a:spcBef>
                <a:spcPts val="0"/>
              </a:spcBef>
              <a:buNone/>
            </a:pPr>
            <a:r>
              <a:rPr lang="cs-CZ" sz="1800" dirty="0" err="1"/>
              <a:t>Moodle</a:t>
            </a:r>
            <a:r>
              <a:rPr lang="cs-CZ" sz="1800" dirty="0"/>
              <a:t>: </a:t>
            </a:r>
            <a:r>
              <a:rPr lang="cs-CZ" sz="1800" dirty="0">
                <a:hlinkClick r:id="rId2"/>
              </a:rPr>
              <a:t>https://dl1.cuni.cz/course/view.php?id=13837&amp;lang=en</a:t>
            </a:r>
            <a:endParaRPr lang="cs-CZ" sz="1800" dirty="0"/>
          </a:p>
          <a:p>
            <a:pPr marL="0" indent="0">
              <a:lnSpc>
                <a:spcPct val="100000"/>
              </a:lnSpc>
              <a:spcBef>
                <a:spcPts val="0"/>
              </a:spcBef>
              <a:buNone/>
            </a:pPr>
            <a:endParaRPr lang="cs-CZ" sz="1800" dirty="0"/>
          </a:p>
          <a:p>
            <a:pPr marL="0" indent="0">
              <a:lnSpc>
                <a:spcPct val="100000"/>
              </a:lnSpc>
              <a:spcBef>
                <a:spcPts val="0"/>
              </a:spcBef>
              <a:buNone/>
            </a:pPr>
            <a:endParaRPr lang="cs-CZ" sz="1800" dirty="0">
              <a:solidFill>
                <a:srgbClr val="CC0066"/>
              </a:solidFill>
            </a:endParaRPr>
          </a:p>
        </p:txBody>
      </p:sp>
    </p:spTree>
    <p:extLst>
      <p:ext uri="{BB962C8B-B14F-4D97-AF65-F5344CB8AC3E}">
        <p14:creationId xmlns:p14="http://schemas.microsoft.com/office/powerpoint/2010/main" val="1116114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Course</a:t>
            </a:r>
            <a:r>
              <a:rPr lang="cs-CZ" dirty="0"/>
              <a:t> </a:t>
            </a:r>
            <a:r>
              <a:rPr lang="cs-CZ" dirty="0" err="1"/>
              <a:t>overview</a:t>
            </a:r>
            <a:r>
              <a:rPr lang="cs-CZ" dirty="0"/>
              <a:t> - </a:t>
            </a:r>
            <a:r>
              <a:rPr lang="cs-CZ" dirty="0" err="1"/>
              <a:t>Structure</a:t>
            </a:r>
            <a:endParaRPr lang="cs-CZ" dirty="0"/>
          </a:p>
        </p:txBody>
      </p:sp>
      <p:graphicFrame>
        <p:nvGraphicFramePr>
          <p:cNvPr id="4" name="Zástupný symbol pro obsah 3">
            <a:extLst>
              <a:ext uri="{FF2B5EF4-FFF2-40B4-BE49-F238E27FC236}">
                <a16:creationId xmlns:a16="http://schemas.microsoft.com/office/drawing/2014/main" id="{8CCC00EE-2093-4504-B640-DE7173301CA3}"/>
              </a:ext>
            </a:extLst>
          </p:cNvPr>
          <p:cNvGraphicFramePr>
            <a:graphicFrameLocks noGrp="1"/>
          </p:cNvGraphicFramePr>
          <p:nvPr>
            <p:ph idx="1"/>
            <p:extLst/>
          </p:nvPr>
        </p:nvGraphicFramePr>
        <p:xfrm>
          <a:off x="1916717" y="1539186"/>
          <a:ext cx="5805487" cy="484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avá složená závorka 4">
            <a:extLst>
              <a:ext uri="{FF2B5EF4-FFF2-40B4-BE49-F238E27FC236}">
                <a16:creationId xmlns:a16="http://schemas.microsoft.com/office/drawing/2014/main" id="{EBF3C264-8696-49F4-9846-5778A0B86D51}"/>
              </a:ext>
            </a:extLst>
          </p:cNvPr>
          <p:cNvSpPr/>
          <p:nvPr/>
        </p:nvSpPr>
        <p:spPr>
          <a:xfrm>
            <a:off x="7912327" y="1602560"/>
            <a:ext cx="226738" cy="1339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Pravá složená závorka 5">
            <a:extLst>
              <a:ext uri="{FF2B5EF4-FFF2-40B4-BE49-F238E27FC236}">
                <a16:creationId xmlns:a16="http://schemas.microsoft.com/office/drawing/2014/main" id="{08ABF088-B2F5-4594-8DBE-1399A06E0DBC}"/>
              </a:ext>
            </a:extLst>
          </p:cNvPr>
          <p:cNvSpPr/>
          <p:nvPr/>
        </p:nvSpPr>
        <p:spPr>
          <a:xfrm>
            <a:off x="7912327" y="3382271"/>
            <a:ext cx="226738" cy="28374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a:extLst>
              <a:ext uri="{FF2B5EF4-FFF2-40B4-BE49-F238E27FC236}">
                <a16:creationId xmlns:a16="http://schemas.microsoft.com/office/drawing/2014/main" id="{C2493A1A-58F4-4572-A25E-027344882E41}"/>
              </a:ext>
            </a:extLst>
          </p:cNvPr>
          <p:cNvSpPr txBox="1"/>
          <p:nvPr/>
        </p:nvSpPr>
        <p:spPr>
          <a:xfrm>
            <a:off x="8537418" y="2087802"/>
            <a:ext cx="1145506" cy="369332"/>
          </a:xfrm>
          <a:prstGeom prst="rect">
            <a:avLst/>
          </a:prstGeom>
          <a:noFill/>
        </p:spPr>
        <p:txBody>
          <a:bodyPr wrap="none" rtlCol="0">
            <a:spAutoFit/>
          </a:bodyPr>
          <a:lstStyle/>
          <a:p>
            <a:r>
              <a:rPr lang="cs-CZ" b="1" dirty="0" err="1"/>
              <a:t>Questions</a:t>
            </a:r>
            <a:endParaRPr lang="cs-CZ" b="1" dirty="0"/>
          </a:p>
        </p:txBody>
      </p:sp>
      <p:sp>
        <p:nvSpPr>
          <p:cNvPr id="8" name="TextovéPole 7">
            <a:extLst>
              <a:ext uri="{FF2B5EF4-FFF2-40B4-BE49-F238E27FC236}">
                <a16:creationId xmlns:a16="http://schemas.microsoft.com/office/drawing/2014/main" id="{46D434EB-F887-48EE-8611-4A77BFF1931D}"/>
              </a:ext>
            </a:extLst>
          </p:cNvPr>
          <p:cNvSpPr txBox="1"/>
          <p:nvPr/>
        </p:nvSpPr>
        <p:spPr>
          <a:xfrm>
            <a:off x="8418214" y="4616334"/>
            <a:ext cx="2043508" cy="369332"/>
          </a:xfrm>
          <a:prstGeom prst="rect">
            <a:avLst/>
          </a:prstGeom>
          <a:noFill/>
        </p:spPr>
        <p:txBody>
          <a:bodyPr wrap="none" rtlCol="0">
            <a:spAutoFit/>
          </a:bodyPr>
          <a:lstStyle/>
          <a:p>
            <a:r>
              <a:rPr lang="cs-CZ" b="1" dirty="0"/>
              <a:t>(</a:t>
            </a:r>
            <a:r>
              <a:rPr lang="cs-CZ" b="1" dirty="0" err="1"/>
              <a:t>Tentative</a:t>
            </a:r>
            <a:r>
              <a:rPr lang="cs-CZ" b="1" dirty="0"/>
              <a:t>) </a:t>
            </a:r>
            <a:r>
              <a:rPr lang="cs-CZ" b="1" dirty="0" err="1"/>
              <a:t>answers</a:t>
            </a:r>
            <a:endParaRPr lang="cs-CZ" b="1" dirty="0"/>
          </a:p>
        </p:txBody>
      </p:sp>
      <p:pic>
        <p:nvPicPr>
          <p:cNvPr id="9" name="Grafický objekt 8" descr="Zaškrtnutí">
            <a:extLst>
              <a:ext uri="{FF2B5EF4-FFF2-40B4-BE49-F238E27FC236}">
                <a16:creationId xmlns:a16="http://schemas.microsoft.com/office/drawing/2014/main" id="{B7A0C043-DDDA-4C53-85C7-D031BD8511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8491" y="1815268"/>
            <a:ext cx="914400" cy="914400"/>
          </a:xfrm>
          <a:prstGeom prst="rect">
            <a:avLst/>
          </a:prstGeom>
        </p:spPr>
      </p:pic>
      <p:pic>
        <p:nvPicPr>
          <p:cNvPr id="11" name="Grafický objekt 10" descr="Kurzor">
            <a:extLst>
              <a:ext uri="{FF2B5EF4-FFF2-40B4-BE49-F238E27FC236}">
                <a16:creationId xmlns:a16="http://schemas.microsoft.com/office/drawing/2014/main" id="{4CD1CA08-B2C8-4318-B9AB-80EBFE58D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5708" y="4159134"/>
            <a:ext cx="914400" cy="914400"/>
          </a:xfrm>
          <a:prstGeom prst="rect">
            <a:avLst/>
          </a:prstGeom>
        </p:spPr>
      </p:pic>
      <p:pic>
        <p:nvPicPr>
          <p:cNvPr id="10" name="Grafický objekt 9" descr="Zaškrtnutí">
            <a:extLst>
              <a:ext uri="{FF2B5EF4-FFF2-40B4-BE49-F238E27FC236}">
                <a16:creationId xmlns:a16="http://schemas.microsoft.com/office/drawing/2014/main" id="{20C1FF11-DED7-41C7-B6E4-BA5D6C8E5B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9290" y="1815268"/>
            <a:ext cx="914400" cy="914400"/>
          </a:xfrm>
          <a:prstGeom prst="rect">
            <a:avLst/>
          </a:prstGeom>
        </p:spPr>
      </p:pic>
    </p:spTree>
    <p:extLst>
      <p:ext uri="{BB962C8B-B14F-4D97-AF65-F5344CB8AC3E}">
        <p14:creationId xmlns:p14="http://schemas.microsoft.com/office/powerpoint/2010/main" val="35570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2B94B-DEDC-4217-ABD8-8BEE7570EBDC}"/>
              </a:ext>
            </a:extLst>
          </p:cNvPr>
          <p:cNvSpPr>
            <a:spLocks noGrp="1"/>
          </p:cNvSpPr>
          <p:nvPr>
            <p:ph type="title"/>
          </p:nvPr>
        </p:nvSpPr>
        <p:spPr>
          <a:xfrm>
            <a:off x="1981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id="{D3826477-012F-47C6-965C-805B86FF0514}"/>
              </a:ext>
            </a:extLst>
          </p:cNvPr>
          <p:cNvSpPr txBox="1"/>
          <p:nvPr/>
        </p:nvSpPr>
        <p:spPr>
          <a:xfrm>
            <a:off x="2221231" y="948691"/>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id="{12D67E52-CCCC-412E-8829-6294E266B488}"/>
              </a:ext>
            </a:extLst>
          </p:cNvPr>
          <p:cNvSpPr txBox="1"/>
          <p:nvPr/>
        </p:nvSpPr>
        <p:spPr>
          <a:xfrm>
            <a:off x="4939781" y="953046"/>
            <a:ext cx="2020361"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id="{6D6BBA6F-8445-4B4C-B59A-6C1BFAE9DEC4}"/>
              </a:ext>
            </a:extLst>
          </p:cNvPr>
          <p:cNvSpPr txBox="1"/>
          <p:nvPr/>
        </p:nvSpPr>
        <p:spPr>
          <a:xfrm>
            <a:off x="7176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 name="Rechthoek 2">
            <a:extLst>
              <a:ext uri="{FF2B5EF4-FFF2-40B4-BE49-F238E27FC236}">
                <a16:creationId xmlns:a16="http://schemas.microsoft.com/office/drawing/2014/main" id="{3259DDF1-84E0-4A83-BA7C-24F8B67BA312}"/>
              </a:ext>
            </a:extLst>
          </p:cNvPr>
          <p:cNvSpPr/>
          <p:nvPr/>
        </p:nvSpPr>
        <p:spPr>
          <a:xfrm>
            <a:off x="1913380" y="3030489"/>
            <a:ext cx="2250951" cy="738664"/>
          </a:xfrm>
          <a:prstGeom prst="rect">
            <a:avLst/>
          </a:prstGeom>
        </p:spPr>
        <p:txBody>
          <a:bodyPr wrap="square">
            <a:spAutoFit/>
          </a:bodyPr>
          <a:lstStyle/>
          <a:p>
            <a:pPr algn="ctr"/>
            <a:r>
              <a:rPr lang="nl-BE" sz="1400" dirty="0" err="1"/>
              <a:t>What</a:t>
            </a:r>
            <a:r>
              <a:rPr lang="nl-BE" sz="1400" dirty="0"/>
              <a:t>: </a:t>
            </a:r>
            <a:r>
              <a:rPr lang="nl-BE" sz="1400" dirty="0" err="1"/>
              <a:t>Give</a:t>
            </a:r>
            <a:r>
              <a:rPr lang="nl-BE" sz="1400" dirty="0"/>
              <a:t> </a:t>
            </a:r>
            <a:r>
              <a:rPr lang="nl-BE" sz="1400" dirty="0" err="1"/>
              <a:t>what</a:t>
            </a:r>
            <a:r>
              <a:rPr lang="nl-BE" sz="1400" dirty="0"/>
              <a:t> </a:t>
            </a:r>
            <a:r>
              <a:rPr lang="nl-BE" sz="1400" dirty="0" err="1"/>
              <a:t>they</a:t>
            </a:r>
            <a:r>
              <a:rPr lang="nl-BE" sz="1400" dirty="0"/>
              <a:t> want as </a:t>
            </a:r>
            <a:r>
              <a:rPr lang="nl-BE" sz="1400" dirty="0" err="1"/>
              <a:t>quickly</a:t>
            </a:r>
            <a:r>
              <a:rPr lang="nl-BE" sz="1400" dirty="0"/>
              <a:t> as </a:t>
            </a:r>
            <a:r>
              <a:rPr lang="nl-BE" sz="1400" dirty="0" err="1"/>
              <a:t>possible</a:t>
            </a:r>
            <a:r>
              <a:rPr lang="nl-BE" sz="1400" dirty="0"/>
              <a:t> (</a:t>
            </a:r>
            <a:r>
              <a:rPr lang="nl-BE" sz="1400" dirty="0" err="1"/>
              <a:t>categorise</a:t>
            </a:r>
            <a:r>
              <a:rPr lang="nl-BE" sz="1400" dirty="0"/>
              <a:t>-act) </a:t>
            </a:r>
          </a:p>
        </p:txBody>
      </p:sp>
      <p:sp>
        <p:nvSpPr>
          <p:cNvPr id="8" name="Rechthoek 7">
            <a:extLst>
              <a:ext uri="{FF2B5EF4-FFF2-40B4-BE49-F238E27FC236}">
                <a16:creationId xmlns:a16="http://schemas.microsoft.com/office/drawing/2014/main" id="{89F736FF-0F56-475D-A573-F7D282FF08D9}"/>
              </a:ext>
            </a:extLst>
          </p:cNvPr>
          <p:cNvSpPr/>
          <p:nvPr/>
        </p:nvSpPr>
        <p:spPr>
          <a:xfrm>
            <a:off x="1033669" y="4205479"/>
            <a:ext cx="3170417" cy="954107"/>
          </a:xfrm>
          <a:prstGeom prst="rect">
            <a:avLst/>
          </a:prstGeom>
        </p:spPr>
        <p:txBody>
          <a:bodyPr wrap="square">
            <a:spAutoFit/>
          </a:bodyPr>
          <a:lstStyle/>
          <a:p>
            <a:pPr lvl="2" algn="ctr"/>
            <a:r>
              <a:rPr lang="nl-BE" sz="1400" dirty="0"/>
              <a:t>How: Focus on </a:t>
            </a:r>
            <a:r>
              <a:rPr lang="nl-BE" sz="1400" dirty="0" err="1"/>
              <a:t>how</a:t>
            </a:r>
            <a:r>
              <a:rPr lang="nl-BE" sz="1400" dirty="0"/>
              <a:t> </a:t>
            </a:r>
            <a:r>
              <a:rPr lang="nl-BE" sz="1400" dirty="0" err="1"/>
              <a:t>to</a:t>
            </a:r>
            <a:r>
              <a:rPr lang="nl-BE" sz="1400" dirty="0"/>
              <a:t> </a:t>
            </a:r>
            <a:r>
              <a:rPr lang="nl-BE" sz="1400" dirty="0" err="1"/>
              <a:t>process</a:t>
            </a:r>
            <a:r>
              <a:rPr lang="nl-BE" sz="1400" dirty="0"/>
              <a:t> </a:t>
            </a:r>
            <a:r>
              <a:rPr lang="nl-BE" sz="1400" dirty="0" err="1"/>
              <a:t>demand</a:t>
            </a:r>
            <a:r>
              <a:rPr lang="nl-BE" sz="1400" dirty="0"/>
              <a:t> right first time </a:t>
            </a:r>
            <a:r>
              <a:rPr lang="nl-BE" sz="1400" dirty="0" err="1"/>
              <a:t>and</a:t>
            </a:r>
            <a:r>
              <a:rPr lang="nl-BE" sz="1400" dirty="0"/>
              <a:t> </a:t>
            </a:r>
            <a:r>
              <a:rPr lang="nl-BE" sz="1400" dirty="0" err="1"/>
              <a:t>frequency</a:t>
            </a:r>
            <a:r>
              <a:rPr lang="nl-BE" sz="1400" dirty="0"/>
              <a:t> of </a:t>
            </a:r>
            <a:r>
              <a:rPr lang="nl-BE" sz="1400" dirty="0" err="1"/>
              <a:t>errors</a:t>
            </a:r>
            <a:r>
              <a:rPr lang="nl-BE" sz="1400" dirty="0"/>
              <a:t> </a:t>
            </a:r>
            <a:r>
              <a:rPr lang="nl-BE" sz="1400" dirty="0" err="1"/>
              <a:t>caused</a:t>
            </a:r>
            <a:r>
              <a:rPr lang="nl-BE" sz="1400" dirty="0"/>
              <a:t> </a:t>
            </a:r>
            <a:r>
              <a:rPr lang="nl-BE" sz="1400" dirty="0" err="1"/>
              <a:t>by</a:t>
            </a:r>
            <a:r>
              <a:rPr lang="nl-BE" sz="1400" dirty="0"/>
              <a:t> </a:t>
            </a:r>
            <a:r>
              <a:rPr lang="nl-BE" sz="1400" dirty="0" err="1"/>
              <a:t>the</a:t>
            </a:r>
            <a:r>
              <a:rPr lang="nl-BE" sz="1400" dirty="0"/>
              <a:t> system</a:t>
            </a:r>
          </a:p>
        </p:txBody>
      </p:sp>
      <p:sp>
        <p:nvSpPr>
          <p:cNvPr id="17" name="Rechthoek 16">
            <a:extLst>
              <a:ext uri="{FF2B5EF4-FFF2-40B4-BE49-F238E27FC236}">
                <a16:creationId xmlns:a16="http://schemas.microsoft.com/office/drawing/2014/main" id="{492F7BE3-9294-4E71-85E2-976F3EBE6157}"/>
              </a:ext>
            </a:extLst>
          </p:cNvPr>
          <p:cNvSpPr/>
          <p:nvPr/>
        </p:nvSpPr>
        <p:spPr>
          <a:xfrm>
            <a:off x="889170" y="5566291"/>
            <a:ext cx="3338670" cy="523220"/>
          </a:xfrm>
          <a:prstGeom prst="rect">
            <a:avLst/>
          </a:prstGeom>
        </p:spPr>
        <p:txBody>
          <a:bodyPr wrap="square">
            <a:spAutoFit/>
          </a:bodyPr>
          <a:lstStyle/>
          <a:p>
            <a:pPr lvl="2" algn="ctr"/>
            <a:r>
              <a:rPr lang="nl-BE" sz="1400" dirty="0" err="1"/>
              <a:t>Main</a:t>
            </a:r>
            <a:r>
              <a:rPr lang="nl-BE" sz="1400" dirty="0"/>
              <a:t> issue: </a:t>
            </a:r>
            <a:r>
              <a:rPr lang="nl-BE" sz="1400" b="1" dirty="0" err="1">
                <a:solidFill>
                  <a:srgbClr val="FF0000"/>
                </a:solidFill>
              </a:rPr>
              <a:t>v</a:t>
            </a:r>
            <a:r>
              <a:rPr lang="nl-BE" sz="1400" dirty="0" err="1"/>
              <a:t>olitality</a:t>
            </a:r>
            <a:r>
              <a:rPr lang="nl-BE" sz="1400" dirty="0"/>
              <a:t> of volume/change of </a:t>
            </a:r>
            <a:r>
              <a:rPr lang="nl-BE" sz="1400" dirty="0" err="1"/>
              <a:t>demand</a:t>
            </a:r>
            <a:endParaRPr lang="nl-BE" sz="1400" dirty="0"/>
          </a:p>
        </p:txBody>
      </p:sp>
      <p:sp>
        <p:nvSpPr>
          <p:cNvPr id="11" name="Pijl: omlaag 10">
            <a:extLst>
              <a:ext uri="{FF2B5EF4-FFF2-40B4-BE49-F238E27FC236}">
                <a16:creationId xmlns:a16="http://schemas.microsoft.com/office/drawing/2014/main" id="{E442C219-2198-4B51-B761-7E5F6D9202EB}"/>
              </a:ext>
            </a:extLst>
          </p:cNvPr>
          <p:cNvSpPr/>
          <p:nvPr/>
        </p:nvSpPr>
        <p:spPr>
          <a:xfrm>
            <a:off x="2915457" y="2673066"/>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B5C4FB89-017D-473A-9665-268E5E79A950}"/>
              </a:ext>
            </a:extLst>
          </p:cNvPr>
          <p:cNvSpPr/>
          <p:nvPr/>
        </p:nvSpPr>
        <p:spPr>
          <a:xfrm>
            <a:off x="5817177" y="2664055"/>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3" name="Pijl: omlaag 22">
            <a:extLst>
              <a:ext uri="{FF2B5EF4-FFF2-40B4-BE49-F238E27FC236}">
                <a16:creationId xmlns:a16="http://schemas.microsoft.com/office/drawing/2014/main" id="{7AC17B2B-6D4D-4773-AB52-C763B66C80AA}"/>
              </a:ext>
            </a:extLst>
          </p:cNvPr>
          <p:cNvSpPr/>
          <p:nvPr/>
        </p:nvSpPr>
        <p:spPr>
          <a:xfrm>
            <a:off x="9000851" y="2689231"/>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AC2E1D54-F324-44CA-8E80-54DE65A89A65}"/>
              </a:ext>
            </a:extLst>
          </p:cNvPr>
          <p:cNvSpPr/>
          <p:nvPr/>
        </p:nvSpPr>
        <p:spPr>
          <a:xfrm>
            <a:off x="4451361" y="4063795"/>
            <a:ext cx="3290559" cy="1169551"/>
          </a:xfrm>
          <a:prstGeom prst="rect">
            <a:avLst/>
          </a:prstGeom>
        </p:spPr>
        <p:txBody>
          <a:bodyPr wrap="square">
            <a:spAutoFit/>
          </a:bodyPr>
          <a:lstStyle/>
          <a:p>
            <a:pPr algn="ctr"/>
            <a:r>
              <a:rPr lang="nl-BE" sz="1400" dirty="0"/>
              <a:t>How: Focus on </a:t>
            </a:r>
            <a:r>
              <a:rPr lang="nl-BE" sz="1400" dirty="0" err="1"/>
              <a:t>understanding</a:t>
            </a:r>
            <a:r>
              <a:rPr lang="nl-BE" sz="1400" dirty="0"/>
              <a:t> type </a:t>
            </a:r>
            <a:r>
              <a:rPr lang="nl-BE" sz="1400" dirty="0" err="1"/>
              <a:t>and</a:t>
            </a:r>
            <a:r>
              <a:rPr lang="nl-BE" sz="1400" dirty="0"/>
              <a:t> </a:t>
            </a:r>
            <a:r>
              <a:rPr lang="nl-BE" sz="1400" dirty="0" err="1"/>
              <a:t>frequency</a:t>
            </a:r>
            <a:r>
              <a:rPr lang="nl-BE" sz="1400" dirty="0"/>
              <a:t> of </a:t>
            </a:r>
            <a:r>
              <a:rPr lang="nl-BE" sz="1400" dirty="0" err="1"/>
              <a:t>value</a:t>
            </a:r>
            <a:r>
              <a:rPr lang="nl-BE" sz="1400" dirty="0"/>
              <a:t> </a:t>
            </a:r>
            <a:r>
              <a:rPr lang="nl-BE" sz="1400" dirty="0" err="1"/>
              <a:t>demand</a:t>
            </a:r>
            <a:r>
              <a:rPr lang="nl-BE" sz="1400" dirty="0"/>
              <a:t>, train </a:t>
            </a:r>
            <a:r>
              <a:rPr lang="nl-BE" sz="1400" dirty="0" err="1"/>
              <a:t>against</a:t>
            </a:r>
            <a:r>
              <a:rPr lang="nl-BE" sz="1400" dirty="0"/>
              <a:t> high </a:t>
            </a:r>
            <a:r>
              <a:rPr lang="nl-BE" sz="1400" dirty="0" err="1"/>
              <a:t>frequency</a:t>
            </a:r>
            <a:r>
              <a:rPr lang="nl-BE" sz="1400" dirty="0"/>
              <a:t> </a:t>
            </a:r>
            <a:r>
              <a:rPr lang="nl-BE" sz="1400" dirty="0" err="1"/>
              <a:t>demand</a:t>
            </a:r>
            <a:r>
              <a:rPr lang="nl-BE" sz="1400" dirty="0"/>
              <a:t> </a:t>
            </a:r>
            <a:r>
              <a:rPr lang="nl-BE" sz="1400" dirty="0" err="1"/>
              <a:t>and</a:t>
            </a:r>
            <a:r>
              <a:rPr lang="nl-BE" sz="1400" dirty="0"/>
              <a:t> put expertise on frontline; pull in expertise </a:t>
            </a:r>
            <a:r>
              <a:rPr lang="nl-BE" sz="1400" dirty="0" err="1"/>
              <a:t>for</a:t>
            </a:r>
            <a:r>
              <a:rPr lang="nl-BE" sz="1400" dirty="0"/>
              <a:t> low </a:t>
            </a:r>
            <a:r>
              <a:rPr lang="nl-BE" sz="1400" dirty="0" err="1"/>
              <a:t>frequency</a:t>
            </a:r>
            <a:r>
              <a:rPr lang="nl-BE" sz="1400" dirty="0"/>
              <a:t> </a:t>
            </a:r>
            <a:r>
              <a:rPr lang="nl-BE" sz="1400" dirty="0" err="1"/>
              <a:t>demand</a:t>
            </a:r>
            <a:endParaRPr lang="nl-BE" sz="1400" dirty="0"/>
          </a:p>
        </p:txBody>
      </p:sp>
      <p:sp>
        <p:nvSpPr>
          <p:cNvPr id="19" name="Rechthoek 18">
            <a:extLst>
              <a:ext uri="{FF2B5EF4-FFF2-40B4-BE49-F238E27FC236}">
                <a16:creationId xmlns:a16="http://schemas.microsoft.com/office/drawing/2014/main" id="{E1240F98-1EB1-4F5A-B755-002BFD6C5011}"/>
              </a:ext>
            </a:extLst>
          </p:cNvPr>
          <p:cNvSpPr/>
          <p:nvPr/>
        </p:nvSpPr>
        <p:spPr>
          <a:xfrm>
            <a:off x="4694323" y="3025091"/>
            <a:ext cx="3078076" cy="954107"/>
          </a:xfrm>
          <a:prstGeom prst="rect">
            <a:avLst/>
          </a:prstGeom>
        </p:spPr>
        <p:txBody>
          <a:bodyPr wrap="square">
            <a:spAutoFit/>
          </a:bodyPr>
          <a:lstStyle/>
          <a:p>
            <a:pPr algn="ctr"/>
            <a:r>
              <a:rPr lang="en-US" sz="1400" dirty="0"/>
              <a:t>What: Interpret/</a:t>
            </a:r>
            <a:r>
              <a:rPr lang="en-US" sz="1400" dirty="0" err="1"/>
              <a:t>analyse</a:t>
            </a:r>
            <a:r>
              <a:rPr lang="en-US" sz="1400" dirty="0"/>
              <a:t> what comes into the system and provide correct response at first point of contact (sense-act)</a:t>
            </a:r>
            <a:endParaRPr lang="nl-BE" sz="1400" dirty="0"/>
          </a:p>
        </p:txBody>
      </p:sp>
      <p:sp>
        <p:nvSpPr>
          <p:cNvPr id="24" name="Rechthoek 23">
            <a:extLst>
              <a:ext uri="{FF2B5EF4-FFF2-40B4-BE49-F238E27FC236}">
                <a16:creationId xmlns:a16="http://schemas.microsoft.com/office/drawing/2014/main" id="{61129F44-03E1-409E-95C1-40B5119FB9C1}"/>
              </a:ext>
            </a:extLst>
          </p:cNvPr>
          <p:cNvSpPr/>
          <p:nvPr/>
        </p:nvSpPr>
        <p:spPr>
          <a:xfrm>
            <a:off x="3610781" y="5455503"/>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somewhat</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6" name="Rechthoek 25">
            <a:extLst>
              <a:ext uri="{FF2B5EF4-FFF2-40B4-BE49-F238E27FC236}">
                <a16:creationId xmlns:a16="http://schemas.microsoft.com/office/drawing/2014/main" id="{6D6DCFC6-0D8E-4DF2-94DC-7305082702B5}"/>
              </a:ext>
            </a:extLst>
          </p:cNvPr>
          <p:cNvSpPr/>
          <p:nvPr/>
        </p:nvSpPr>
        <p:spPr>
          <a:xfrm>
            <a:off x="7608169" y="3068961"/>
            <a:ext cx="3173569" cy="954107"/>
          </a:xfrm>
          <a:prstGeom prst="rect">
            <a:avLst/>
          </a:prstGeom>
        </p:spPr>
        <p:txBody>
          <a:bodyPr wrap="square">
            <a:spAutoFit/>
          </a:bodyPr>
          <a:lstStyle/>
          <a:p>
            <a:pPr algn="ctr"/>
            <a:r>
              <a:rPr lang="en-US" sz="1400" dirty="0"/>
              <a:t>What: explore/discover  the many ambiguous demands coming from the same user(s), over longer term engagement (act-sense)</a:t>
            </a:r>
            <a:endParaRPr lang="nl-BE" sz="1400" dirty="0"/>
          </a:p>
        </p:txBody>
      </p:sp>
      <p:sp>
        <p:nvSpPr>
          <p:cNvPr id="27" name="Tekstvak 26">
            <a:extLst>
              <a:ext uri="{FF2B5EF4-FFF2-40B4-BE49-F238E27FC236}">
                <a16:creationId xmlns:a16="http://schemas.microsoft.com/office/drawing/2014/main" id="{2A5DEB1E-5B22-4CB5-AD6B-C482C4030CC0}"/>
              </a:ext>
            </a:extLst>
          </p:cNvPr>
          <p:cNvSpPr txBox="1"/>
          <p:nvPr/>
        </p:nvSpPr>
        <p:spPr>
          <a:xfrm>
            <a:off x="7786298" y="4077073"/>
            <a:ext cx="2881702" cy="1169551"/>
          </a:xfrm>
          <a:prstGeom prst="rect">
            <a:avLst/>
          </a:prstGeom>
          <a:noFill/>
        </p:spPr>
        <p:txBody>
          <a:bodyPr wrap="square" rtlCol="0">
            <a:spAutoFit/>
          </a:bodyPr>
          <a:lstStyle/>
          <a:p>
            <a:pPr algn="ctr"/>
            <a:r>
              <a:rPr lang="nl-BE" sz="1400" dirty="0"/>
              <a:t>How: focus on </a:t>
            </a:r>
            <a:r>
              <a:rPr lang="nl-BE" sz="1400" dirty="0" err="1"/>
              <a:t>understanding</a:t>
            </a:r>
            <a:r>
              <a:rPr lang="nl-BE" sz="1400" dirty="0"/>
              <a:t> </a:t>
            </a:r>
            <a:r>
              <a:rPr lang="nl-BE" sz="1400" dirty="0" err="1"/>
              <a:t>patterns</a:t>
            </a:r>
            <a:r>
              <a:rPr lang="nl-BE" sz="1400" dirty="0"/>
              <a:t> of </a:t>
            </a:r>
            <a:r>
              <a:rPr lang="nl-BE" sz="1400" dirty="0" err="1"/>
              <a:t>demand</a:t>
            </a:r>
            <a:r>
              <a:rPr lang="nl-BE" sz="1400" dirty="0"/>
              <a:t> (e.g. using personas) and construct </a:t>
            </a:r>
            <a:r>
              <a:rPr lang="en-US" sz="1400" dirty="0"/>
              <a:t>response flexibly (sequence/combination) with known elements</a:t>
            </a:r>
            <a:r>
              <a:rPr lang="nl-BE" sz="1400" dirty="0"/>
              <a:t> </a:t>
            </a:r>
          </a:p>
        </p:txBody>
      </p:sp>
      <p:sp>
        <p:nvSpPr>
          <p:cNvPr id="28" name="Rechthoek 27">
            <a:extLst>
              <a:ext uri="{FF2B5EF4-FFF2-40B4-BE49-F238E27FC236}">
                <a16:creationId xmlns:a16="http://schemas.microsoft.com/office/drawing/2014/main" id="{FED88456-7D39-4C34-B7BA-C506D116D371}"/>
              </a:ext>
            </a:extLst>
          </p:cNvPr>
          <p:cNvSpPr/>
          <p:nvPr/>
        </p:nvSpPr>
        <p:spPr>
          <a:xfrm>
            <a:off x="6567342" y="5445224"/>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highly</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b="1" dirty="0" err="1">
                <a:solidFill>
                  <a:srgbClr val="FF0000"/>
                </a:solidFill>
              </a:rPr>
              <a:t>u</a:t>
            </a:r>
            <a:r>
              <a:rPr lang="nl-BE" sz="1400" dirty="0" err="1"/>
              <a:t>ncertainty</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9" name="Rechthoek 28">
            <a:extLst>
              <a:ext uri="{FF2B5EF4-FFF2-40B4-BE49-F238E27FC236}">
                <a16:creationId xmlns:a16="http://schemas.microsoft.com/office/drawing/2014/main" id="{2576498F-19C1-44A2-8F52-2CDAB87097E0}"/>
              </a:ext>
            </a:extLst>
          </p:cNvPr>
          <p:cNvSpPr/>
          <p:nvPr/>
        </p:nvSpPr>
        <p:spPr>
          <a:xfrm>
            <a:off x="1913380" y="833120"/>
            <a:ext cx="5167661" cy="1605280"/>
          </a:xfrm>
          <a:prstGeom prst="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Tekstvak 29">
            <a:extLst>
              <a:ext uri="{FF2B5EF4-FFF2-40B4-BE49-F238E27FC236}">
                <a16:creationId xmlns:a16="http://schemas.microsoft.com/office/drawing/2014/main" id="{B9A336E8-C0E1-46A4-9978-8AB4487F6EE2}"/>
              </a:ext>
            </a:extLst>
          </p:cNvPr>
          <p:cNvSpPr txBox="1"/>
          <p:nvPr/>
        </p:nvSpPr>
        <p:spPr>
          <a:xfrm>
            <a:off x="1518749"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id="{7E7D8A00-A1EC-416A-9AA8-846E9F97BF6A}"/>
              </a:ext>
            </a:extLst>
          </p:cNvPr>
          <p:cNvSpPr txBox="1"/>
          <p:nvPr/>
        </p:nvSpPr>
        <p:spPr>
          <a:xfrm>
            <a:off x="10353490" y="836713"/>
            <a:ext cx="29367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4" name="TextovéPole 3">
            <a:extLst>
              <a:ext uri="{FF2B5EF4-FFF2-40B4-BE49-F238E27FC236}">
                <a16:creationId xmlns:a16="http://schemas.microsoft.com/office/drawing/2014/main" id="{4E2AB69F-614D-4323-9B24-B381BD886FE0}"/>
              </a:ext>
            </a:extLst>
          </p:cNvPr>
          <p:cNvSpPr txBox="1"/>
          <p:nvPr/>
        </p:nvSpPr>
        <p:spPr>
          <a:xfrm rot="16200000">
            <a:off x="-722859" y="2811517"/>
            <a:ext cx="2641942" cy="369332"/>
          </a:xfrm>
          <a:prstGeom prst="rect">
            <a:avLst/>
          </a:prstGeom>
          <a:noFill/>
        </p:spPr>
        <p:txBody>
          <a:bodyPr wrap="none" rtlCol="0">
            <a:spAutoFit/>
          </a:bodyPr>
          <a:lstStyle/>
          <a:p>
            <a:r>
              <a:rPr lang="cs-CZ" dirty="0" err="1">
                <a:solidFill>
                  <a:srgbClr val="CC0066"/>
                </a:solidFill>
              </a:rPr>
              <a:t>Manufacturing</a:t>
            </a:r>
            <a:r>
              <a:rPr lang="cs-CZ" dirty="0">
                <a:solidFill>
                  <a:srgbClr val="CC0066"/>
                </a:solidFill>
              </a:rPr>
              <a:t> </a:t>
            </a:r>
            <a:r>
              <a:rPr lang="cs-CZ" dirty="0" err="1">
                <a:solidFill>
                  <a:srgbClr val="CC0066"/>
                </a:solidFill>
              </a:rPr>
              <a:t>is</a:t>
            </a:r>
            <a:r>
              <a:rPr lang="cs-CZ" dirty="0">
                <a:solidFill>
                  <a:srgbClr val="CC0066"/>
                </a:solidFill>
              </a:rPr>
              <a:t> </a:t>
            </a:r>
            <a:r>
              <a:rPr lang="cs-CZ" dirty="0" err="1">
                <a:solidFill>
                  <a:srgbClr val="CC0066"/>
                </a:solidFill>
              </a:rPr>
              <a:t>this</a:t>
            </a:r>
            <a:r>
              <a:rPr lang="cs-CZ" dirty="0">
                <a:solidFill>
                  <a:srgbClr val="CC0066"/>
                </a:solidFill>
              </a:rPr>
              <a:t> </a:t>
            </a:r>
            <a:r>
              <a:rPr lang="cs-CZ" dirty="0" err="1">
                <a:solidFill>
                  <a:srgbClr val="CC0066"/>
                </a:solidFill>
              </a:rPr>
              <a:t>way</a:t>
            </a:r>
            <a:r>
              <a:rPr lang="cs-CZ" dirty="0">
                <a:solidFill>
                  <a:srgbClr val="CC0066"/>
                </a:solidFill>
              </a:rPr>
              <a:t> </a:t>
            </a:r>
          </a:p>
        </p:txBody>
      </p:sp>
      <p:sp>
        <p:nvSpPr>
          <p:cNvPr id="9" name="Šipka: doleva 8">
            <a:extLst>
              <a:ext uri="{FF2B5EF4-FFF2-40B4-BE49-F238E27FC236}">
                <a16:creationId xmlns:a16="http://schemas.microsoft.com/office/drawing/2014/main" id="{E62A6CF9-965E-40CA-9FAB-5F2649C06C20}"/>
              </a:ext>
            </a:extLst>
          </p:cNvPr>
          <p:cNvSpPr/>
          <p:nvPr/>
        </p:nvSpPr>
        <p:spPr>
          <a:xfrm>
            <a:off x="304422" y="1306989"/>
            <a:ext cx="508184" cy="523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235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8" grpId="0"/>
      <p:bldP spid="17" grpId="0"/>
      <p:bldP spid="11" grpId="0" animBg="1"/>
      <p:bldP spid="20" grpId="0" animBg="1"/>
      <p:bldP spid="23" grpId="0" animBg="1"/>
      <p:bldP spid="14" grpId="0"/>
      <p:bldP spid="19" grpId="0"/>
      <p:bldP spid="24" grpId="0"/>
      <p:bldP spid="26" grpId="0"/>
      <p:bldP spid="27" grpId="0"/>
      <p:bldP spid="28" grpId="0"/>
      <p:bldP spid="29" grpId="0" animBg="1"/>
      <p:bldP spid="30" grpId="0"/>
      <p:bldP spid="21" grpId="0"/>
      <p:bldP spid="4" grpId="0"/>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E62DFEF-3231-4FFA-B900-01EE5E02E4A3}"/>
              </a:ext>
            </a:extLst>
          </p:cNvPr>
          <p:cNvSpPr txBox="1"/>
          <p:nvPr/>
        </p:nvSpPr>
        <p:spPr>
          <a:xfrm>
            <a:off x="6178920" y="3167390"/>
            <a:ext cx="4222118" cy="523220"/>
          </a:xfrm>
          <a:prstGeom prst="rect">
            <a:avLst/>
          </a:prstGeom>
          <a:noFill/>
        </p:spPr>
        <p:txBody>
          <a:bodyPr wrap="none" rtlCol="0">
            <a:spAutoFit/>
          </a:bodyPr>
          <a:lstStyle/>
          <a:p>
            <a:r>
              <a:rPr lang="cs-CZ" sz="2800" b="1" dirty="0" err="1"/>
              <a:t>Time</a:t>
            </a:r>
            <a:r>
              <a:rPr lang="cs-CZ" sz="2800" b="1" dirty="0"/>
              <a:t> </a:t>
            </a:r>
            <a:r>
              <a:rPr lang="cs-CZ" sz="2800" b="1" dirty="0" err="1"/>
              <a:t>for</a:t>
            </a:r>
            <a:r>
              <a:rPr lang="cs-CZ" sz="2800" b="1" dirty="0"/>
              <a:t> </a:t>
            </a:r>
            <a:r>
              <a:rPr lang="cs-CZ" sz="2800" b="1" dirty="0" err="1"/>
              <a:t>your</a:t>
            </a:r>
            <a:r>
              <a:rPr lang="cs-CZ" sz="2800" b="1" dirty="0"/>
              <a:t> </a:t>
            </a:r>
            <a:r>
              <a:rPr lang="cs-CZ" sz="2800" b="1" dirty="0" err="1"/>
              <a:t>questions</a:t>
            </a:r>
            <a:r>
              <a:rPr lang="cs-CZ" sz="2800" b="1" dirty="0"/>
              <a:t>…   </a:t>
            </a:r>
          </a:p>
        </p:txBody>
      </p:sp>
      <p:pic>
        <p:nvPicPr>
          <p:cNvPr id="3074" name="Picture 2" descr="https://images.unsplash.com/photo-1601027847350-0285867c31f7?ixlib=rb-4.0.3&amp;ixid=MnwxMjA3fDB8MHxwaG90by1wYWdlfHx8fGVufDB8fHx8&amp;auto=format&amp;fit=crop&amp;w=1000&amp;q=80">
            <a:extLst>
              <a:ext uri="{FF2B5EF4-FFF2-40B4-BE49-F238E27FC236}">
                <a16:creationId xmlns:a16="http://schemas.microsoft.com/office/drawing/2014/main" id="{3C40A7FC-7B02-48A0-AA75-9A90C7712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74"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92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waving reflecting shadow on teal wall paint">
            <a:extLst>
              <a:ext uri="{FF2B5EF4-FFF2-40B4-BE49-F238E27FC236}">
                <a16:creationId xmlns:a16="http://schemas.microsoft.com/office/drawing/2014/main" id="{B1FD84FE-C84D-40BA-B1F6-24F573115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 y="0"/>
            <a:ext cx="5145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E8609CE0-A8A0-4EB4-A242-6C2F209BBCCC}"/>
              </a:ext>
            </a:extLst>
          </p:cNvPr>
          <p:cNvSpPr txBox="1"/>
          <p:nvPr/>
        </p:nvSpPr>
        <p:spPr>
          <a:xfrm>
            <a:off x="6096000" y="1351507"/>
            <a:ext cx="5040702" cy="830997"/>
          </a:xfrm>
          <a:prstGeom prst="rect">
            <a:avLst/>
          </a:prstGeom>
          <a:noFill/>
        </p:spPr>
        <p:txBody>
          <a:bodyPr wrap="square" rtlCol="0">
            <a:spAutoFit/>
          </a:bodyPr>
          <a:lstStyle/>
          <a:p>
            <a:r>
              <a:rPr lang="cs-CZ" sz="2400" dirty="0" err="1"/>
              <a:t>Thank</a:t>
            </a:r>
            <a:r>
              <a:rPr lang="cs-CZ" sz="2400" dirty="0"/>
              <a:t> </a:t>
            </a:r>
            <a:r>
              <a:rPr lang="cs-CZ" sz="2400" dirty="0" err="1"/>
              <a:t>you</a:t>
            </a:r>
            <a:r>
              <a:rPr lang="cs-CZ" sz="2400" dirty="0"/>
              <a:t> and</a:t>
            </a:r>
          </a:p>
          <a:p>
            <a:r>
              <a:rPr lang="cs-CZ" sz="2400" dirty="0" err="1"/>
              <a:t>see</a:t>
            </a:r>
            <a:r>
              <a:rPr lang="cs-CZ" sz="2400" dirty="0"/>
              <a:t> </a:t>
            </a:r>
            <a:r>
              <a:rPr lang="cs-CZ" sz="2400" dirty="0" err="1"/>
              <a:t>you</a:t>
            </a:r>
            <a:r>
              <a:rPr lang="cs-CZ" sz="2400" dirty="0"/>
              <a:t> </a:t>
            </a:r>
            <a:r>
              <a:rPr lang="cs-CZ" sz="2400" dirty="0" err="1"/>
              <a:t>next</a:t>
            </a:r>
            <a:r>
              <a:rPr lang="cs-CZ" sz="2400" dirty="0"/>
              <a:t> </a:t>
            </a:r>
            <a:r>
              <a:rPr lang="cs-CZ" sz="2400" dirty="0" err="1"/>
              <a:t>week</a:t>
            </a:r>
            <a:r>
              <a:rPr lang="cs-CZ" sz="2400" dirty="0"/>
              <a:t> .</a:t>
            </a:r>
          </a:p>
        </p:txBody>
      </p:sp>
    </p:spTree>
    <p:extLst>
      <p:ext uri="{BB962C8B-B14F-4D97-AF65-F5344CB8AC3E}">
        <p14:creationId xmlns:p14="http://schemas.microsoft.com/office/powerpoint/2010/main" val="59842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2B94B-DEDC-4217-ABD8-8BEE7570EBDC}"/>
              </a:ext>
            </a:extLst>
          </p:cNvPr>
          <p:cNvSpPr>
            <a:spLocks noGrp="1"/>
          </p:cNvSpPr>
          <p:nvPr>
            <p:ph type="title"/>
          </p:nvPr>
        </p:nvSpPr>
        <p:spPr>
          <a:xfrm>
            <a:off x="1981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id="{D3826477-012F-47C6-965C-805B86FF0514}"/>
              </a:ext>
            </a:extLst>
          </p:cNvPr>
          <p:cNvSpPr txBox="1"/>
          <p:nvPr/>
        </p:nvSpPr>
        <p:spPr>
          <a:xfrm>
            <a:off x="2221231" y="948691"/>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id="{12D67E52-CCCC-412E-8829-6294E266B488}"/>
              </a:ext>
            </a:extLst>
          </p:cNvPr>
          <p:cNvSpPr txBox="1"/>
          <p:nvPr/>
        </p:nvSpPr>
        <p:spPr>
          <a:xfrm>
            <a:off x="4939781" y="953046"/>
            <a:ext cx="2020361"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id="{6D6BBA6F-8445-4B4C-B59A-6C1BFAE9DEC4}"/>
              </a:ext>
            </a:extLst>
          </p:cNvPr>
          <p:cNvSpPr txBox="1"/>
          <p:nvPr/>
        </p:nvSpPr>
        <p:spPr>
          <a:xfrm>
            <a:off x="7176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0" name="Tekstvak 29">
            <a:extLst>
              <a:ext uri="{FF2B5EF4-FFF2-40B4-BE49-F238E27FC236}">
                <a16:creationId xmlns:a16="http://schemas.microsoft.com/office/drawing/2014/main" id="{B9A336E8-C0E1-46A4-9978-8AB4487F6EE2}"/>
              </a:ext>
            </a:extLst>
          </p:cNvPr>
          <p:cNvSpPr txBox="1"/>
          <p:nvPr/>
        </p:nvSpPr>
        <p:spPr>
          <a:xfrm>
            <a:off x="1518749"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id="{7E7D8A00-A1EC-416A-9AA8-846E9F97BF6A}"/>
              </a:ext>
            </a:extLst>
          </p:cNvPr>
          <p:cNvSpPr txBox="1"/>
          <p:nvPr/>
        </p:nvSpPr>
        <p:spPr>
          <a:xfrm>
            <a:off x="10353490" y="836713"/>
            <a:ext cx="29367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22" name="Obousměrná vodorovná šipka 21"/>
          <p:cNvSpPr/>
          <p:nvPr/>
        </p:nvSpPr>
        <p:spPr>
          <a:xfrm>
            <a:off x="4259796" y="3104964"/>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ovéPole 24"/>
          <p:cNvSpPr txBox="1"/>
          <p:nvPr/>
        </p:nvSpPr>
        <p:spPr>
          <a:xfrm>
            <a:off x="1667509" y="2987951"/>
            <a:ext cx="2592287" cy="954107"/>
          </a:xfrm>
          <a:prstGeom prst="rect">
            <a:avLst/>
          </a:prstGeom>
          <a:noFill/>
        </p:spPr>
        <p:txBody>
          <a:bodyPr wrap="square" rtlCol="0">
            <a:spAutoFit/>
          </a:bodyPr>
          <a:lstStyle/>
          <a:p>
            <a:r>
              <a:rPr lang="cs-CZ" sz="2800" dirty="0"/>
              <a:t>More </a:t>
            </a:r>
            <a:r>
              <a:rPr lang="cs-CZ" sz="2800" dirty="0" err="1"/>
              <a:t>similar</a:t>
            </a:r>
            <a:r>
              <a:rPr lang="cs-CZ" sz="2800" dirty="0"/>
              <a:t> to </a:t>
            </a:r>
            <a:r>
              <a:rPr lang="cs-CZ" sz="2800" dirty="0" err="1"/>
              <a:t>manufacturing</a:t>
            </a:r>
            <a:endParaRPr lang="en-GB" sz="2800" dirty="0"/>
          </a:p>
        </p:txBody>
      </p:sp>
      <p:sp>
        <p:nvSpPr>
          <p:cNvPr id="31" name="TextovéPole 30"/>
          <p:cNvSpPr txBox="1"/>
          <p:nvPr/>
        </p:nvSpPr>
        <p:spPr>
          <a:xfrm>
            <a:off x="7860197" y="2987951"/>
            <a:ext cx="2592287" cy="954107"/>
          </a:xfrm>
          <a:prstGeom prst="rect">
            <a:avLst/>
          </a:prstGeom>
          <a:noFill/>
        </p:spPr>
        <p:txBody>
          <a:bodyPr wrap="square" rtlCol="0">
            <a:spAutoFit/>
          </a:bodyPr>
          <a:lstStyle/>
          <a:p>
            <a:r>
              <a:rPr lang="cs-CZ" sz="2800" dirty="0" err="1"/>
              <a:t>Less</a:t>
            </a:r>
            <a:r>
              <a:rPr lang="cs-CZ" sz="2800" dirty="0"/>
              <a:t> </a:t>
            </a:r>
            <a:r>
              <a:rPr lang="cs-CZ" sz="2800" dirty="0" err="1"/>
              <a:t>similar</a:t>
            </a:r>
            <a:r>
              <a:rPr lang="cs-CZ" sz="2800" dirty="0"/>
              <a:t> to </a:t>
            </a:r>
            <a:r>
              <a:rPr lang="cs-CZ" sz="2800" dirty="0" err="1"/>
              <a:t>manufacturing</a:t>
            </a:r>
            <a:endParaRPr lang="en-GB" sz="2800" dirty="0"/>
          </a:p>
        </p:txBody>
      </p:sp>
      <p:sp>
        <p:nvSpPr>
          <p:cNvPr id="32" name="Obousměrná vodorovná šipka 31"/>
          <p:cNvSpPr/>
          <p:nvPr/>
        </p:nvSpPr>
        <p:spPr>
          <a:xfrm>
            <a:off x="4259796" y="4437112"/>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ovéPole 32"/>
          <p:cNvSpPr txBox="1"/>
          <p:nvPr/>
        </p:nvSpPr>
        <p:spPr>
          <a:xfrm>
            <a:off x="1667509" y="4320098"/>
            <a:ext cx="2592287" cy="523220"/>
          </a:xfrm>
          <a:prstGeom prst="rect">
            <a:avLst/>
          </a:prstGeom>
          <a:noFill/>
        </p:spPr>
        <p:txBody>
          <a:bodyPr wrap="square" rtlCol="0">
            <a:spAutoFit/>
          </a:bodyPr>
          <a:lstStyle/>
          <a:p>
            <a:r>
              <a:rPr lang="cs-CZ" sz="2800" dirty="0" err="1"/>
              <a:t>Less</a:t>
            </a:r>
            <a:r>
              <a:rPr lang="cs-CZ" sz="2800" dirty="0"/>
              <a:t> VUCA</a:t>
            </a:r>
            <a:endParaRPr lang="en-GB" sz="2800" dirty="0"/>
          </a:p>
        </p:txBody>
      </p:sp>
      <p:sp>
        <p:nvSpPr>
          <p:cNvPr id="34" name="TextovéPole 33"/>
          <p:cNvSpPr txBox="1"/>
          <p:nvPr/>
        </p:nvSpPr>
        <p:spPr>
          <a:xfrm>
            <a:off x="7860197" y="4320098"/>
            <a:ext cx="2592287" cy="523220"/>
          </a:xfrm>
          <a:prstGeom prst="rect">
            <a:avLst/>
          </a:prstGeom>
          <a:noFill/>
        </p:spPr>
        <p:txBody>
          <a:bodyPr wrap="square" rtlCol="0">
            <a:spAutoFit/>
          </a:bodyPr>
          <a:lstStyle/>
          <a:p>
            <a:r>
              <a:rPr lang="cs-CZ" sz="2800" dirty="0"/>
              <a:t>More VUCA</a:t>
            </a:r>
            <a:endParaRPr lang="en-GB" sz="2800" dirty="0"/>
          </a:p>
        </p:txBody>
      </p:sp>
      <p:sp>
        <p:nvSpPr>
          <p:cNvPr id="35" name="Rámeček 34"/>
          <p:cNvSpPr/>
          <p:nvPr/>
        </p:nvSpPr>
        <p:spPr>
          <a:xfrm>
            <a:off x="1524000" y="764704"/>
            <a:ext cx="2843808" cy="5976664"/>
          </a:xfrm>
          <a:prstGeom prst="frame">
            <a:avLst>
              <a:gd name="adj1" fmla="val 3527"/>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ovéPole 35"/>
          <p:cNvSpPr txBox="1"/>
          <p:nvPr/>
        </p:nvSpPr>
        <p:spPr>
          <a:xfrm>
            <a:off x="1775520" y="4869160"/>
            <a:ext cx="2160240" cy="1938992"/>
          </a:xfrm>
          <a:prstGeom prst="rect">
            <a:avLst/>
          </a:prstGeom>
          <a:noFill/>
        </p:spPr>
        <p:txBody>
          <a:bodyPr wrap="square" rtlCol="0">
            <a:spAutoFit/>
          </a:bodyPr>
          <a:lstStyle/>
          <a:p>
            <a:pPr algn="ctr"/>
            <a:r>
              <a:rPr lang="cs-CZ" sz="2400" dirty="0" err="1"/>
              <a:t>If</a:t>
            </a:r>
            <a:r>
              <a:rPr lang="cs-CZ" sz="2400" dirty="0"/>
              <a:t> </a:t>
            </a:r>
            <a:r>
              <a:rPr lang="cs-CZ" sz="2400" dirty="0">
                <a:solidFill>
                  <a:srgbClr val="FF0000"/>
                </a:solidFill>
              </a:rPr>
              <a:t>V</a:t>
            </a:r>
            <a:r>
              <a:rPr lang="cs-CZ" sz="2400" dirty="0"/>
              <a:t>olatility </a:t>
            </a:r>
            <a:r>
              <a:rPr lang="cs-CZ" sz="2400" dirty="0" err="1"/>
              <a:t>is</a:t>
            </a:r>
            <a:r>
              <a:rPr lang="cs-CZ" sz="2400" dirty="0"/>
              <a:t> </a:t>
            </a:r>
            <a:r>
              <a:rPr lang="cs-CZ" sz="2400" dirty="0" err="1"/>
              <a:t>low</a:t>
            </a:r>
            <a:r>
              <a:rPr lang="cs-CZ" sz="2400" dirty="0"/>
              <a:t>, </a:t>
            </a:r>
            <a:r>
              <a:rPr lang="cs-CZ" sz="2400" dirty="0" err="1"/>
              <a:t>bureaucracy</a:t>
            </a:r>
            <a:r>
              <a:rPr lang="cs-CZ" sz="2400" dirty="0"/>
              <a:t> </a:t>
            </a:r>
            <a:r>
              <a:rPr lang="cs-CZ" sz="2400" dirty="0" err="1"/>
              <a:t>is</a:t>
            </a:r>
            <a:r>
              <a:rPr lang="cs-CZ" sz="2400" dirty="0"/>
              <a:t> a </a:t>
            </a:r>
            <a:r>
              <a:rPr lang="cs-CZ" sz="2400" dirty="0" err="1"/>
              <a:t>good</a:t>
            </a:r>
            <a:r>
              <a:rPr lang="cs-CZ" sz="2400" dirty="0"/>
              <a:t> </a:t>
            </a:r>
            <a:r>
              <a:rPr lang="cs-CZ" sz="2400" dirty="0" err="1"/>
              <a:t>solution</a:t>
            </a:r>
            <a:r>
              <a:rPr lang="cs-CZ" sz="2400" dirty="0"/>
              <a:t> </a:t>
            </a:r>
            <a:r>
              <a:rPr lang="cs-CZ" sz="2400" dirty="0" err="1"/>
              <a:t>here</a:t>
            </a:r>
            <a:r>
              <a:rPr lang="cs-CZ" sz="2400" dirty="0"/>
              <a:t>!</a:t>
            </a:r>
            <a:endParaRPr lang="en-GB" sz="2400" dirty="0"/>
          </a:p>
        </p:txBody>
      </p:sp>
    </p:spTree>
    <p:extLst>
      <p:ext uri="{BB962C8B-B14F-4D97-AF65-F5344CB8AC3E}">
        <p14:creationId xmlns:p14="http://schemas.microsoft.com/office/powerpoint/2010/main" val="292655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31" grpId="0"/>
      <p:bldP spid="32" grpId="0" animBg="1"/>
      <p:bldP spid="33" grpId="0"/>
      <p:bldP spid="34" grpId="0"/>
      <p:bldP spid="35" grpId="0" animBg="1"/>
      <p:bldP spid="36"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7583</TotalTime>
  <Words>7980</Words>
  <Application>Microsoft Office PowerPoint</Application>
  <PresentationFormat>Širokoúhlá obrazovka</PresentationFormat>
  <Paragraphs>709</Paragraphs>
  <Slides>81</Slides>
  <Notes>17</Notes>
  <HiddenSlides>5</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81</vt:i4>
      </vt:variant>
    </vt:vector>
  </HeadingPairs>
  <TitlesOfParts>
    <vt:vector size="87" baseType="lpstr">
      <vt:lpstr>Arial</vt:lpstr>
      <vt:lpstr>Calibri</vt:lpstr>
      <vt:lpstr>Calibri Light</vt:lpstr>
      <vt:lpstr>Times</vt:lpstr>
      <vt:lpstr>Times New Roman</vt:lpstr>
      <vt:lpstr>Motiv Office</vt:lpstr>
      <vt:lpstr>Public Management for 21st Century</vt:lpstr>
      <vt:lpstr>Outline for today:</vt:lpstr>
      <vt:lpstr>Public Management for 21st Century</vt:lpstr>
      <vt:lpstr>Your companions for the previous few days</vt:lpstr>
      <vt:lpstr>Reading reflections</vt:lpstr>
      <vt:lpstr>Shift #4: The Nature of Public Organisations</vt:lpstr>
      <vt:lpstr>Take aways</vt:lpstr>
      <vt:lpstr>A continuum of services…</vt:lpstr>
      <vt:lpstr>A continuum of services…</vt:lpstr>
      <vt:lpstr>A continuum of services…</vt:lpstr>
      <vt:lpstr>Shift #5: Motivation of Staff</vt:lpstr>
      <vt:lpstr>Imagine…</vt:lpstr>
      <vt:lpstr>Understanding motivation-1</vt:lpstr>
      <vt:lpstr>Level of motivation continuum</vt:lpstr>
      <vt:lpstr>Level of motivation continuum</vt:lpstr>
      <vt:lpstr>Level of motivation continuum</vt:lpstr>
      <vt:lpstr>Level of motivation continuum</vt:lpstr>
      <vt:lpstr>Level of motivation continuum</vt:lpstr>
      <vt:lpstr>Level of motivation continuum</vt:lpstr>
      <vt:lpstr>Level of motivation continuum</vt:lpstr>
      <vt:lpstr>Understanding motivation</vt:lpstr>
      <vt:lpstr>Identity formation</vt:lpstr>
      <vt:lpstr>Level of motivation continuum</vt:lpstr>
      <vt:lpstr>Level of motivation continuum</vt:lpstr>
      <vt:lpstr>Level of motivation continuum</vt:lpstr>
      <vt:lpstr>Prezentace aplikace PowerPoint</vt:lpstr>
      <vt:lpstr>Prezentace aplikace PowerPoint</vt:lpstr>
      <vt:lpstr>Imagine…</vt:lpstr>
      <vt:lpstr>Shift #6: Accountability</vt:lpstr>
      <vt:lpstr>Definition of accountability</vt:lpstr>
      <vt:lpstr>Accountability for what?</vt:lpstr>
      <vt:lpstr>Different concepts of accountability</vt:lpstr>
      <vt:lpstr>Accountability for what?</vt:lpstr>
      <vt:lpstr>Different concepts of accountability</vt:lpstr>
      <vt:lpstr>Accountability for what?</vt:lpstr>
      <vt:lpstr>Different concepts of accountability</vt:lpstr>
      <vt:lpstr>Prezentace aplikace PowerPoint</vt:lpstr>
      <vt:lpstr>Accountability conflicts</vt:lpstr>
      <vt:lpstr>Accountability conflicts</vt:lpstr>
      <vt:lpstr>What happens if we do not go for balance?</vt:lpstr>
      <vt:lpstr>Prezentace aplikace PowerPoint</vt:lpstr>
      <vt:lpstr>What happens if we do not go for balance?</vt:lpstr>
      <vt:lpstr>Prezentace aplikace PowerPoint</vt:lpstr>
      <vt:lpstr>Some good accountability for learning questions:</vt:lpstr>
      <vt:lpstr>Homework reflection</vt:lpstr>
      <vt:lpstr>Double-loop learning</vt:lpstr>
      <vt:lpstr>Double-loop learning – Malaria example</vt:lpstr>
      <vt:lpstr>Frequent mistake – this is single loop</vt:lpstr>
      <vt:lpstr>My homework - Singapore prison service </vt:lpstr>
      <vt:lpstr>Singapore Prison Service case -1</vt:lpstr>
      <vt:lpstr>Singapore Prison Service case -2</vt:lpstr>
      <vt:lpstr>Singapore Prison Service case -3</vt:lpstr>
      <vt:lpstr>Singapore Prison Service case -4</vt:lpstr>
      <vt:lpstr>Singapore Prison Service case -5</vt:lpstr>
      <vt:lpstr>Singapore Prison Service case -6</vt:lpstr>
      <vt:lpstr>Singapore Prison Service case -7</vt:lpstr>
      <vt:lpstr>Singapore Prison Service case -8</vt:lpstr>
      <vt:lpstr>Singapore Prison Service case -9</vt:lpstr>
      <vt:lpstr>Prezentace aplikace PowerPoint</vt:lpstr>
      <vt:lpstr>Singapore Prison Service case –10</vt:lpstr>
      <vt:lpstr>Singapore Prison Service case –11</vt:lpstr>
      <vt:lpstr>Singapore Prison Service case –12</vt:lpstr>
      <vt:lpstr>Conclusion</vt:lpstr>
      <vt:lpstr>Prezentace aplikace PowerPoint</vt:lpstr>
      <vt:lpstr>Prezentace aplikace PowerPoint</vt:lpstr>
      <vt:lpstr>Prezentace aplikace PowerPoint</vt:lpstr>
      <vt:lpstr>Public Management for 21st Century</vt:lpstr>
      <vt:lpstr>Prezentace aplikace PowerPoint</vt:lpstr>
      <vt:lpstr>Human Learning Systems</vt:lpstr>
      <vt:lpstr>Human Learning Systems</vt:lpstr>
      <vt:lpstr>Some roots</vt:lpstr>
      <vt:lpstr>Human Learning Systems</vt:lpstr>
      <vt:lpstr>Prezentace aplikace PowerPoint</vt:lpstr>
      <vt:lpstr>Prezentace aplikace PowerPoint</vt:lpstr>
      <vt:lpstr>Prezentace aplikace PowerPoint</vt:lpstr>
      <vt:lpstr>Reading and watching list</vt:lpstr>
      <vt:lpstr>Your companions for the next few days</vt:lpstr>
      <vt:lpstr>Homework #3</vt:lpstr>
      <vt:lpstr>Course overview - Structure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Management for 21st Century</dc:title>
  <dc:creator>Vláďa</dc:creator>
  <cp:lastModifiedBy>Vláďa</cp:lastModifiedBy>
  <cp:revision>75</cp:revision>
  <dcterms:created xsi:type="dcterms:W3CDTF">2021-10-02T08:48:21Z</dcterms:created>
  <dcterms:modified xsi:type="dcterms:W3CDTF">2022-11-09T09:41:24Z</dcterms:modified>
</cp:coreProperties>
</file>