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273" r:id="rId4"/>
    <p:sldId id="281" r:id="rId5"/>
    <p:sldId id="282" r:id="rId6"/>
    <p:sldId id="274" r:id="rId7"/>
    <p:sldId id="275" r:id="rId8"/>
    <p:sldId id="277" r:id="rId9"/>
    <p:sldId id="278" r:id="rId10"/>
    <p:sldId id="279" r:id="rId11"/>
    <p:sldId id="321" r:id="rId12"/>
    <p:sldId id="322" r:id="rId13"/>
    <p:sldId id="323" r:id="rId14"/>
    <p:sldId id="324" r:id="rId15"/>
    <p:sldId id="325" r:id="rId16"/>
    <p:sldId id="276" r:id="rId17"/>
    <p:sldId id="296" r:id="rId18"/>
    <p:sldId id="329" r:id="rId19"/>
    <p:sldId id="287" r:id="rId20"/>
    <p:sldId id="280" r:id="rId21"/>
    <p:sldId id="286" r:id="rId22"/>
    <p:sldId id="288" r:id="rId23"/>
    <p:sldId id="297" r:id="rId24"/>
    <p:sldId id="284" r:id="rId25"/>
    <p:sldId id="307" r:id="rId26"/>
    <p:sldId id="319" r:id="rId27"/>
    <p:sldId id="308" r:id="rId28"/>
    <p:sldId id="309" r:id="rId29"/>
    <p:sldId id="310" r:id="rId30"/>
    <p:sldId id="311" r:id="rId31"/>
    <p:sldId id="312" r:id="rId32"/>
    <p:sldId id="313" r:id="rId33"/>
    <p:sldId id="316" r:id="rId34"/>
    <p:sldId id="315" r:id="rId35"/>
    <p:sldId id="317" r:id="rId36"/>
    <p:sldId id="318" r:id="rId37"/>
    <p:sldId id="326" r:id="rId38"/>
    <p:sldId id="327" r:id="rId39"/>
    <p:sldId id="328" r:id="rId40"/>
    <p:sldId id="320" r:id="rId41"/>
    <p:sldId id="283" r:id="rId4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CC"/>
    <a:srgbClr val="000066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354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1BA6D-193E-4F62-915E-94F69B4E3C20}" type="datetimeFigureOut">
              <a:rPr lang="cs-CZ" smtClean="0"/>
              <a:pPr/>
              <a:t>02.10.2022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E2354-F66D-418B-BE73-639C278AD24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1BA6D-193E-4F62-915E-94F69B4E3C20}" type="datetimeFigureOut">
              <a:rPr lang="cs-CZ" smtClean="0"/>
              <a:pPr/>
              <a:t>02.10.2022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E2354-F66D-418B-BE73-639C278AD24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1BA6D-193E-4F62-915E-94F69B4E3C20}" type="datetimeFigureOut">
              <a:rPr lang="cs-CZ" smtClean="0"/>
              <a:pPr/>
              <a:t>02.10.2022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E2354-F66D-418B-BE73-639C278AD24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382A93F-4B52-487E-823F-A225F047519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560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1BA6D-193E-4F62-915E-94F69B4E3C20}" type="datetimeFigureOut">
              <a:rPr lang="cs-CZ" smtClean="0"/>
              <a:pPr/>
              <a:t>02.10.2022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E2354-F66D-418B-BE73-639C278AD24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1BA6D-193E-4F62-915E-94F69B4E3C20}" type="datetimeFigureOut">
              <a:rPr lang="cs-CZ" smtClean="0"/>
              <a:pPr/>
              <a:t>02.10.2022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E2354-F66D-418B-BE73-639C278AD24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1BA6D-193E-4F62-915E-94F69B4E3C20}" type="datetimeFigureOut">
              <a:rPr lang="cs-CZ" smtClean="0"/>
              <a:pPr/>
              <a:t>02.10.2022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E2354-F66D-418B-BE73-639C278AD24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1BA6D-193E-4F62-915E-94F69B4E3C20}" type="datetimeFigureOut">
              <a:rPr lang="cs-CZ" smtClean="0"/>
              <a:pPr/>
              <a:t>02.10.2022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E2354-F66D-418B-BE73-639C278AD24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1BA6D-193E-4F62-915E-94F69B4E3C20}" type="datetimeFigureOut">
              <a:rPr lang="cs-CZ" smtClean="0"/>
              <a:pPr/>
              <a:t>02.10.2022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E2354-F66D-418B-BE73-639C278AD24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1BA6D-193E-4F62-915E-94F69B4E3C20}" type="datetimeFigureOut">
              <a:rPr lang="cs-CZ" smtClean="0"/>
              <a:pPr/>
              <a:t>02.10.2022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E2354-F66D-418B-BE73-639C278AD24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1BA6D-193E-4F62-915E-94F69B4E3C20}" type="datetimeFigureOut">
              <a:rPr lang="cs-CZ" smtClean="0"/>
              <a:pPr/>
              <a:t>02.10.2022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E2354-F66D-418B-BE73-639C278AD24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1BA6D-193E-4F62-915E-94F69B4E3C20}" type="datetimeFigureOut">
              <a:rPr lang="cs-CZ" smtClean="0"/>
              <a:pPr/>
              <a:t>02.10.2022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E2354-F66D-418B-BE73-639C278AD24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1BA6D-193E-4F62-915E-94F69B4E3C20}" type="datetimeFigureOut">
              <a:rPr lang="cs-CZ" smtClean="0"/>
              <a:pPr/>
              <a:t>02.10.2022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E2354-F66D-418B-BE73-639C278AD24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9.png"/><Relationship Id="rId7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23559" y="116632"/>
            <a:ext cx="92063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/>
            <a:r>
              <a:rPr lang="cs-CZ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ŽAHAVCI (CNIDARIA): NEZMAŘI</a:t>
            </a:r>
            <a:endParaRPr lang="cs-CZ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/>
            <a:r>
              <a:rPr lang="cs-CZ" sz="31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PLOŠTĚNCI (PLATYHELMINTHES): PLOŠTĚNKY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"/>
          <a:stretch/>
        </p:blipFill>
        <p:spPr>
          <a:xfrm>
            <a:off x="244446" y="1224184"/>
            <a:ext cx="8655480" cy="5475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3505200" y="1219200"/>
            <a:ext cx="5486400" cy="5257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72704" name="Object 1024"/>
          <p:cNvGraphicFramePr>
            <a:graphicFrameLocks noChangeAspect="1"/>
          </p:cNvGraphicFramePr>
          <p:nvPr/>
        </p:nvGraphicFramePr>
        <p:xfrm>
          <a:off x="3509260" y="1587500"/>
          <a:ext cx="5467350" cy="427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" name="Image" r:id="rId3" imgW="5468123" imgH="4279401" progId="">
                  <p:embed/>
                </p:oleObj>
              </mc:Choice>
              <mc:Fallback>
                <p:oleObj name="Image" r:id="rId3" imgW="5468123" imgH="427940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9260" y="1587500"/>
                        <a:ext cx="5467350" cy="427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62460" y="44970"/>
            <a:ext cx="8991600" cy="1143000"/>
          </a:xfrm>
        </p:spPr>
        <p:txBody>
          <a:bodyPr/>
          <a:lstStyle/>
          <a:p>
            <a:r>
              <a:rPr lang="cs-CZ" sz="32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ROZLIŠENÍ DRUHŮ NEZMARŮ PODLE TVARU</a:t>
            </a:r>
            <a:br>
              <a:rPr lang="cs-CZ" sz="32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32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ŽAHAVÝCH BUNĚK</a:t>
            </a:r>
            <a:endParaRPr lang="en-GB" sz="32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2705" name="Object 1025"/>
          <p:cNvGraphicFramePr>
            <a:graphicFrameLocks noChangeAspect="1"/>
          </p:cNvGraphicFramePr>
          <p:nvPr/>
        </p:nvGraphicFramePr>
        <p:xfrm>
          <a:off x="252173" y="2204864"/>
          <a:ext cx="3077961" cy="25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3" name="Image" r:id="rId5" imgW="2724917" imgH="2262857" progId="">
                  <p:embed/>
                </p:oleObj>
              </mc:Choice>
              <mc:Fallback>
                <p:oleObj name="Image" r:id="rId5" imgW="2724917" imgH="2262857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173" y="2204864"/>
                        <a:ext cx="3077961" cy="255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3725836" y="1339120"/>
            <a:ext cx="55081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PODLE GLUTINANTŮ: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350566" y="1337826"/>
            <a:ext cx="28696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PODLE PENETRANTŮ</a:t>
            </a:r>
            <a:endParaRPr lang="en-GB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130317" y="4738140"/>
            <a:ext cx="18133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18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cs-CZ" sz="18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ostropouzdrý</a:t>
            </a:r>
            <a:endParaRPr lang="cs-CZ" sz="18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1800" i="1" dirty="0">
                <a:latin typeface="Arial" pitchFamily="34" charset="0"/>
                <a:cs typeface="Arial" pitchFamily="34" charset="0"/>
              </a:rPr>
              <a:t>H.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oxycnida</a:t>
            </a:r>
            <a:endParaRPr lang="en-GB" sz="1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4668174" y="2373103"/>
            <a:ext cx="239681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18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hnědý (= podélník)</a:t>
            </a:r>
          </a:p>
          <a:p>
            <a:pPr algn="ctr"/>
            <a:r>
              <a:rPr lang="cs-CZ" sz="1800" i="1" dirty="0" err="1">
                <a:latin typeface="Arial" pitchFamily="34" charset="0"/>
                <a:cs typeface="Arial" pitchFamily="34" charset="0"/>
              </a:rPr>
              <a:t>Pelmatohydra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cs-CZ" sz="1800" i="1" dirty="0" err="1">
                <a:latin typeface="Arial" pitchFamily="34" charset="0"/>
                <a:cs typeface="Arial" pitchFamily="34" charset="0"/>
              </a:rPr>
              <a:t>oligactis</a:t>
            </a:r>
            <a:endParaRPr lang="en-GB" sz="1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7578725" y="1359110"/>
            <a:ext cx="15652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18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zelený</a:t>
            </a:r>
          </a:p>
          <a:p>
            <a:pPr algn="ctr"/>
            <a:r>
              <a:rPr lang="cs-CZ" i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ydra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viridissima</a:t>
            </a:r>
            <a:endParaRPr lang="en-GB" sz="1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3509275" y="5745710"/>
            <a:ext cx="14414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18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štíhlý</a:t>
            </a:r>
          </a:p>
          <a:p>
            <a:pPr algn="ctr"/>
            <a:r>
              <a:rPr lang="cs-CZ" sz="1800" i="1" dirty="0">
                <a:latin typeface="Arial" pitchFamily="34" charset="0"/>
                <a:cs typeface="Arial" pitchFamily="34" charset="0"/>
              </a:rPr>
              <a:t>H.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attenuata</a:t>
            </a:r>
            <a:endParaRPr lang="en-GB" sz="1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5469580" y="5749987"/>
            <a:ext cx="12747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18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obecný</a:t>
            </a:r>
          </a:p>
          <a:p>
            <a:pPr algn="ctr"/>
            <a:r>
              <a:rPr lang="cs-CZ" sz="1800" i="1" dirty="0">
                <a:latin typeface="Arial" pitchFamily="34" charset="0"/>
                <a:cs typeface="Arial" pitchFamily="34" charset="0"/>
              </a:rPr>
              <a:t>H.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vulgaris</a:t>
            </a:r>
            <a:endParaRPr lang="en-GB" sz="1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7265369" y="5745710"/>
            <a:ext cx="17620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18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opásaný</a:t>
            </a:r>
          </a:p>
          <a:p>
            <a:pPr algn="ctr"/>
            <a:r>
              <a:rPr lang="cs-CZ" sz="1800" i="1" dirty="0">
                <a:latin typeface="Arial" pitchFamily="34" charset="0"/>
                <a:cs typeface="Arial" pitchFamily="34" charset="0"/>
              </a:rPr>
              <a:t>H.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circumcincta</a:t>
            </a:r>
            <a:endParaRPr lang="en-GB" sz="1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152400" y="1226732"/>
            <a:ext cx="3276600" cy="5256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1840258" y="4738688"/>
            <a:ext cx="1518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1800" dirty="0">
                <a:latin typeface="Arial" pitchFamily="34" charset="0"/>
                <a:cs typeface="Arial" pitchFamily="34" charset="0"/>
              </a:rPr>
              <a:t>ostatní druhy</a:t>
            </a:r>
            <a:endParaRPr lang="en-GB" sz="18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1222" y="125776"/>
            <a:ext cx="880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Slide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-show „Žahavé buňky a symbiotické řasy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nezmara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zeleného (</a:t>
            </a:r>
            <a:r>
              <a:rPr lang="cs-CZ" i="1" dirty="0" smtClean="0">
                <a:latin typeface="Arial" panose="020B0604020202020204" pitchFamily="34" charset="0"/>
                <a:cs typeface="Arial" panose="020B0604020202020204" pitchFamily="34" charset="0"/>
              </a:rPr>
              <a:t>Hydra </a:t>
            </a:r>
            <a:r>
              <a:rPr lang="cs-CZ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viridissima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)“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475065" y="6505599"/>
            <a:ext cx="312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 fotografie: Jan Mourek, </a:t>
            </a:r>
            <a:r>
              <a:rPr lang="cs-CZ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PřF</a:t>
            </a:r>
            <a:r>
              <a:rPr lang="cs-CZ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UK</a:t>
            </a:r>
            <a:endParaRPr lang="cs-CZ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228184" y="2276872"/>
            <a:ext cx="1394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penetranty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Přímá spojnice se šipkou 6"/>
          <p:cNvCxnSpPr/>
          <p:nvPr/>
        </p:nvCxnSpPr>
        <p:spPr>
          <a:xfrm flipH="1" flipV="1">
            <a:off x="5533256" y="1844824"/>
            <a:ext cx="703312" cy="627936"/>
          </a:xfrm>
          <a:prstGeom prst="straightConnector1">
            <a:avLst/>
          </a:prstGeom>
          <a:ln w="2222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5228456" y="2472760"/>
            <a:ext cx="999728" cy="1052121"/>
          </a:xfrm>
          <a:prstGeom prst="straightConnector1">
            <a:avLst/>
          </a:prstGeom>
          <a:ln w="2222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>
            <a:stCxn id="5" idx="1"/>
          </p:cNvCxnSpPr>
          <p:nvPr/>
        </p:nvCxnSpPr>
        <p:spPr>
          <a:xfrm flipH="1">
            <a:off x="5940152" y="2476927"/>
            <a:ext cx="288032" cy="1117557"/>
          </a:xfrm>
          <a:prstGeom prst="straightConnector1">
            <a:avLst/>
          </a:prstGeom>
          <a:ln w="2222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2282126" y="2007119"/>
            <a:ext cx="1135787" cy="991701"/>
          </a:xfrm>
          <a:prstGeom prst="straightConnector1">
            <a:avLst/>
          </a:prstGeom>
          <a:ln w="22225">
            <a:solidFill>
              <a:srgbClr val="00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827584" y="1734103"/>
            <a:ext cx="148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zoochlorely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Přímá spojnice se šipkou 17"/>
          <p:cNvCxnSpPr/>
          <p:nvPr/>
        </p:nvCxnSpPr>
        <p:spPr>
          <a:xfrm>
            <a:off x="2273742" y="2041206"/>
            <a:ext cx="775534" cy="1819842"/>
          </a:xfrm>
          <a:prstGeom prst="straightConnector1">
            <a:avLst/>
          </a:prstGeom>
          <a:ln w="22225">
            <a:solidFill>
              <a:srgbClr val="00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49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923760" y="6505671"/>
            <a:ext cx="312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 fotografie: Jan Mourek, </a:t>
            </a:r>
            <a:r>
              <a:rPr lang="cs-CZ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PřF</a:t>
            </a:r>
            <a:r>
              <a:rPr lang="cs-CZ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UK</a:t>
            </a:r>
            <a:endParaRPr lang="cs-CZ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174071" y="1453874"/>
            <a:ext cx="1266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penetrant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55016" y="1688383"/>
            <a:ext cx="148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zoochlorely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Přímá spojnice se šipkou 5"/>
          <p:cNvCxnSpPr>
            <a:stCxn id="4" idx="2"/>
          </p:cNvCxnSpPr>
          <p:nvPr/>
        </p:nvCxnSpPr>
        <p:spPr>
          <a:xfrm flipH="1">
            <a:off x="7524328" y="1853984"/>
            <a:ext cx="283090" cy="1070960"/>
          </a:xfrm>
          <a:prstGeom prst="straightConnector1">
            <a:avLst/>
          </a:prstGeom>
          <a:ln w="2222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H="1">
            <a:off x="6187746" y="1853984"/>
            <a:ext cx="1619671" cy="350880"/>
          </a:xfrm>
          <a:prstGeom prst="straightConnector1">
            <a:avLst/>
          </a:prstGeom>
          <a:ln w="2222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2310682" y="1961416"/>
            <a:ext cx="2981398" cy="1683608"/>
          </a:xfrm>
          <a:prstGeom prst="straightConnector1">
            <a:avLst/>
          </a:prstGeom>
          <a:ln w="22225">
            <a:solidFill>
              <a:srgbClr val="00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84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983721" y="6505599"/>
            <a:ext cx="312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 fotografie: Jan Mourek, </a:t>
            </a:r>
            <a:r>
              <a:rPr lang="cs-CZ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PřF</a:t>
            </a:r>
            <a:r>
              <a:rPr lang="cs-CZ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UK</a:t>
            </a:r>
            <a:endParaRPr lang="cs-CZ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868144" y="3447304"/>
            <a:ext cx="1394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penetranty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27584" y="1734103"/>
            <a:ext cx="148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zoochlorely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2310682" y="1124744"/>
            <a:ext cx="2117302" cy="864096"/>
          </a:xfrm>
          <a:prstGeom prst="straightConnector1">
            <a:avLst/>
          </a:prstGeom>
          <a:ln w="22225">
            <a:solidFill>
              <a:srgbClr val="00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H="1">
            <a:off x="4572000" y="3742968"/>
            <a:ext cx="1296144" cy="262096"/>
          </a:xfrm>
          <a:prstGeom prst="straightConnector1">
            <a:avLst/>
          </a:prstGeom>
          <a:ln w="2222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 flipV="1">
            <a:off x="5868144" y="2276872"/>
            <a:ext cx="559296" cy="1289896"/>
          </a:xfrm>
          <a:prstGeom prst="straightConnector1">
            <a:avLst/>
          </a:prstGeom>
          <a:ln w="2222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2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976728" y="6534274"/>
            <a:ext cx="312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 fotografie: Jan Mourek, </a:t>
            </a:r>
            <a:r>
              <a:rPr lang="cs-CZ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PřF</a:t>
            </a:r>
            <a:r>
              <a:rPr lang="cs-CZ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UK</a:t>
            </a:r>
            <a:endParaRPr lang="cs-CZ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187624" y="692696"/>
            <a:ext cx="1394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penetranty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Přímá spojnice se šipkou 4"/>
          <p:cNvCxnSpPr>
            <a:stCxn id="4" idx="3"/>
          </p:cNvCxnSpPr>
          <p:nvPr/>
        </p:nvCxnSpPr>
        <p:spPr>
          <a:xfrm>
            <a:off x="2582558" y="892751"/>
            <a:ext cx="2565506" cy="148391"/>
          </a:xfrm>
          <a:prstGeom prst="straightConnector1">
            <a:avLst/>
          </a:prstGeom>
          <a:ln w="2222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>
            <a:stCxn id="4" idx="3"/>
          </p:cNvCxnSpPr>
          <p:nvPr/>
        </p:nvCxnSpPr>
        <p:spPr>
          <a:xfrm>
            <a:off x="2582558" y="892751"/>
            <a:ext cx="405266" cy="1240105"/>
          </a:xfrm>
          <a:prstGeom prst="straightConnector1">
            <a:avLst/>
          </a:prstGeom>
          <a:ln w="2222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1686907" y="4075156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volventy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2821264" y="4339563"/>
            <a:ext cx="907008" cy="1537709"/>
          </a:xfrm>
          <a:prstGeom prst="straightConnector1">
            <a:avLst/>
          </a:prstGeom>
          <a:ln w="2222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2812536" y="4337672"/>
            <a:ext cx="1831472" cy="1014993"/>
          </a:xfrm>
          <a:prstGeom prst="straightConnector1">
            <a:avLst/>
          </a:prstGeom>
          <a:ln w="2222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02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957595" y="6533031"/>
            <a:ext cx="312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 fotografie: Jan Mourek, </a:t>
            </a:r>
            <a:r>
              <a:rPr lang="cs-CZ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PřF</a:t>
            </a:r>
            <a:r>
              <a:rPr lang="cs-CZ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UK</a:t>
            </a:r>
            <a:endParaRPr lang="cs-CZ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775696" y="1261302"/>
            <a:ext cx="1394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penetranty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Přímá spojnice se šipkou 4"/>
          <p:cNvCxnSpPr/>
          <p:nvPr/>
        </p:nvCxnSpPr>
        <p:spPr>
          <a:xfrm flipH="1" flipV="1">
            <a:off x="4788024" y="764704"/>
            <a:ext cx="1006713" cy="709018"/>
          </a:xfrm>
          <a:prstGeom prst="straightConnector1">
            <a:avLst/>
          </a:prstGeom>
          <a:ln w="2222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 flipV="1">
            <a:off x="2540681" y="3140968"/>
            <a:ext cx="4047543" cy="1276008"/>
          </a:xfrm>
          <a:prstGeom prst="straightConnector1">
            <a:avLst/>
          </a:prstGeom>
          <a:ln w="2222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H="1">
            <a:off x="4588068" y="1473722"/>
            <a:ext cx="1187628" cy="1451222"/>
          </a:xfrm>
          <a:prstGeom prst="straightConnector1">
            <a:avLst/>
          </a:prstGeom>
          <a:ln w="2222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1547664" y="4375197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cs-CZ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lutinanty</a:t>
            </a:r>
            <a:endParaRPr lang="cs-CZ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2554279" y="4429200"/>
            <a:ext cx="3601897" cy="146052"/>
          </a:xfrm>
          <a:prstGeom prst="straightConnector1">
            <a:avLst/>
          </a:prstGeom>
          <a:ln w="2222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V="1">
            <a:off x="2540681" y="3573016"/>
            <a:ext cx="159111" cy="856184"/>
          </a:xfrm>
          <a:prstGeom prst="straightConnector1">
            <a:avLst/>
          </a:prstGeom>
          <a:ln w="2222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30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5632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POHYB A ZMĚNY TVARU TĚLA</a:t>
            </a:r>
            <a:endParaRPr lang="en-GB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0656" name="Object 1024"/>
          <p:cNvGraphicFramePr>
            <a:graphicFrameLocks noChangeAspect="1"/>
          </p:cNvGraphicFramePr>
          <p:nvPr/>
        </p:nvGraphicFramePr>
        <p:xfrm>
          <a:off x="206550" y="894864"/>
          <a:ext cx="2565250" cy="579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" name="Image" r:id="rId3" imgW="1590857" imgH="3589027" progId="">
                  <p:embed/>
                </p:oleObj>
              </mc:Choice>
              <mc:Fallback>
                <p:oleObj name="Image" r:id="rId3" imgW="1590857" imgH="3589027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550" y="894864"/>
                        <a:ext cx="2565250" cy="579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57" name="Object 1025"/>
          <p:cNvGraphicFramePr>
            <a:graphicFrameLocks noChangeAspect="1"/>
          </p:cNvGraphicFramePr>
          <p:nvPr/>
        </p:nvGraphicFramePr>
        <p:xfrm>
          <a:off x="2915576" y="893730"/>
          <a:ext cx="6075950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" name="Image" r:id="rId5" imgW="3794768" imgH="1572571" progId="">
                  <p:embed/>
                </p:oleObj>
              </mc:Choice>
              <mc:Fallback>
                <p:oleObj name="Image" r:id="rId5" imgW="3794768" imgH="1572571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576" y="893730"/>
                        <a:ext cx="6075950" cy="2520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NezmarHned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64" y="3544438"/>
            <a:ext cx="4778307" cy="31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Obrázek 2" descr="trichodina_na_zelenem_nezmarov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838"/>
            <a:ext cx="9144000" cy="637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168275" y="-41275"/>
            <a:ext cx="7221538" cy="1538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000" dirty="0">
                <a:solidFill>
                  <a:srgbClr val="8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000" dirty="0" err="1">
                <a:solidFill>
                  <a:srgbClr val="808000"/>
                </a:solidFill>
                <a:latin typeface="Arial" pitchFamily="34" charset="0"/>
                <a:cs typeface="Arial" pitchFamily="34" charset="0"/>
              </a:rPr>
              <a:t>brousilka</a:t>
            </a:r>
            <a:r>
              <a:rPr lang="cs-CZ" sz="3000" dirty="0">
                <a:solidFill>
                  <a:srgbClr val="808000"/>
                </a:solidFill>
                <a:latin typeface="Arial" pitchFamily="34" charset="0"/>
                <a:cs typeface="Arial" pitchFamily="34" charset="0"/>
              </a:rPr>
              <a:t> nezmaří (</a:t>
            </a:r>
            <a:r>
              <a:rPr lang="cs-CZ" sz="3000" i="1" dirty="0" err="1">
                <a:solidFill>
                  <a:srgbClr val="808000"/>
                </a:solidFill>
                <a:latin typeface="Arial" pitchFamily="34" charset="0"/>
                <a:cs typeface="Arial" pitchFamily="34" charset="0"/>
              </a:rPr>
              <a:t>Trichodina</a:t>
            </a:r>
            <a:r>
              <a:rPr lang="cs-CZ" sz="3000" i="1" dirty="0">
                <a:solidFill>
                  <a:srgbClr val="808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cs-CZ" sz="3000" i="1" dirty="0" err="1">
                <a:solidFill>
                  <a:srgbClr val="808000"/>
                </a:solidFill>
                <a:latin typeface="Arial" pitchFamily="34" charset="0"/>
                <a:cs typeface="Arial" pitchFamily="34" charset="0"/>
              </a:rPr>
              <a:t>pediculus</a:t>
            </a:r>
            <a:r>
              <a:rPr lang="cs-CZ" sz="3000" dirty="0">
                <a:solidFill>
                  <a:srgbClr val="808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defRPr/>
            </a:pPr>
            <a:endParaRPr lang="cs-CZ" sz="400" dirty="0">
              <a:solidFill>
                <a:srgbClr val="808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pohyblivý, po substrátu klouzající </a:t>
            </a:r>
            <a:r>
              <a:rPr lang="cs-CZ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kruhobrvý</a:t>
            </a:r>
            <a:r>
              <a:rPr lang="cs-CZ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nálevník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adhezivní disk a aborální ciliární věnec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žije na nezmarech, dokáže osídlit i mechovky</a:t>
            </a:r>
          </a:p>
        </p:txBody>
      </p:sp>
      <p:pic>
        <p:nvPicPr>
          <p:cNvPr id="33796" name="Obrázek 3" descr="Trichodina-pediculu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40250"/>
            <a:ext cx="2159000" cy="21590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3797" name="Obrázek 4" descr="trichodina_SE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4552950"/>
            <a:ext cx="2660650" cy="216058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9" y="4592"/>
            <a:ext cx="9137877" cy="685340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0170" y="116632"/>
            <a:ext cx="6930102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0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000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paslávinka</a:t>
            </a:r>
            <a:r>
              <a:rPr lang="cs-CZ" sz="3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0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nezmaří </a:t>
            </a:r>
            <a:r>
              <a:rPr lang="cs-CZ" sz="3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3000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Kerona</a:t>
            </a:r>
            <a:r>
              <a:rPr lang="cs-CZ" sz="30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000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pediculus</a:t>
            </a:r>
            <a:r>
              <a:rPr lang="cs-CZ" sz="3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3000" dirty="0">
              <a:solidFill>
                <a:schemeClr val="accent3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9050" r="7476" b="15350"/>
          <a:stretch/>
        </p:blipFill>
        <p:spPr>
          <a:xfrm rot="16200000">
            <a:off x="6165178" y="3888051"/>
            <a:ext cx="3366374" cy="237626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2080" y="6508200"/>
            <a:ext cx="60115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https://drive.google.com/drive/folders/1Y7632jOtLrohk0dxW6kBO9KQgYlxeAdA?usp=sharing</a:t>
            </a:r>
          </a:p>
        </p:txBody>
      </p:sp>
    </p:spTree>
    <p:extLst>
      <p:ext uri="{BB962C8B-B14F-4D97-AF65-F5344CB8AC3E}">
        <p14:creationId xmlns:p14="http://schemas.microsoft.com/office/powerpoint/2010/main" val="226700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2403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6262"/>
            <a:ext cx="9144000" cy="6876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1123" y="174785"/>
            <a:ext cx="4611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cs-CZ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MEDÚZKA SLADKOVODNÍ</a:t>
            </a:r>
          </a:p>
          <a:p>
            <a:pPr eaLnBrk="0" hangingPunct="0"/>
            <a:r>
              <a:rPr lang="cs-CZ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CRASPEDACUSTA SOWERBII</a:t>
            </a:r>
            <a:r>
              <a:rPr lang="cs-CZ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1" descr="Edgecombe_strom_zivo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8"/>
            <a:ext cx="4657725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123728" y="1196752"/>
            <a:ext cx="2413000" cy="179387"/>
          </a:xfrm>
          <a:prstGeom prst="rect">
            <a:avLst/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30" y="433988"/>
            <a:ext cx="3930090" cy="29230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68" y="3524248"/>
            <a:ext cx="3924000" cy="286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8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07504" y="109081"/>
            <a:ext cx="54666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cs-CZ" sz="32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MEDÚZKA SLADKOVODNÍ</a:t>
            </a:r>
          </a:p>
          <a:p>
            <a:pPr eaLnBrk="0" hangingPunct="0"/>
            <a:r>
              <a:rPr lang="cs-CZ" sz="28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800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CRASPEDACUSTA SOWERBII</a:t>
            </a:r>
            <a:r>
              <a:rPr lang="cs-CZ" sz="28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8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7" name="Picture 5" descr="C:\Dokumenty\Honza\PedF UK\Craspedacusta.jpg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88" y="3891651"/>
            <a:ext cx="4734899" cy="2844000"/>
          </a:xfrm>
          <a:prstGeom prst="rect">
            <a:avLst/>
          </a:prstGeom>
          <a:noFill/>
        </p:spPr>
      </p:pic>
      <p:pic>
        <p:nvPicPr>
          <p:cNvPr id="3078" name="Picture 6" descr="C:\Dokumenty\Honza\PedF UK\obrazky_houby_zahavci_plostenci_hlistice\upraveno\CRASP_ME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144" y="2534924"/>
            <a:ext cx="2700000" cy="2094929"/>
          </a:xfrm>
          <a:prstGeom prst="rect">
            <a:avLst/>
          </a:prstGeom>
          <a:noFill/>
        </p:spPr>
      </p:pic>
      <p:pic>
        <p:nvPicPr>
          <p:cNvPr id="3079" name="Picture 7" descr="C:\Dokumenty\Honza\PedF UK\obrazky_houby_zahavci_plostenci_hlistice\upraveno\CRASP_PU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870" y="188640"/>
            <a:ext cx="2700000" cy="2237772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65476" y="1087319"/>
            <a:ext cx="621516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nepůvodní druh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 z Číny (povodí Jang-c‘-</a:t>
            </a:r>
            <a:r>
              <a:rPr lang="cs-CZ" sz="2200" dirty="0" err="1" smtClean="0">
                <a:latin typeface="Arial" pitchFamily="34" charset="0"/>
                <a:cs typeface="Arial" pitchFamily="34" charset="0"/>
              </a:rPr>
              <a:t>tiang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latin typeface="Arial" pitchFamily="34" charset="0"/>
                <a:cs typeface="Arial" pitchFamily="34" charset="0"/>
              </a:rPr>
              <a:t> u nás v zatopených lomech a pískovnách</a:t>
            </a: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mikropolyp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: 0,5–2 mm, bez chapadel</a:t>
            </a: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200" dirty="0" err="1" smtClean="0">
                <a:latin typeface="Arial" pitchFamily="34" charset="0"/>
                <a:cs typeface="Arial" pitchFamily="34" charset="0"/>
              </a:rPr>
              <a:t>hydromedúza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čtyřčetně</a:t>
            </a:r>
            <a:r>
              <a:rPr lang="cs-CZ" sz="2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radiálně symetrická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cs-CZ" sz="2200" dirty="0" smtClean="0">
                <a:latin typeface="Arial" pitchFamily="34" charset="0"/>
                <a:cs typeface="Arial" pitchFamily="34" charset="0"/>
              </a:rPr>
              <a:t>  do 20 mm v průměru, s množstvím </a:t>
            </a:r>
            <a:r>
              <a:rPr lang="cs-CZ" sz="2200" dirty="0" err="1" smtClean="0">
                <a:latin typeface="Arial" pitchFamily="34" charset="0"/>
                <a:cs typeface="Arial" pitchFamily="34" charset="0"/>
              </a:rPr>
              <a:t>chapadélek</a:t>
            </a:r>
            <a:endParaRPr lang="cs-CZ" sz="22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200" dirty="0" smtClean="0">
                <a:latin typeface="Arial" pitchFamily="34" charset="0"/>
                <a:cs typeface="Arial" pitchFamily="34" charset="0"/>
              </a:rPr>
              <a:t>  po obvodu; </a:t>
            </a:r>
            <a:r>
              <a:rPr lang="cs-CZ" sz="2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plachetka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2200" dirty="0" err="1" smtClean="0">
                <a:latin typeface="Arial" pitchFamily="34" charset="0"/>
                <a:cs typeface="Arial" pitchFamily="34" charset="0"/>
              </a:rPr>
              <a:t>vaelum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) pro pohyb</a:t>
            </a: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latin typeface="Arial" pitchFamily="34" charset="0"/>
                <a:cs typeface="Arial" pitchFamily="34" charset="0"/>
              </a:rPr>
              <a:t> maximum početnosti medúz je na podzim</a:t>
            </a:r>
          </a:p>
          <a:p>
            <a:r>
              <a:rPr lang="cs-CZ" sz="2200" dirty="0" smtClean="0">
                <a:latin typeface="Arial" pitchFamily="34" charset="0"/>
                <a:cs typeface="Arial" pitchFamily="34" charset="0"/>
              </a:rPr>
              <a:t>  (v srpnu a v září, do prvních mrazů)</a:t>
            </a:r>
          </a:p>
        </p:txBody>
      </p:sp>
      <p:pic>
        <p:nvPicPr>
          <p:cNvPr id="12" name="Obrázek 11" descr="meduzk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8978" y="4758066"/>
            <a:ext cx="3889286" cy="198000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7086873" y="2162836"/>
            <a:ext cx="19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latin typeface="Arial" pitchFamily="34" charset="0"/>
                <a:cs typeface="Arial" pitchFamily="34" charset="0"/>
              </a:rPr>
              <a:t>odškrcování</a:t>
            </a:r>
            <a:r>
              <a:rPr lang="cs-CZ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dirty="0" err="1" smtClean="0">
                <a:latin typeface="Arial" pitchFamily="34" charset="0"/>
                <a:cs typeface="Arial" pitchFamily="34" charset="0"/>
              </a:rPr>
              <a:t>medúzek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785655" y="44624"/>
            <a:ext cx="3558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ŽIVOTNÍ CYKLUS</a:t>
            </a:r>
            <a:endParaRPr lang="cs-CZ" sz="32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147977" y="662253"/>
            <a:ext cx="295232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polypové stádium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se rozmnožuje nepohlavně – může vytvářet plazivé larvy </a:t>
            </a:r>
            <a:r>
              <a:rPr lang="cs-CZ" b="1" dirty="0" err="1" smtClean="0">
                <a:latin typeface="Arial" pitchFamily="34" charset="0"/>
                <a:cs typeface="Arial" pitchFamily="34" charset="0"/>
              </a:rPr>
              <a:t>frustuly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a rezistentní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klido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cs-CZ" dirty="0" err="1" smtClean="0">
                <a:latin typeface="Arial" pitchFamily="34" charset="0"/>
                <a:cs typeface="Arial" pitchFamily="34" charset="0"/>
              </a:rPr>
              <a:t>vá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stádia </a:t>
            </a:r>
            <a:r>
              <a:rPr lang="cs-CZ" b="1" dirty="0" err="1" smtClean="0">
                <a:latin typeface="Arial" pitchFamily="34" charset="0"/>
                <a:cs typeface="Arial" pitchFamily="34" charset="0"/>
              </a:rPr>
              <a:t>podocysty</a:t>
            </a:r>
            <a:endParaRPr lang="cs-CZ" b="1" dirty="0" smtClean="0">
              <a:latin typeface="Arial" pitchFamily="34" charset="0"/>
              <a:cs typeface="Arial" pitchFamily="34" charset="0"/>
            </a:endParaRPr>
          </a:p>
          <a:p>
            <a:endParaRPr lang="cs-CZ" sz="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medúzové</a:t>
            </a:r>
            <a:r>
              <a:rPr lang="cs-CZ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stádium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vzni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cs-CZ" dirty="0" err="1" smtClean="0">
                <a:latin typeface="Arial" pitchFamily="34" charset="0"/>
                <a:cs typeface="Arial" pitchFamily="34" charset="0"/>
              </a:rPr>
              <a:t>ká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pučením z polypa a je odděleného pohlaví</a:t>
            </a:r>
          </a:p>
          <a:p>
            <a:endParaRPr lang="cs-CZ" sz="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medúzy se tvoří pouze při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teplotě vody nad 20°C,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polypové stádium může žít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 chladnějších vodách</a:t>
            </a:r>
          </a:p>
          <a:p>
            <a:endParaRPr lang="cs-CZ" sz="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efekt zakladatele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: už polypové stádium má determinované pohlaví – proto se na většině lokalit vyskytují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medúzky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pouze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jednoho pohlaví a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nemo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cs-CZ" dirty="0" err="1" smtClean="0">
                <a:latin typeface="Arial" pitchFamily="34" charset="0"/>
                <a:cs typeface="Arial" pitchFamily="34" charset="0"/>
              </a:rPr>
              <a:t>hou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se rozmnožovat pohlavně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ázek 5" descr="meduzka_ZC_leps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3" y="678514"/>
            <a:ext cx="6012160" cy="5761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meduzka_sitove_mapovan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81" y="648398"/>
            <a:ext cx="8388816" cy="5220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56744" y="103210"/>
            <a:ext cx="7226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VÝSKYT MEDÚZKY V ČESKÉ REPUBLICE</a:t>
            </a:r>
            <a:endParaRPr lang="cs-CZ" sz="28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20741" y="5907715"/>
            <a:ext cx="82968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předloni bylo možné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medúzku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vidět v lomu 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>Borek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(Vysočina), </a:t>
            </a:r>
            <a:r>
              <a:rPr lang="cs-CZ" b="1" dirty="0" err="1" smtClean="0">
                <a:latin typeface="Arial" pitchFamily="34" charset="0"/>
                <a:cs typeface="Arial" pitchFamily="34" charset="0"/>
              </a:rPr>
              <a:t>Výkleky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(poblíž</a:t>
            </a:r>
          </a:p>
          <a:p>
            <a:pPr algn="ctr"/>
            <a:r>
              <a:rPr lang="cs-CZ" dirty="0" smtClean="0">
                <a:latin typeface="Arial" pitchFamily="34" charset="0"/>
                <a:cs typeface="Arial" pitchFamily="34" charset="0"/>
              </a:rPr>
              <a:t>Olomouce); na Slovensku ve </a:t>
            </a:r>
            <a:r>
              <a:rPr lang="cs-CZ" b="1" dirty="0" err="1" smtClean="0">
                <a:latin typeface="Arial" pitchFamily="34" charset="0"/>
                <a:cs typeface="Arial" pitchFamily="34" charset="0"/>
              </a:rPr>
              <a:t>Veľké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 smtClean="0">
                <a:latin typeface="Arial" pitchFamily="34" charset="0"/>
                <a:cs typeface="Arial" pitchFamily="34" charset="0"/>
              </a:rPr>
              <a:t>Košariské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(u Bratislavy)</a:t>
            </a:r>
          </a:p>
          <a:p>
            <a:pPr algn="ctr">
              <a:buFont typeface="Arial" pitchFamily="34" charset="0"/>
              <a:buChar char="•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klasické místo výskytu: lom </a:t>
            </a:r>
            <a:r>
              <a:rPr lang="cs-CZ" b="1" dirty="0" err="1" smtClean="0">
                <a:latin typeface="Arial" pitchFamily="34" charset="0"/>
                <a:cs typeface="Arial" pitchFamily="34" charset="0"/>
              </a:rPr>
              <a:t>Kojetice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u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Neratova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(lokalita postupně zaniká)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Šipka doprava 4"/>
          <p:cNvSpPr/>
          <p:nvPr/>
        </p:nvSpPr>
        <p:spPr>
          <a:xfrm rot="8037949">
            <a:off x="4673519" y="2250058"/>
            <a:ext cx="540000" cy="396000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92332" y="142852"/>
            <a:ext cx="8160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MEDÚZKY V ČESKÉ REPUBLICE (V 2016)</a:t>
            </a:r>
            <a:endParaRPr lang="cs-CZ" sz="32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93368" y="6142661"/>
            <a:ext cx="7558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latin typeface="Arial" pitchFamily="34" charset="0"/>
                <a:cs typeface="Arial" pitchFamily="34" charset="0"/>
              </a:rPr>
              <a:t>Kojetice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(střední Čechy) a </a:t>
            </a:r>
            <a:r>
              <a:rPr lang="cs-CZ" b="1" dirty="0" err="1" smtClean="0">
                <a:latin typeface="Arial" pitchFamily="34" charset="0"/>
                <a:cs typeface="Arial" pitchFamily="34" charset="0"/>
              </a:rPr>
              <a:t>Výkleky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(Olomoucký kraj): 19. a 25. září 2016</a:t>
            </a:r>
          </a:p>
          <a:p>
            <a:pPr algn="ctr"/>
            <a:r>
              <a:rPr lang="cs-CZ" dirty="0" smtClean="0">
                <a:latin typeface="Arial" pitchFamily="34" charset="0"/>
                <a:cs typeface="Arial" pitchFamily="34" charset="0"/>
              </a:rPr>
              <a:t>Zdroj</a:t>
            </a:r>
            <a:r>
              <a:rPr lang="cs-CZ" dirty="0">
                <a:latin typeface="Arial" pitchFamily="34" charset="0"/>
                <a:cs typeface="Arial" pitchFamily="34" charset="0"/>
              </a:rPr>
              <a:t>: </a:t>
            </a:r>
            <a:r>
              <a:rPr lang="cs-CZ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http://stranypotapecske.cz/uvodnik/default.asp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20" y="748979"/>
            <a:ext cx="7983612" cy="5321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334397"/>
            <a:ext cx="1714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ÚKOLY</a:t>
            </a:r>
            <a:endParaRPr lang="cs-CZ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59752" y="1220559"/>
            <a:ext cx="882047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Arial" pitchFamily="34" charset="0"/>
                <a:cs typeface="Arial" pitchFamily="34" charset="0"/>
              </a:rPr>
              <a:t> prohlédněte si nezmary zelené pod binokulární lupou či </a:t>
            </a:r>
          </a:p>
          <a:p>
            <a:r>
              <a:rPr lang="cs-CZ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600" dirty="0" smtClean="0">
                <a:latin typeface="Arial" pitchFamily="34" charset="0"/>
                <a:cs typeface="Arial" pitchFamily="34" charset="0"/>
              </a:rPr>
              <a:t> pod mikroskopem, nakreslete si je či vyfoťte</a:t>
            </a:r>
          </a:p>
          <a:p>
            <a:endParaRPr lang="cs-CZ" sz="26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Arial" pitchFamily="34" charset="0"/>
                <a:cs typeface="Arial" pitchFamily="34" charset="0"/>
              </a:rPr>
              <a:t> prohlédněte si fixované </a:t>
            </a:r>
            <a:r>
              <a:rPr lang="cs-CZ" sz="2600" dirty="0" err="1" smtClean="0">
                <a:latin typeface="Arial" pitchFamily="34" charset="0"/>
                <a:cs typeface="Arial" pitchFamily="34" charset="0"/>
              </a:rPr>
              <a:t>medúzky</a:t>
            </a:r>
            <a:r>
              <a:rPr lang="cs-CZ" sz="2600" dirty="0" smtClean="0">
                <a:latin typeface="Arial" pitchFamily="34" charset="0"/>
                <a:cs typeface="Arial" pitchFamily="34" charset="0"/>
              </a:rPr>
              <a:t> sladkovodní</a:t>
            </a:r>
            <a:endParaRPr lang="cs-CZ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nezmar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83132"/>
            <a:ext cx="5598790" cy="3298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1" descr="plostenk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4288"/>
            <a:ext cx="9172575" cy="691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842003" y="116632"/>
            <a:ext cx="74451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6600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bel" pitchFamily="34" charset="0"/>
              </a:rPr>
              <a:t>PLOŠTĚNCI (PLATYHELMINTES)</a:t>
            </a:r>
          </a:p>
        </p:txBody>
      </p:sp>
      <p:pic>
        <p:nvPicPr>
          <p:cNvPr id="6" name="Obrázek 10" descr="tasemnice_hezk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74132" y="4713724"/>
            <a:ext cx="1691689" cy="250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3" descr="Dicrocoelium_dendriticu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2" y="5358479"/>
            <a:ext cx="2711974" cy="147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346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1" descr="Edgecombe_strom_zivo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8"/>
            <a:ext cx="4657725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339752" y="6093296"/>
            <a:ext cx="2413000" cy="17938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074" y="3140968"/>
            <a:ext cx="2232806" cy="36004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9524" y="162352"/>
            <a:ext cx="396467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8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074"/>
          <p:cNvSpPr>
            <a:spLocks noGrp="1" noChangeArrowheads="1"/>
          </p:cNvSpPr>
          <p:nvPr>
            <p:ph type="title"/>
          </p:nvPr>
        </p:nvSpPr>
        <p:spPr>
          <a:xfrm>
            <a:off x="60136" y="102488"/>
            <a:ext cx="8991600" cy="764704"/>
          </a:xfrm>
        </p:spPr>
        <p:txBody>
          <a:bodyPr/>
          <a:lstStyle/>
          <a:p>
            <a:r>
              <a:rPr lang="cs-CZ" sz="40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PLOŠTĚNCI (PLATYHELMINTHES) </a:t>
            </a:r>
            <a:endParaRPr lang="cs-CZ" sz="4000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419" name="Rectangle 3075"/>
          <p:cNvSpPr>
            <a:spLocks noGrp="1" noChangeArrowheads="1"/>
          </p:cNvSpPr>
          <p:nvPr>
            <p:ph type="body" sz="half" idx="2"/>
          </p:nvPr>
        </p:nvSpPr>
        <p:spPr>
          <a:xfrm>
            <a:off x="266760" y="864488"/>
            <a:ext cx="8568952" cy="309485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tři 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zárodečné 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listy: </a:t>
            </a:r>
            <a:r>
              <a:rPr lang="cs-CZ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Triblastica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, navíc mezoderm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cs-CZ" sz="2800" dirty="0">
                <a:latin typeface="Arial" pitchFamily="34" charset="0"/>
                <a:cs typeface="Arial" pitchFamily="34" charset="0"/>
              </a:rPr>
              <a:t>dvoustranně 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souměrné </a:t>
            </a:r>
            <a:r>
              <a:rPr lang="cs-CZ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schizocoelní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 organismy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cs-CZ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ečlánkovaní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; výjimkou jsou </a:t>
            </a:r>
            <a:r>
              <a:rPr lang="cs-CZ" sz="2800" dirty="0" err="1" smtClean="0">
                <a:latin typeface="Arial" pitchFamily="34" charset="0"/>
                <a:cs typeface="Arial" pitchFamily="34" charset="0"/>
              </a:rPr>
              <a:t>strobilující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 tasemnice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cs-CZ" sz="2800" dirty="0">
                <a:latin typeface="Arial" pitchFamily="34" charset="0"/>
                <a:cs typeface="Arial" pitchFamily="34" charset="0"/>
              </a:rPr>
              <a:t>vylučovací soustava typu </a:t>
            </a:r>
            <a:r>
              <a:rPr lang="cs-CZ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protonefridií</a:t>
            </a:r>
            <a:endParaRPr lang="cs-CZ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cs-CZ" sz="2800" dirty="0">
                <a:latin typeface="Arial" pitchFamily="34" charset="0"/>
                <a:cs typeface="Arial" pitchFamily="34" charset="0"/>
              </a:rPr>
              <a:t>pokud je vyvinuta trávicí soustava, má </a:t>
            </a:r>
            <a:r>
              <a:rPr lang="cs-CZ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jediný </a:t>
            </a:r>
            <a:r>
              <a:rPr lang="cs-CZ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otvor</a:t>
            </a:r>
            <a:endParaRPr lang="cs-CZ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cs-CZ" sz="2800" dirty="0">
                <a:latin typeface="Arial" pitchFamily="34" charset="0"/>
                <a:cs typeface="Arial" pitchFamily="34" charset="0"/>
              </a:rPr>
              <a:t>volně žijící i 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parazité; převažují </a:t>
            </a:r>
            <a:r>
              <a:rPr lang="cs-CZ" sz="2800" dirty="0" err="1" smtClean="0">
                <a:latin typeface="Arial" pitchFamily="34" charset="0"/>
                <a:cs typeface="Arial" pitchFamily="34" charset="0"/>
              </a:rPr>
              <a:t>hermafrodité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1903512" y="4282048"/>
            <a:ext cx="5040560" cy="2016224"/>
            <a:chOff x="2051720" y="3789040"/>
            <a:chExt cx="5040560" cy="2016224"/>
          </a:xfrm>
        </p:grpSpPr>
        <p:sp>
          <p:nvSpPr>
            <p:cNvPr id="13" name="Obdélník 12"/>
            <p:cNvSpPr/>
            <p:nvPr/>
          </p:nvSpPr>
          <p:spPr>
            <a:xfrm>
              <a:off x="2051720" y="3789040"/>
              <a:ext cx="5040560" cy="2016224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2157648" y="3861048"/>
              <a:ext cx="4800801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8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cs-CZ" sz="28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řída ploštěnky („</a:t>
              </a:r>
              <a:r>
                <a:rPr lang="cs-CZ" sz="2800" dirty="0" err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Turbellaria</a:t>
              </a:r>
              <a:r>
                <a:rPr lang="cs-CZ" sz="28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“)</a:t>
              </a:r>
            </a:p>
            <a:p>
              <a:pPr algn="ctr"/>
              <a:r>
                <a:rPr lang="cs-CZ" sz="2800" dirty="0">
                  <a:latin typeface="Arial" pitchFamily="34" charset="0"/>
                  <a:cs typeface="Arial" pitchFamily="34" charset="0"/>
                </a:rPr>
                <a:t>t</a:t>
              </a:r>
              <a:r>
                <a:rPr lang="cs-CZ" sz="2800" dirty="0" smtClean="0">
                  <a:latin typeface="Arial" pitchFamily="34" charset="0"/>
                  <a:cs typeface="Arial" pitchFamily="34" charset="0"/>
                </a:rPr>
                <a:t>řída jednorodí (</a:t>
              </a:r>
              <a:r>
                <a:rPr lang="cs-CZ" sz="2800" dirty="0" err="1" smtClean="0">
                  <a:latin typeface="Arial" pitchFamily="34" charset="0"/>
                  <a:cs typeface="Arial" pitchFamily="34" charset="0"/>
                </a:rPr>
                <a:t>Monogenea</a:t>
              </a:r>
              <a:r>
                <a:rPr lang="cs-CZ" sz="2800" dirty="0" smtClean="0">
                  <a:latin typeface="Arial" pitchFamily="34" charset="0"/>
                  <a:cs typeface="Arial" pitchFamily="34" charset="0"/>
                </a:rPr>
                <a:t>)</a:t>
              </a:r>
            </a:p>
            <a:p>
              <a:pPr algn="ctr"/>
              <a:r>
                <a:rPr lang="cs-CZ" sz="28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cs-CZ" sz="28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řída motolice (Trematoda)</a:t>
              </a:r>
            </a:p>
            <a:p>
              <a:pPr algn="ctr"/>
              <a:r>
                <a:rPr lang="cs-CZ" sz="28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cs-CZ" sz="28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řída tasemnice (Cestoda)</a:t>
              </a:r>
              <a:endParaRPr lang="cs-CZ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5" name="Obrázek 1" descr="Polystoma_dawiekok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36031" y="4497633"/>
            <a:ext cx="2592000" cy="160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ázek 4" descr="dactylogyrus_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005352"/>
            <a:ext cx="1917369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200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chizocoe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4" y="1145479"/>
            <a:ext cx="8892000" cy="379568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637566" y="283295"/>
            <a:ext cx="38539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4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SCHIZOCOEL</a:t>
            </a:r>
            <a:endParaRPr lang="cs-CZ" sz="4400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2794" y="5160674"/>
            <a:ext cx="89644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cs-CZ" sz="2600" dirty="0" smtClean="0">
                <a:latin typeface="Arial" pitchFamily="34" charset="0"/>
                <a:cs typeface="Arial" pitchFamily="34" charset="0"/>
              </a:rPr>
              <a:t> nepravá tělní dutina: parenchym mezi </a:t>
            </a:r>
            <a:r>
              <a:rPr lang="cs-CZ" sz="2600" dirty="0" err="1" smtClean="0">
                <a:latin typeface="Arial" pitchFamily="34" charset="0"/>
                <a:cs typeface="Arial" pitchFamily="34" charset="0"/>
              </a:rPr>
              <a:t>ento</a:t>
            </a:r>
            <a:r>
              <a:rPr lang="cs-CZ" sz="2600" dirty="0" smtClean="0">
                <a:latin typeface="Arial" pitchFamily="34" charset="0"/>
                <a:cs typeface="Arial" pitchFamily="34" charset="0"/>
              </a:rPr>
              <a:t>- a ektodermem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cs-CZ" sz="2600" dirty="0" smtClean="0">
                <a:latin typeface="Arial" pitchFamily="34" charset="0"/>
                <a:cs typeface="Arial" pitchFamily="34" charset="0"/>
              </a:rPr>
              <a:t> vzniká rozestoupením mesodermální masy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cs-CZ" sz="2600" dirty="0" smtClean="0">
                <a:latin typeface="Arial" pitchFamily="34" charset="0"/>
                <a:cs typeface="Arial" pitchFamily="34" charset="0"/>
              </a:rPr>
              <a:t> typický pro </a:t>
            </a:r>
            <a:r>
              <a:rPr lang="cs-CZ" sz="2600" dirty="0" err="1" smtClean="0">
                <a:latin typeface="Arial" pitchFamily="34" charset="0"/>
                <a:cs typeface="Arial" pitchFamily="34" charset="0"/>
              </a:rPr>
              <a:t>prvoústé</a:t>
            </a:r>
            <a:r>
              <a:rPr lang="cs-CZ" sz="2600" dirty="0" smtClean="0">
                <a:latin typeface="Arial" pitchFamily="34" charset="0"/>
                <a:cs typeface="Arial" pitchFamily="34" charset="0"/>
              </a:rPr>
              <a:t> živočichy (ploštěnci, měkkýši atd.)</a:t>
            </a:r>
            <a:endParaRPr lang="cs-CZ" sz="2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61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9284" y="5168980"/>
            <a:ext cx="86409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Protonefridie</a:t>
            </a:r>
            <a:endParaRPr lang="cs-CZ" sz="2800" b="1" dirty="0" smtClean="0"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900" dirty="0" smtClean="0">
                <a:latin typeface="Arial" pitchFamily="34" charset="0"/>
                <a:cs typeface="Arial" pitchFamily="34" charset="0"/>
              </a:rPr>
              <a:t> vylučovací orgány ploštěnců</a:t>
            </a:r>
          </a:p>
          <a:p>
            <a:pPr>
              <a:buFont typeface="Arial" pitchFamily="34" charset="0"/>
              <a:buChar char="•"/>
            </a:pPr>
            <a:r>
              <a:rPr lang="cs-CZ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900" b="1" dirty="0" smtClean="0">
                <a:latin typeface="Arial" pitchFamily="34" charset="0"/>
                <a:cs typeface="Arial" pitchFamily="34" charset="0"/>
              </a:rPr>
              <a:t>plaménková buňka </a:t>
            </a:r>
            <a:r>
              <a:rPr lang="cs-CZ" sz="1900" dirty="0" smtClean="0">
                <a:latin typeface="Arial" pitchFamily="34" charset="0"/>
                <a:cs typeface="Arial" pitchFamily="34" charset="0"/>
              </a:rPr>
              <a:t>a odvodný kanálek</a:t>
            </a:r>
          </a:p>
          <a:p>
            <a:pPr>
              <a:buFont typeface="Arial" pitchFamily="34" charset="0"/>
              <a:buChar char="•"/>
            </a:pPr>
            <a:r>
              <a:rPr lang="cs-CZ" sz="1900" dirty="0" smtClean="0">
                <a:latin typeface="Arial" pitchFamily="34" charset="0"/>
                <a:cs typeface="Arial" pitchFamily="34" charset="0"/>
              </a:rPr>
              <a:t> z plaménkové buňky vychází shluk bičíků, pohyb vytváří dojem plamene</a:t>
            </a:r>
          </a:p>
          <a:p>
            <a:pPr>
              <a:buFont typeface="Arial" pitchFamily="34" charset="0"/>
              <a:buChar char="•"/>
            </a:pPr>
            <a:r>
              <a:rPr lang="cs-CZ" sz="1900" dirty="0" smtClean="0">
                <a:latin typeface="Arial" pitchFamily="34" charset="0"/>
                <a:cs typeface="Arial" pitchFamily="34" charset="0"/>
              </a:rPr>
              <a:t> odvodné kanálky ústí ven z těla (nebo se spojují do systému)</a:t>
            </a:r>
          </a:p>
        </p:txBody>
      </p:sp>
      <p:pic>
        <p:nvPicPr>
          <p:cNvPr id="4" name="Obrázek 3" descr="vylucovani_bezobratl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-389677" y="802540"/>
            <a:ext cx="3751913" cy="2524112"/>
          </a:xfrm>
          <a:prstGeom prst="rect">
            <a:avLst/>
          </a:prstGeom>
        </p:spPr>
      </p:pic>
      <p:pic>
        <p:nvPicPr>
          <p:cNvPr id="5" name="Obrázek 4" descr="flame-cell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88640"/>
            <a:ext cx="6082558" cy="5170174"/>
          </a:xfrm>
          <a:prstGeom prst="rect">
            <a:avLst/>
          </a:prstGeom>
        </p:spPr>
      </p:pic>
      <p:pic>
        <p:nvPicPr>
          <p:cNvPr id="6" name="Obrázek 5" descr="miracidium_plamenkova_bunka_f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76" y="4018712"/>
            <a:ext cx="1999576" cy="108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1649652" y="4149080"/>
            <a:ext cx="5832648" cy="2376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907704" y="116632"/>
            <a:ext cx="5301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ŽAHAVCI (CNIDARIA)</a:t>
            </a:r>
            <a:endParaRPr lang="cs-CZ" sz="4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14055" y="836712"/>
            <a:ext cx="849142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tělo ze dvou zárodečných listů – </a:t>
            </a:r>
            <a:r>
              <a:rPr lang="cs-CZ" sz="24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Diblastica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 epidermis,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gastrodermis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a mezi nimi nebuněčná mezoglea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trávicí dutina </a:t>
            </a:r>
            <a:r>
              <a:rPr lang="cs-CZ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láčka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s jediným otvorem, funguje i pro rozvod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  živin – tzv. </a:t>
            </a:r>
            <a:r>
              <a:rPr lang="cs-CZ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gastrovaskulární soustava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radiálně (paprsčitě) souměrní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difúzní nervová soustava z jednotlivých buněk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žahavé buňky </a:t>
            </a:r>
            <a:r>
              <a:rPr lang="cs-CZ" sz="24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knidocyty</a:t>
            </a:r>
            <a:endParaRPr lang="cs-CZ" sz="24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rodozměna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cs-CZ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metageneze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 střídání polypa a medúzy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820706" y="4293096"/>
            <a:ext cx="549060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dirty="0" smtClean="0">
                <a:latin typeface="Arial" pitchFamily="34" charset="0"/>
                <a:cs typeface="Arial" pitchFamily="34" charset="0"/>
              </a:rPr>
              <a:t>třída medúzovci (</a:t>
            </a:r>
            <a:r>
              <a:rPr lang="cs-CZ" sz="3200" dirty="0" err="1" smtClean="0">
                <a:latin typeface="Arial" pitchFamily="34" charset="0"/>
                <a:cs typeface="Arial" pitchFamily="34" charset="0"/>
              </a:rPr>
              <a:t>Scyphozoa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cs-CZ" sz="3200" dirty="0" smtClean="0">
                <a:latin typeface="Arial" pitchFamily="34" charset="0"/>
                <a:cs typeface="Arial" pitchFamily="34" charset="0"/>
              </a:rPr>
              <a:t>třída </a:t>
            </a:r>
            <a:r>
              <a:rPr lang="cs-CZ" sz="3200" dirty="0" err="1" smtClean="0">
                <a:latin typeface="Arial" pitchFamily="34" charset="0"/>
                <a:cs typeface="Arial" pitchFamily="34" charset="0"/>
              </a:rPr>
              <a:t>čtyřhranky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3200" dirty="0" err="1" smtClean="0">
                <a:latin typeface="Arial" pitchFamily="34" charset="0"/>
                <a:cs typeface="Arial" pitchFamily="34" charset="0"/>
              </a:rPr>
              <a:t>Cubozoa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cs-CZ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třída polypovci (</a:t>
            </a:r>
            <a:r>
              <a:rPr lang="cs-CZ" sz="3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Hydrozoa</a:t>
            </a:r>
            <a:r>
              <a:rPr lang="cs-CZ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cs-CZ" sz="3200" dirty="0" smtClean="0">
                <a:latin typeface="Arial" pitchFamily="34" charset="0"/>
                <a:cs typeface="Arial" pitchFamily="34" charset="0"/>
              </a:rPr>
              <a:t>třída korálnatci (</a:t>
            </a:r>
            <a:r>
              <a:rPr lang="cs-CZ" sz="3200" dirty="0" err="1" smtClean="0">
                <a:latin typeface="Arial" pitchFamily="34" charset="0"/>
                <a:cs typeface="Arial" pitchFamily="34" charset="0"/>
              </a:rPr>
              <a:t>Anthozoa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Obrázek 10" descr="carybde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20" y="4155243"/>
            <a:ext cx="1430338" cy="2376000"/>
          </a:xfrm>
          <a:prstGeom prst="rect">
            <a:avLst/>
          </a:prstGeom>
        </p:spPr>
      </p:pic>
      <p:pic>
        <p:nvPicPr>
          <p:cNvPr id="12" name="Obrázek 11" descr="pelagi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7230" y="4149080"/>
            <a:ext cx="1445329" cy="237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074"/>
          <p:cNvSpPr>
            <a:spLocks noGrp="1" noChangeArrowheads="1"/>
          </p:cNvSpPr>
          <p:nvPr>
            <p:ph type="title"/>
          </p:nvPr>
        </p:nvSpPr>
        <p:spPr>
          <a:xfrm>
            <a:off x="60136" y="102488"/>
            <a:ext cx="8991600" cy="764704"/>
          </a:xfrm>
        </p:spPr>
        <p:txBody>
          <a:bodyPr/>
          <a:lstStyle/>
          <a:p>
            <a:r>
              <a:rPr lang="cs-CZ" sz="40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PLOŠTĚNCI (PLATYHELMINTHES) </a:t>
            </a:r>
            <a:endParaRPr lang="cs-CZ" sz="4000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419" name="Rectangle 3075"/>
          <p:cNvSpPr>
            <a:spLocks noGrp="1" noChangeArrowheads="1"/>
          </p:cNvSpPr>
          <p:nvPr>
            <p:ph type="body" sz="half" idx="2"/>
          </p:nvPr>
        </p:nvSpPr>
        <p:spPr>
          <a:xfrm>
            <a:off x="266760" y="864488"/>
            <a:ext cx="8568952" cy="309485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tři 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zárodečné 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listy: </a:t>
            </a:r>
            <a:r>
              <a:rPr lang="cs-CZ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Triblastica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, navíc mezoderm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cs-CZ" sz="2800" dirty="0">
                <a:latin typeface="Arial" pitchFamily="34" charset="0"/>
                <a:cs typeface="Arial" pitchFamily="34" charset="0"/>
              </a:rPr>
              <a:t>dvoustranně 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souměrné </a:t>
            </a:r>
            <a:r>
              <a:rPr lang="cs-CZ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schizocoelní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 organismy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cs-CZ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ečlánkovaní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; výjimkou jsou </a:t>
            </a:r>
            <a:r>
              <a:rPr lang="cs-CZ" sz="2800" dirty="0" err="1" smtClean="0">
                <a:latin typeface="Arial" pitchFamily="34" charset="0"/>
                <a:cs typeface="Arial" pitchFamily="34" charset="0"/>
              </a:rPr>
              <a:t>strobilující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 tasemnice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cs-CZ" sz="2800" dirty="0">
                <a:latin typeface="Arial" pitchFamily="34" charset="0"/>
                <a:cs typeface="Arial" pitchFamily="34" charset="0"/>
              </a:rPr>
              <a:t>vylučovací soustava typu </a:t>
            </a:r>
            <a:r>
              <a:rPr lang="cs-CZ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protonefridií</a:t>
            </a:r>
            <a:endParaRPr lang="cs-CZ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cs-CZ" sz="2800" dirty="0">
                <a:latin typeface="Arial" pitchFamily="34" charset="0"/>
                <a:cs typeface="Arial" pitchFamily="34" charset="0"/>
              </a:rPr>
              <a:t>pokud je vyvinuta trávicí soustava, má </a:t>
            </a:r>
            <a:r>
              <a:rPr lang="cs-CZ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jediný </a:t>
            </a:r>
            <a:r>
              <a:rPr lang="cs-CZ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otvor</a:t>
            </a:r>
            <a:endParaRPr lang="cs-CZ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cs-CZ" sz="2800" dirty="0">
                <a:latin typeface="Arial" pitchFamily="34" charset="0"/>
                <a:cs typeface="Arial" pitchFamily="34" charset="0"/>
              </a:rPr>
              <a:t>volně žijící i 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parazité; převažují </a:t>
            </a:r>
            <a:r>
              <a:rPr lang="cs-CZ" sz="2800" dirty="0" err="1" smtClean="0">
                <a:latin typeface="Arial" pitchFamily="34" charset="0"/>
                <a:cs typeface="Arial" pitchFamily="34" charset="0"/>
              </a:rPr>
              <a:t>hermafrodité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Skupina 16"/>
          <p:cNvGrpSpPr/>
          <p:nvPr/>
        </p:nvGrpSpPr>
        <p:grpSpPr>
          <a:xfrm>
            <a:off x="1903512" y="4282048"/>
            <a:ext cx="5040560" cy="2016224"/>
            <a:chOff x="2051720" y="3789040"/>
            <a:chExt cx="5040560" cy="2016224"/>
          </a:xfrm>
        </p:grpSpPr>
        <p:sp>
          <p:nvSpPr>
            <p:cNvPr id="13" name="Obdélník 12"/>
            <p:cNvSpPr/>
            <p:nvPr/>
          </p:nvSpPr>
          <p:spPr>
            <a:xfrm>
              <a:off x="2051720" y="3789040"/>
              <a:ext cx="5040560" cy="2016224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2157648" y="3861048"/>
              <a:ext cx="4800801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8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cs-CZ" sz="28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řída ploštěnky („</a:t>
              </a:r>
              <a:r>
                <a:rPr lang="cs-CZ" sz="2800" dirty="0" err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Turbellaria</a:t>
              </a:r>
              <a:r>
                <a:rPr lang="cs-CZ" sz="28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“)</a:t>
              </a:r>
            </a:p>
            <a:p>
              <a:pPr algn="ctr"/>
              <a:r>
                <a:rPr lang="cs-CZ" sz="2800" dirty="0">
                  <a:latin typeface="Arial" pitchFamily="34" charset="0"/>
                  <a:cs typeface="Arial" pitchFamily="34" charset="0"/>
                </a:rPr>
                <a:t>t</a:t>
              </a:r>
              <a:r>
                <a:rPr lang="cs-CZ" sz="2800" dirty="0" smtClean="0">
                  <a:latin typeface="Arial" pitchFamily="34" charset="0"/>
                  <a:cs typeface="Arial" pitchFamily="34" charset="0"/>
                </a:rPr>
                <a:t>řída jednorodí (</a:t>
              </a:r>
              <a:r>
                <a:rPr lang="cs-CZ" sz="2800" dirty="0" err="1" smtClean="0">
                  <a:latin typeface="Arial" pitchFamily="34" charset="0"/>
                  <a:cs typeface="Arial" pitchFamily="34" charset="0"/>
                </a:rPr>
                <a:t>Monogenea</a:t>
              </a:r>
              <a:r>
                <a:rPr lang="cs-CZ" sz="2800" dirty="0" smtClean="0">
                  <a:latin typeface="Arial" pitchFamily="34" charset="0"/>
                  <a:cs typeface="Arial" pitchFamily="34" charset="0"/>
                </a:rPr>
                <a:t>)</a:t>
              </a:r>
            </a:p>
            <a:p>
              <a:pPr algn="ctr"/>
              <a:r>
                <a:rPr lang="cs-CZ" sz="28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cs-CZ" sz="28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řída motolice (Trematoda)</a:t>
              </a:r>
            </a:p>
            <a:p>
              <a:pPr algn="ctr"/>
              <a:r>
                <a:rPr lang="cs-CZ" sz="28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cs-CZ" sz="28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řída tasemnice (Cestoda)</a:t>
              </a:r>
              <a:endParaRPr lang="cs-CZ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5" name="Obrázek 1" descr="Polystoma_dawiekok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36031" y="4497633"/>
            <a:ext cx="2592000" cy="160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ázek 4" descr="dactylogyrus_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005352"/>
            <a:ext cx="1917369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92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72308" y="116632"/>
            <a:ext cx="75924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PLOŠTĚNKY („TURBELLARIA“)</a:t>
            </a:r>
            <a:endParaRPr lang="cs-CZ" sz="4000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flatwor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0296" y="4600560"/>
            <a:ext cx="4015437" cy="2088000"/>
          </a:xfrm>
          <a:prstGeom prst="rect">
            <a:avLst/>
          </a:prstGeom>
        </p:spPr>
      </p:pic>
      <p:pic>
        <p:nvPicPr>
          <p:cNvPr id="5" name="Picture 5" descr="C:\Dokumenty\Honza\PedF UK\obrazky_houby_zahavci_plostenci_hlistice\upraveno\DENDRO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88445" y="-1767464"/>
            <a:ext cx="3528000" cy="88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Dendrocoelum_lacteu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44" y="4601498"/>
            <a:ext cx="4094800" cy="208800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93580" y="912806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Arial" pitchFamily="34" charset="0"/>
                <a:cs typeface="Arial" pitchFamily="34" charset="0"/>
              </a:rPr>
              <a:t>ploštěnka mléčná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949599" y="6416000"/>
            <a:ext cx="281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mořská </a:t>
            </a:r>
            <a:r>
              <a:rPr lang="cs-CZ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mnohovětevná</a:t>
            </a:r>
            <a:r>
              <a:rPr lang="cs-CZ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ploštěnka</a:t>
            </a:r>
            <a:endParaRPr lang="cs-CZ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05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173360"/>
            <a:ext cx="9144000" cy="591344"/>
          </a:xfrm>
        </p:spPr>
        <p:txBody>
          <a:bodyPr/>
          <a:lstStyle/>
          <a:p>
            <a:pPr eaLnBrk="1" hangingPunct="1"/>
            <a:r>
              <a:rPr lang="cs-CZ" sz="32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TROJVĚTEVNÉ PLOŠTĚNKY (TRICLADIDA)</a:t>
            </a:r>
            <a:endParaRPr lang="en-GB" sz="3200" dirty="0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1304" y="1052736"/>
            <a:ext cx="504056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trávicí soustava dělena do </a:t>
            </a:r>
            <a:r>
              <a:rPr lang="cs-CZ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tří větví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 – odtud jméno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vychlípitelný hltan uprostřed těla; dravci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diferencovaná hlavová část – tzv. </a:t>
            </a:r>
            <a:r>
              <a:rPr lang="cs-CZ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příď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jednoduché </a:t>
            </a:r>
            <a:r>
              <a:rPr lang="cs-CZ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miskovité oči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volně žijící – vodní zástupci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makroskopické (</a:t>
            </a:r>
            <a:r>
              <a:rPr lang="cs-CZ" sz="2800" dirty="0" smtClean="0">
                <a:latin typeface="Calibri"/>
                <a:cs typeface="Calibri"/>
              </a:rPr>
              <a:t>±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1cm)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dirty="0" err="1" smtClean="0">
                <a:latin typeface="Arial" pitchFamily="34" charset="0"/>
                <a:cs typeface="Arial" pitchFamily="34" charset="0"/>
              </a:rPr>
              <a:t>hermafrodité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z našeho území zatím známo 16 druhů</a:t>
            </a:r>
            <a:endParaRPr lang="en-GB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7" name="Picture 1029" descr="C:\Dokumenty\Honza\PedF UK\obrazky_houby_zahavci_plostenci_hlistice\upraveno\PLOS_ANA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>
            <a:fillRect/>
          </a:stretch>
        </p:blipFill>
        <p:spPr bwMode="auto">
          <a:xfrm>
            <a:off x="4920993" y="1106895"/>
            <a:ext cx="4067120" cy="536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813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58902" y="185068"/>
            <a:ext cx="46173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dirty="0" smtClean="0">
                <a:latin typeface="Arial" pitchFamily="34" charset="0"/>
                <a:cs typeface="Arial" pitchFamily="34" charset="0"/>
              </a:rPr>
              <a:t>PŘÍJEM POTRAVY</a:t>
            </a:r>
            <a:endParaRPr lang="cs-CZ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092088" y="5910371"/>
            <a:ext cx="69531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youtube.com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watch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?v=MeJQdbMge84</a:t>
            </a:r>
          </a:p>
          <a:p>
            <a:pPr algn="ctr"/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youtube.com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watch</a:t>
            </a: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?v=FjiB8aW-8u8</a:t>
            </a:r>
          </a:p>
        </p:txBody>
      </p:sp>
      <p:pic>
        <p:nvPicPr>
          <p:cNvPr id="6" name="Obrázek 5" descr="dugesia_hltan_uvnit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888" y="1178750"/>
            <a:ext cx="5472608" cy="4482498"/>
          </a:xfrm>
          <a:prstGeom prst="rect">
            <a:avLst/>
          </a:prstGeom>
        </p:spPr>
      </p:pic>
      <p:pic>
        <p:nvPicPr>
          <p:cNvPr id="4" name="Obrázek 3" descr="plostenka_hltan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4" r="5311" b="12814"/>
          <a:stretch>
            <a:fillRect/>
          </a:stretch>
        </p:blipFill>
        <p:spPr>
          <a:xfrm>
            <a:off x="91738" y="980728"/>
            <a:ext cx="3779912" cy="2448272"/>
          </a:xfrm>
          <a:prstGeom prst="rect">
            <a:avLst/>
          </a:prstGeom>
        </p:spPr>
      </p:pic>
      <p:pic>
        <p:nvPicPr>
          <p:cNvPr id="5" name="Obrázek 4" descr="hltan_vychlipen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738" y="3501008"/>
            <a:ext cx="378000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1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Dokumenty\Honza\PedF UK\Plostenky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5" y="2636912"/>
            <a:ext cx="8502549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251520" y="188640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ÚKOL</a:t>
            </a:r>
            <a:endParaRPr lang="cs-CZ" sz="3600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36280" y="963885"/>
            <a:ext cx="84449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 za pomoci klíče k určování bezobratlých (Buchar a</a:t>
            </a:r>
          </a:p>
          <a:p>
            <a:r>
              <a:rPr lang="cs-CZ" sz="2800" dirty="0" smtClean="0">
                <a:latin typeface="Arial" pitchFamily="34" charset="0"/>
                <a:cs typeface="Arial" pitchFamily="34" charset="0"/>
              </a:rPr>
              <a:t>  kol., 1995: 54–57) ve dvojicích určit živé zástupce</a:t>
            </a:r>
          </a:p>
          <a:p>
            <a:r>
              <a:rPr lang="cs-CZ" sz="2800" dirty="0" smtClean="0">
                <a:latin typeface="Arial" pitchFamily="34" charset="0"/>
                <a:cs typeface="Arial" pitchFamily="34" charset="0"/>
              </a:rPr>
              <a:t>  našich běžných druhů ploštěnek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16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90381"/>
            <a:ext cx="8922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dirty="0" smtClean="0">
                <a:latin typeface="Arial" pitchFamily="34" charset="0"/>
                <a:cs typeface="Arial" pitchFamily="34" charset="0"/>
              </a:rPr>
              <a:t>JAK NA PLOŠTĚNKU – ČEHO SI VŠÍMAT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 descr="Dugesia gonocephal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4032" y="1100777"/>
            <a:ext cx="4525456" cy="5208543"/>
          </a:xfrm>
          <a:prstGeom prst="rect">
            <a:avLst/>
          </a:prstGeom>
        </p:spPr>
      </p:pic>
      <p:sp>
        <p:nvSpPr>
          <p:cNvPr id="4" name="Elipsa 3"/>
          <p:cNvSpPr/>
          <p:nvPr/>
        </p:nvSpPr>
        <p:spPr>
          <a:xfrm>
            <a:off x="2294032" y="4524360"/>
            <a:ext cx="1656184" cy="158417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79512" y="4739660"/>
            <a:ext cx="1620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>
                <a:latin typeface="Arial" pitchFamily="34" charset="0"/>
                <a:cs typeface="Arial" pitchFamily="34" charset="0"/>
              </a:rPr>
              <a:t>tvar přídě</a:t>
            </a:r>
          </a:p>
          <a:p>
            <a:pPr algn="ctr"/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dirty="0" smtClean="0">
                <a:latin typeface="Arial" pitchFamily="34" charset="0"/>
                <a:cs typeface="Arial" pitchFamily="34" charset="0"/>
              </a:rPr>
              <a:t>umístění a</a:t>
            </a:r>
          </a:p>
          <a:p>
            <a:pPr algn="ctr"/>
            <a:r>
              <a:rPr lang="cs-CZ" dirty="0" smtClean="0">
                <a:latin typeface="Arial" pitchFamily="34" charset="0"/>
                <a:cs typeface="Arial" pitchFamily="34" charset="0"/>
              </a:rPr>
              <a:t>počet očí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Šipka doprava 5"/>
          <p:cNvSpPr/>
          <p:nvPr/>
        </p:nvSpPr>
        <p:spPr>
          <a:xfrm>
            <a:off x="1407840" y="5157192"/>
            <a:ext cx="792088" cy="360040"/>
          </a:xfrm>
          <a:prstGeom prst="righ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7164288" y="1340768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barva těla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0800000">
            <a:off x="6578576" y="1397537"/>
            <a:ext cx="612000" cy="360040"/>
          </a:xfrm>
          <a:prstGeom prst="righ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9" descr="dugesia_lugubr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5561" y="2008607"/>
            <a:ext cx="3298299" cy="199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ipsa 9"/>
          <p:cNvSpPr/>
          <p:nvPr/>
        </p:nvSpPr>
        <p:spPr>
          <a:xfrm>
            <a:off x="1331640" y="1484784"/>
            <a:ext cx="720080" cy="7200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10" descr="Dugesia_tigri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70268" y="2081716"/>
            <a:ext cx="2406744" cy="18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1" descr="Dendrocoelum_lacteu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6829527" y="4543896"/>
            <a:ext cx="2304256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2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08" y="5046290"/>
            <a:ext cx="1789272" cy="1513999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70560" y="91440"/>
            <a:ext cx="7772400" cy="836712"/>
          </a:xfrm>
        </p:spPr>
        <p:txBody>
          <a:bodyPr/>
          <a:lstStyle/>
          <a:p>
            <a:pPr eaLnBrk="1" hangingPunct="1"/>
            <a:r>
              <a:rPr lang="cs-CZ" sz="3600" dirty="0" smtClean="0">
                <a:latin typeface="Arial" pitchFamily="34" charset="0"/>
                <a:cs typeface="Arial" pitchFamily="34" charset="0"/>
              </a:rPr>
              <a:t>NAŠE TROJVĚTEVNÉ PLOŠTĚNKY</a:t>
            </a:r>
            <a:endParaRPr lang="en-GB" sz="36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3" name="Picture 3" descr="C:\Dokumenty\Honza\PedF UK\Plostenky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144" y="836712"/>
            <a:ext cx="596265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5" name="Oval 4"/>
          <p:cNvSpPr>
            <a:spLocks noChangeArrowheads="1"/>
          </p:cNvSpPr>
          <p:nvPr/>
        </p:nvSpPr>
        <p:spPr bwMode="auto">
          <a:xfrm>
            <a:off x="2483768" y="950248"/>
            <a:ext cx="838200" cy="10668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5376" name="Picture 7" descr="E:\Honza\PedF UK\Bezobratli_ZS2007-8\Dugesia_tigri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216" y="4730758"/>
            <a:ext cx="2552700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7" name="Text Box 10"/>
          <p:cNvSpPr txBox="1">
            <a:spLocks noChangeArrowheads="1"/>
          </p:cNvSpPr>
          <p:nvPr/>
        </p:nvSpPr>
        <p:spPr bwMode="auto">
          <a:xfrm>
            <a:off x="2330398" y="3894335"/>
            <a:ext cx="24465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latin typeface="Arial" pitchFamily="34" charset="0"/>
                <a:cs typeface="Arial" pitchFamily="34" charset="0"/>
              </a:rPr>
              <a:t>p. americká</a:t>
            </a:r>
          </a:p>
          <a:p>
            <a:pPr algn="ctr"/>
            <a:r>
              <a:rPr lang="cs-CZ" dirty="0">
                <a:latin typeface="Arial" pitchFamily="34" charset="0"/>
                <a:cs typeface="Arial" pitchFamily="34" charset="0"/>
              </a:rPr>
              <a:t>(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Dugesia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tigrina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378" name="Line 15"/>
          <p:cNvSpPr>
            <a:spLocks noChangeShapeType="1"/>
          </p:cNvSpPr>
          <p:nvPr/>
        </p:nvSpPr>
        <p:spPr bwMode="auto">
          <a:xfrm>
            <a:off x="2915816" y="2132856"/>
            <a:ext cx="432048" cy="18002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5371" name="Oval 5"/>
          <p:cNvSpPr>
            <a:spLocks noChangeArrowheads="1"/>
          </p:cNvSpPr>
          <p:nvPr/>
        </p:nvSpPr>
        <p:spPr bwMode="auto">
          <a:xfrm>
            <a:off x="5924912" y="965488"/>
            <a:ext cx="864096" cy="108012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5372" name="Picture 8" descr="E:\Honza\PedF UK\Bezobratli_ZS2007-8\Dugesia_polychroa.jpg"/>
          <p:cNvPicPr>
            <a:picLocks noChangeAspect="1" noChangeArrowheads="1"/>
          </p:cNvPicPr>
          <p:nvPr/>
        </p:nvPicPr>
        <p:blipFill>
          <a:blip r:embed="rId5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033" y="2780928"/>
            <a:ext cx="2583287" cy="15121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373" name="Text Box 11"/>
          <p:cNvSpPr txBox="1">
            <a:spLocks noChangeArrowheads="1"/>
          </p:cNvSpPr>
          <p:nvPr/>
        </p:nvSpPr>
        <p:spPr bwMode="auto">
          <a:xfrm>
            <a:off x="6527301" y="4265386"/>
            <a:ext cx="248016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latin typeface="Arial" pitchFamily="34" charset="0"/>
                <a:cs typeface="Arial" pitchFamily="34" charset="0"/>
              </a:rPr>
              <a:t>p. říční</a:t>
            </a:r>
          </a:p>
          <a:p>
            <a:pPr algn="ctr"/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Dugesia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polychroa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374" name="Line 16"/>
          <p:cNvSpPr>
            <a:spLocks noChangeShapeType="1"/>
          </p:cNvSpPr>
          <p:nvPr/>
        </p:nvSpPr>
        <p:spPr bwMode="auto">
          <a:xfrm>
            <a:off x="6588224" y="2132856"/>
            <a:ext cx="432048" cy="864096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15367" name="Picture 20" descr="D:\Honza\PedF UK\Bezobratli_ZS2009_10\Dugesia gonocephal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2857496"/>
            <a:ext cx="2209800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Oval 21"/>
          <p:cNvSpPr>
            <a:spLocks noChangeArrowheads="1"/>
          </p:cNvSpPr>
          <p:nvPr/>
        </p:nvSpPr>
        <p:spPr bwMode="auto">
          <a:xfrm>
            <a:off x="1495088" y="948328"/>
            <a:ext cx="977632" cy="107099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5369" name="Text Box 22"/>
          <p:cNvSpPr txBox="1">
            <a:spLocks noChangeArrowheads="1"/>
          </p:cNvSpPr>
          <p:nvPr/>
        </p:nvSpPr>
        <p:spPr bwMode="auto">
          <a:xfrm>
            <a:off x="38892" y="4390208"/>
            <a:ext cx="228601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1900" dirty="0" err="1" smtClean="0">
                <a:latin typeface="Arial" pitchFamily="34" charset="0"/>
                <a:cs typeface="Arial" pitchFamily="34" charset="0"/>
              </a:rPr>
              <a:t>p.potoční</a:t>
            </a:r>
            <a:r>
              <a:rPr lang="cs-CZ" sz="19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1900" i="1" dirty="0" err="1" smtClean="0">
                <a:latin typeface="Arial" pitchFamily="34" charset="0"/>
                <a:cs typeface="Arial" pitchFamily="34" charset="0"/>
              </a:rPr>
              <a:t>Dugesia</a:t>
            </a:r>
            <a:r>
              <a:rPr lang="cs-CZ" sz="1900" i="1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1900" i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1900" i="1" dirty="0" err="1">
                <a:latin typeface="Arial" pitchFamily="34" charset="0"/>
                <a:cs typeface="Arial" pitchFamily="34" charset="0"/>
              </a:rPr>
              <a:t>gonocephala</a:t>
            </a:r>
            <a:r>
              <a:rPr lang="cs-CZ" sz="19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5370" name="Line 24"/>
          <p:cNvSpPr>
            <a:spLocks noChangeShapeType="1"/>
          </p:cNvSpPr>
          <p:nvPr/>
        </p:nvSpPr>
        <p:spPr bwMode="auto">
          <a:xfrm flipH="1">
            <a:off x="1043608" y="2060848"/>
            <a:ext cx="609600" cy="151216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3203848" y="1947312"/>
            <a:ext cx="936104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/>
          <p:cNvSpPr txBox="1"/>
          <p:nvPr/>
        </p:nvSpPr>
        <p:spPr>
          <a:xfrm>
            <a:off x="3491880" y="3068960"/>
            <a:ext cx="27109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>
                <a:latin typeface="Arial" pitchFamily="34" charset="0"/>
                <a:cs typeface="Arial" pitchFamily="34" charset="0"/>
              </a:rPr>
              <a:t>p. mléčná</a:t>
            </a:r>
          </a:p>
          <a:p>
            <a:pPr algn="ctr"/>
            <a:r>
              <a:rPr lang="cs-CZ" sz="18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1800" i="1" dirty="0" err="1" smtClean="0">
                <a:latin typeface="Arial" pitchFamily="34" charset="0"/>
                <a:cs typeface="Arial" pitchFamily="34" charset="0"/>
              </a:rPr>
              <a:t>Dendrocoelum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 dirty="0" err="1" smtClean="0">
                <a:latin typeface="Arial" pitchFamily="34" charset="0"/>
                <a:cs typeface="Arial" pitchFamily="34" charset="0"/>
              </a:rPr>
              <a:t>lacteum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>
            <a:off x="3995936" y="2909704"/>
            <a:ext cx="216024" cy="28803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23" name="Obrázek 22" descr="crenobia_alpina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92280" y="5085184"/>
            <a:ext cx="1440160" cy="997034"/>
          </a:xfrm>
          <a:prstGeom prst="rect">
            <a:avLst/>
          </a:prstGeom>
        </p:spPr>
      </p:pic>
      <p:sp>
        <p:nvSpPr>
          <p:cNvPr id="24" name="TextovéPole 23"/>
          <p:cNvSpPr txBox="1"/>
          <p:nvPr/>
        </p:nvSpPr>
        <p:spPr>
          <a:xfrm>
            <a:off x="6865208" y="6067008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800" dirty="0" smtClean="0">
                <a:latin typeface="Arial" pitchFamily="34" charset="0"/>
                <a:cs typeface="Arial" pitchFamily="34" charset="0"/>
              </a:rPr>
              <a:t>p. horská</a:t>
            </a:r>
          </a:p>
          <a:p>
            <a:pPr algn="ctr"/>
            <a:r>
              <a:rPr lang="cs-CZ" sz="18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1800" i="1" dirty="0" err="1" smtClean="0">
                <a:latin typeface="Arial" pitchFamily="34" charset="0"/>
                <a:cs typeface="Arial" pitchFamily="34" charset="0"/>
              </a:rPr>
              <a:t>Crenobia</a:t>
            </a:r>
            <a:r>
              <a:rPr lang="cs-CZ" sz="1800" i="1" dirty="0" smtClean="0">
                <a:latin typeface="Arial" pitchFamily="34" charset="0"/>
                <a:cs typeface="Arial" pitchFamily="34" charset="0"/>
              </a:rPr>
              <a:t> alpina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Elipsa 24"/>
          <p:cNvSpPr/>
          <p:nvPr/>
        </p:nvSpPr>
        <p:spPr>
          <a:xfrm>
            <a:off x="3286904" y="821472"/>
            <a:ext cx="864096" cy="1152128"/>
          </a:xfrm>
          <a:prstGeom prst="ellipse">
            <a:avLst/>
          </a:pr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>
            <a:off x="4139952" y="1772816"/>
            <a:ext cx="2952328" cy="3672408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21" name="Obrázek 20" descr="Dendrocoelum_lacteum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4399" y="4542953"/>
            <a:ext cx="2965530" cy="1512168"/>
          </a:xfrm>
          <a:prstGeom prst="rect">
            <a:avLst/>
          </a:prstGeom>
        </p:spPr>
      </p:pic>
      <p:sp>
        <p:nvSpPr>
          <p:cNvPr id="27" name="Oval 21"/>
          <p:cNvSpPr>
            <a:spLocks noChangeArrowheads="1"/>
          </p:cNvSpPr>
          <p:nvPr/>
        </p:nvSpPr>
        <p:spPr bwMode="auto">
          <a:xfrm>
            <a:off x="1428728" y="1928802"/>
            <a:ext cx="977632" cy="1070992"/>
          </a:xfrm>
          <a:prstGeom prst="ellips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1082357" y="2883663"/>
            <a:ext cx="681038" cy="2571768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9" name="TextovéPole 28"/>
          <p:cNvSpPr txBox="1"/>
          <p:nvPr/>
        </p:nvSpPr>
        <p:spPr>
          <a:xfrm>
            <a:off x="251593" y="6227518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800" dirty="0" smtClean="0">
                <a:latin typeface="Arial" pitchFamily="34" charset="0"/>
                <a:cs typeface="Arial" pitchFamily="34" charset="0"/>
              </a:rPr>
              <a:t>ploštěnka rodu</a:t>
            </a:r>
          </a:p>
          <a:p>
            <a:pPr algn="ctr"/>
            <a:r>
              <a:rPr lang="cs-CZ" sz="1800" i="1" dirty="0" err="1" smtClean="0">
                <a:latin typeface="Arial" pitchFamily="34" charset="0"/>
                <a:cs typeface="Arial" pitchFamily="34" charset="0"/>
              </a:rPr>
              <a:t>Polycelis</a:t>
            </a:r>
            <a:endParaRPr lang="cs-CZ" sz="18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13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928"/>
            <a:ext cx="9144000" cy="645566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292080" y="5445224"/>
            <a:ext cx="3637534" cy="892552"/>
          </a:xfrm>
          <a:prstGeom prst="rect">
            <a:avLst/>
          </a:prstGeom>
          <a:solidFill>
            <a:srgbClr val="FFFFCC">
              <a:alpha val="62000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cs-CZ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Ploštěnka potoční</a:t>
            </a:r>
          </a:p>
          <a:p>
            <a:pPr algn="r"/>
            <a:r>
              <a:rPr lang="cs-CZ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Dugesia</a:t>
            </a:r>
            <a:r>
              <a:rPr lang="cs-CZ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gonocephala</a:t>
            </a:r>
            <a:r>
              <a:rPr lang="cs-CZ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08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" y="314368"/>
            <a:ext cx="9144000" cy="624535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1520" y="620688"/>
            <a:ext cx="5399235" cy="492443"/>
          </a:xfrm>
          <a:prstGeom prst="rect">
            <a:avLst/>
          </a:prstGeom>
          <a:solidFill>
            <a:srgbClr val="FFFFCC">
              <a:alpha val="62000"/>
            </a:srgbClr>
          </a:solidFill>
        </p:spPr>
        <p:txBody>
          <a:bodyPr wrap="none" rtlCol="0">
            <a:spAutoFit/>
          </a:bodyPr>
          <a:lstStyle/>
          <a:p>
            <a:r>
              <a:rPr lang="cs-CZ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Ploštěnka horská (</a:t>
            </a:r>
            <a:r>
              <a:rPr lang="cs-CZ" sz="2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Crenobia</a:t>
            </a:r>
            <a:r>
              <a:rPr lang="cs-CZ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alpina</a:t>
            </a:r>
            <a:r>
              <a:rPr lang="cs-CZ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67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260648"/>
            <a:ext cx="1714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ÚKOLY</a:t>
            </a:r>
            <a:endParaRPr lang="cs-CZ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22056" y="836712"/>
            <a:ext cx="850756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Arial" pitchFamily="34" charset="0"/>
                <a:cs typeface="Arial" pitchFamily="34" charset="0"/>
              </a:rPr>
              <a:t> prohlédněte si své ploštěnky pod binokulární lupou či </a:t>
            </a:r>
          </a:p>
          <a:p>
            <a:r>
              <a:rPr lang="cs-CZ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600" dirty="0" smtClean="0">
                <a:latin typeface="Arial" pitchFamily="34" charset="0"/>
                <a:cs typeface="Arial" pitchFamily="34" charset="0"/>
              </a:rPr>
              <a:t> pouhým okem, nakreslete si jednu z nich (či vyfoťte)</a:t>
            </a:r>
          </a:p>
          <a:p>
            <a:endParaRPr lang="cs-CZ" sz="1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600" dirty="0" smtClean="0">
                <a:latin typeface="Arial" pitchFamily="34" charset="0"/>
                <a:cs typeface="Arial" pitchFamily="34" charset="0"/>
              </a:rPr>
              <a:t> věnujte jednu stránku protokolů popisu Vámi zvolené </a:t>
            </a:r>
          </a:p>
          <a:p>
            <a:r>
              <a:rPr lang="cs-CZ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600" dirty="0" smtClean="0">
                <a:latin typeface="Arial" pitchFamily="34" charset="0"/>
                <a:cs typeface="Arial" pitchFamily="34" charset="0"/>
              </a:rPr>
              <a:t> ploštěnce</a:t>
            </a:r>
            <a:endParaRPr lang="cs-CZ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125" y="2924944"/>
            <a:ext cx="7143750" cy="374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8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ivotni_cyklu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7" y="840904"/>
            <a:ext cx="8808643" cy="521662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804722" y="116632"/>
            <a:ext cx="35173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RODOZMĚNA</a:t>
            </a:r>
            <a:endParaRPr lang="cs-CZ" sz="4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1784" y="6093296"/>
            <a:ext cx="9007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POLYP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odškrcuje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nepohlavně </a:t>
            </a:r>
            <a:r>
              <a:rPr lang="cs-CZ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MEDÚZKY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, které se rozmnožují pohlavně a dávají vznik</a:t>
            </a:r>
          </a:p>
          <a:p>
            <a:pPr algn="ctr"/>
            <a:r>
              <a:rPr lang="cs-CZ" dirty="0" smtClean="0">
                <a:latin typeface="Arial" pitchFamily="34" charset="0"/>
                <a:cs typeface="Arial" pitchFamily="34" charset="0"/>
              </a:rPr>
              <a:t>planktonní larvě </a:t>
            </a:r>
            <a:r>
              <a:rPr lang="cs-CZ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PLANULE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, která se po přisednutí mění v </a:t>
            </a:r>
            <a:r>
              <a:rPr lang="cs-CZ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POLYPA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.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483768" y="2246892"/>
            <a:ext cx="151216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93384" y="458384"/>
            <a:ext cx="5962145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Ploštěnka potoční (</a:t>
            </a:r>
            <a:r>
              <a:rPr lang="cs-CZ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Dugesia</a:t>
            </a:r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gonocephala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algn="ctr"/>
            <a:r>
              <a:rPr lang="cs-CZ" sz="2000" u="sng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cs-CZ" sz="2000" u="sng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www.youtube.com/watch?v=b8Xs5PvVi40</a:t>
            </a:r>
          </a:p>
          <a:p>
            <a:pPr algn="ctr"/>
            <a:r>
              <a:rPr lang="cs-CZ" sz="2000" u="sng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cs-CZ" sz="2000" u="sng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www.youtube.com/watch?v=qoKhhRwGbzU</a:t>
            </a:r>
          </a:p>
          <a:p>
            <a:pPr algn="ctr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Ploštěnka americká (</a:t>
            </a:r>
            <a:r>
              <a:rPr lang="cs-CZ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Dugesia</a:t>
            </a:r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tigrina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algn="ctr"/>
            <a:r>
              <a:rPr lang="cs-CZ" sz="2000" u="sng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cs-CZ" sz="2000" u="sng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www.youtube.com/watch?v=3oUdP1F_hUM</a:t>
            </a:r>
          </a:p>
          <a:p>
            <a:pPr algn="ctr"/>
            <a:endParaRPr lang="cs-CZ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Ploštěnka říční (</a:t>
            </a:r>
            <a:r>
              <a:rPr lang="cs-CZ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Dugesia</a:t>
            </a:r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polychroa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algn="ctr"/>
            <a:r>
              <a:rPr lang="cs-CZ" sz="2000" u="sng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cs-CZ" sz="2000" u="sng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www.youtube.com/watch?v=O040Jd3yzhM</a:t>
            </a:r>
          </a:p>
          <a:p>
            <a:pPr algn="ctr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Ploštěnka horská (</a:t>
            </a:r>
            <a:r>
              <a:rPr lang="cs-CZ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Crenobia</a:t>
            </a:r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alpina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cs-CZ" sz="2000" u="sng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cs-CZ" sz="2000" u="sng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www.youtube.com/watch?v=hRtWq5AkJq4</a:t>
            </a:r>
          </a:p>
          <a:p>
            <a:pPr algn="ctr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Ploštěnka černá (</a:t>
            </a:r>
            <a:r>
              <a:rPr lang="cs-CZ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Polycelis</a:t>
            </a:r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nigra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cs-CZ" sz="2000" u="sng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cs-CZ" sz="2000" u="sng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www.youtube.com/watch?v=LRlkGssCN5E</a:t>
            </a:r>
          </a:p>
          <a:p>
            <a:pPr algn="ctr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Ploštěnka mléčná (</a:t>
            </a:r>
            <a:r>
              <a:rPr lang="cs-CZ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Dendrocoelum</a:t>
            </a:r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lacteum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cs-CZ" sz="2000" u="sng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cs-CZ" sz="2000" u="sng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www.youtube.com/watch?v=S8IqiLFn6DQ</a:t>
            </a:r>
          </a:p>
          <a:p>
            <a:pPr algn="ctr"/>
            <a:r>
              <a:rPr lang="cs-CZ" sz="2000" u="sng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https://www.youtube.com/watch?v=muY6IgS7XgY</a:t>
            </a:r>
            <a:endParaRPr lang="cs-CZ" sz="2000" u="sng" dirty="0" smtClean="0">
              <a:solidFill>
                <a:srgbClr val="99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21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705535" y="199572"/>
            <a:ext cx="5699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DĚKUJI ZA POZORNOST!</a:t>
            </a:r>
            <a:endParaRPr lang="cs-CZ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ikonicka_meduzk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74" y="1005705"/>
            <a:ext cx="5472608" cy="5472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59071" y="116632"/>
            <a:ext cx="66082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NAŠI ZÁSTUPCI ŽAHAVCŮ</a:t>
            </a:r>
            <a:endParaRPr lang="cs-CZ" sz="40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chlorohydr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863" y="890788"/>
            <a:ext cx="3538584" cy="4896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59044" y="5843933"/>
            <a:ext cx="799763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 smtClean="0">
                <a:latin typeface="Arial" pitchFamily="34" charset="0"/>
                <a:cs typeface="Arial" pitchFamily="34" charset="0"/>
              </a:rPr>
              <a:t>POLYPOVCI: rod nezmar (</a:t>
            </a:r>
            <a:r>
              <a:rPr lang="cs-CZ" sz="2800" i="1" dirty="0" smtClean="0">
                <a:latin typeface="Arial" pitchFamily="34" charset="0"/>
                <a:cs typeface="Arial" pitchFamily="34" charset="0"/>
              </a:rPr>
              <a:t>Hydra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 smtClean="0">
                <a:latin typeface="Arial" pitchFamily="34" charset="0"/>
                <a:cs typeface="Arial" pitchFamily="34" charset="0"/>
              </a:rPr>
              <a:t>sp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.)</a:t>
            </a:r>
          </a:p>
          <a:p>
            <a:pPr algn="ctr"/>
            <a:r>
              <a:rPr lang="cs-CZ" sz="2800" dirty="0" err="1" smtClean="0">
                <a:latin typeface="Arial" pitchFamily="34" charset="0"/>
                <a:cs typeface="Arial" pitchFamily="34" charset="0"/>
              </a:rPr>
              <a:t>medúzka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 sladkovodní (</a:t>
            </a:r>
            <a:r>
              <a:rPr lang="cs-CZ" sz="2800" i="1" dirty="0" err="1" smtClean="0">
                <a:latin typeface="Arial" pitchFamily="34" charset="0"/>
                <a:cs typeface="Arial" pitchFamily="34" charset="0"/>
              </a:rPr>
              <a:t>Craspedacusta</a:t>
            </a:r>
            <a:r>
              <a:rPr lang="cs-CZ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i="1" dirty="0" err="1" smtClean="0">
                <a:latin typeface="Arial" pitchFamily="34" charset="0"/>
                <a:cs typeface="Arial" pitchFamily="34" charset="0"/>
              </a:rPr>
              <a:t>sowerbii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ázek 6" descr="P124034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79348" y="881010"/>
            <a:ext cx="4820108" cy="48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2053" descr="E:\Honza\Arachne\2007\Chlorhydra.jpg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984" y="2363870"/>
            <a:ext cx="5160304" cy="432000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1078481" y="188640"/>
            <a:ext cx="6979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ČELEĎ NEZMAROVITÍ (HYDRIDAE)</a:t>
            </a:r>
            <a:endParaRPr lang="cs-CZ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57539" y="764704"/>
            <a:ext cx="82189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pouze </a:t>
            </a:r>
            <a:r>
              <a:rPr lang="cs-CZ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polypové stádium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medúzové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bylo ztraceno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nepohlavní rozmnožování pučením; ektodermální gonády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hermafrodité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i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gonochoristi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v naší fauně šest druhů – určování dle žahavých buněk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Obrázek 8" descr="hydr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75" y="2365643"/>
            <a:ext cx="3078001" cy="4320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563888" y="2348880"/>
            <a:ext cx="3307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nezmar zelený – </a:t>
            </a:r>
            <a:r>
              <a:rPr lang="cs-CZ" sz="1600" i="1" dirty="0" smtClean="0">
                <a:latin typeface="Arial" pitchFamily="34" charset="0"/>
                <a:cs typeface="Arial" pitchFamily="34" charset="0"/>
              </a:rPr>
              <a:t>Hydra 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</a:rPr>
              <a:t>viridissima</a:t>
            </a:r>
            <a:endParaRPr lang="cs-CZ" sz="16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 descr="pucen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590" y="938700"/>
            <a:ext cx="3085894" cy="4968000"/>
          </a:xfrm>
          <a:prstGeom prst="rect">
            <a:avLst/>
          </a:prstGeom>
        </p:spPr>
      </p:pic>
      <p:pic>
        <p:nvPicPr>
          <p:cNvPr id="26" name="Obrázek 25" descr="nezmar_prurez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434" y="923710"/>
            <a:ext cx="3660054" cy="4968000"/>
          </a:xfrm>
          <a:prstGeom prst="rect">
            <a:avLst/>
          </a:prstGeom>
        </p:spPr>
      </p:pic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2082773" y="140728"/>
            <a:ext cx="49521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STAVBA TĚLA NEZMARA</a:t>
            </a:r>
            <a:endParaRPr lang="en-GB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3933670" y="2098675"/>
            <a:ext cx="966931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ramena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3838575" y="3124200"/>
            <a:ext cx="1261884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ústní otvor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4233863" y="3733800"/>
            <a:ext cx="582211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trup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8115382" y="5229200"/>
            <a:ext cx="7232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láčka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3657600" y="5562600"/>
            <a:ext cx="1569660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příchytný terč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4078288" y="4738688"/>
            <a:ext cx="864339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stonek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33" name="Line 21"/>
          <p:cNvSpPr>
            <a:spLocks noChangeShapeType="1"/>
          </p:cNvSpPr>
          <p:nvPr/>
        </p:nvSpPr>
        <p:spPr bwMode="auto">
          <a:xfrm flipH="1" flipV="1">
            <a:off x="2768858" y="1586772"/>
            <a:ext cx="1152128" cy="72008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3334" name="Line 22"/>
          <p:cNvSpPr>
            <a:spLocks noChangeShapeType="1"/>
          </p:cNvSpPr>
          <p:nvPr/>
        </p:nvSpPr>
        <p:spPr bwMode="auto">
          <a:xfrm flipH="1">
            <a:off x="3131840" y="2363870"/>
            <a:ext cx="774576" cy="144016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3335" name="Line 23"/>
          <p:cNvSpPr>
            <a:spLocks noChangeShapeType="1"/>
          </p:cNvSpPr>
          <p:nvPr/>
        </p:nvSpPr>
        <p:spPr bwMode="auto">
          <a:xfrm flipH="1">
            <a:off x="4860032" y="1412776"/>
            <a:ext cx="864096" cy="864096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3336" name="Line 24"/>
          <p:cNvSpPr>
            <a:spLocks noChangeShapeType="1"/>
          </p:cNvSpPr>
          <p:nvPr/>
        </p:nvSpPr>
        <p:spPr bwMode="auto">
          <a:xfrm flipH="1" flipV="1">
            <a:off x="1961780" y="2504944"/>
            <a:ext cx="1879848" cy="792088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3337" name="Line 25"/>
          <p:cNvSpPr>
            <a:spLocks noChangeShapeType="1"/>
          </p:cNvSpPr>
          <p:nvPr/>
        </p:nvSpPr>
        <p:spPr bwMode="auto">
          <a:xfrm flipH="1">
            <a:off x="5076056" y="1412776"/>
            <a:ext cx="2016224" cy="1880592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3338" name="Line 26"/>
          <p:cNvSpPr>
            <a:spLocks noChangeShapeType="1"/>
          </p:cNvSpPr>
          <p:nvPr/>
        </p:nvSpPr>
        <p:spPr bwMode="auto">
          <a:xfrm flipH="1">
            <a:off x="2165756" y="3975084"/>
            <a:ext cx="2061592" cy="288032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3339" name="Line 27"/>
          <p:cNvSpPr>
            <a:spLocks noChangeShapeType="1"/>
          </p:cNvSpPr>
          <p:nvPr/>
        </p:nvSpPr>
        <p:spPr bwMode="auto">
          <a:xfrm flipH="1">
            <a:off x="4788024" y="3501008"/>
            <a:ext cx="1656184" cy="432048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3340" name="Line 28"/>
          <p:cNvSpPr>
            <a:spLocks noChangeShapeType="1"/>
          </p:cNvSpPr>
          <p:nvPr/>
        </p:nvSpPr>
        <p:spPr bwMode="auto">
          <a:xfrm flipH="1">
            <a:off x="2267744" y="4869160"/>
            <a:ext cx="1845568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3341" name="Line 29"/>
          <p:cNvSpPr>
            <a:spLocks noChangeShapeType="1"/>
          </p:cNvSpPr>
          <p:nvPr/>
        </p:nvSpPr>
        <p:spPr bwMode="auto">
          <a:xfrm flipH="1">
            <a:off x="4860032" y="4797152"/>
            <a:ext cx="1944216" cy="144016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3342" name="Line 30"/>
          <p:cNvSpPr>
            <a:spLocks noChangeShapeType="1"/>
          </p:cNvSpPr>
          <p:nvPr/>
        </p:nvSpPr>
        <p:spPr bwMode="auto">
          <a:xfrm flipH="1" flipV="1">
            <a:off x="2771800" y="5301208"/>
            <a:ext cx="864096" cy="432048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3343" name="Line 31"/>
          <p:cNvSpPr>
            <a:spLocks noChangeShapeType="1"/>
          </p:cNvSpPr>
          <p:nvPr/>
        </p:nvSpPr>
        <p:spPr bwMode="auto">
          <a:xfrm flipH="1">
            <a:off x="5220072" y="5517232"/>
            <a:ext cx="1512168" cy="216024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3344" name="Line 32"/>
          <p:cNvSpPr>
            <a:spLocks noChangeShapeType="1"/>
          </p:cNvSpPr>
          <p:nvPr/>
        </p:nvSpPr>
        <p:spPr bwMode="auto">
          <a:xfrm>
            <a:off x="7308304" y="4077072"/>
            <a:ext cx="864096" cy="1296144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3345" name="Text Box 33"/>
          <p:cNvSpPr txBox="1">
            <a:spLocks noChangeArrowheads="1"/>
          </p:cNvSpPr>
          <p:nvPr/>
        </p:nvSpPr>
        <p:spPr bwMode="auto">
          <a:xfrm>
            <a:off x="4114800" y="4267200"/>
            <a:ext cx="825867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pupen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46" name="Line 34"/>
          <p:cNvSpPr>
            <a:spLocks noChangeShapeType="1"/>
          </p:cNvSpPr>
          <p:nvPr/>
        </p:nvSpPr>
        <p:spPr bwMode="auto">
          <a:xfrm flipH="1" flipV="1">
            <a:off x="971600" y="3861048"/>
            <a:ext cx="3143200" cy="66809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 b="1" dirty="0"/>
          </a:p>
        </p:txBody>
      </p:sp>
      <p:sp>
        <p:nvSpPr>
          <p:cNvPr id="28" name="Line 34"/>
          <p:cNvSpPr>
            <a:spLocks noChangeShapeType="1"/>
          </p:cNvSpPr>
          <p:nvPr/>
        </p:nvSpPr>
        <p:spPr bwMode="auto">
          <a:xfrm flipH="1">
            <a:off x="4860032" y="3284984"/>
            <a:ext cx="3312368" cy="1224136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0" name="Object 1024"/>
          <p:cNvGraphicFramePr>
            <a:graphicFrameLocks noChangeAspect="1"/>
          </p:cNvGraphicFramePr>
          <p:nvPr/>
        </p:nvGraphicFramePr>
        <p:xfrm>
          <a:off x="2354668" y="3140968"/>
          <a:ext cx="4419600" cy="324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Image" r:id="rId3" imgW="3294616" imgH="2419912" progId="">
                  <p:embed/>
                </p:oleObj>
              </mc:Choice>
              <mc:Fallback>
                <p:oleObj name="Image" r:id="rId3" imgW="3294616" imgH="2419912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4668" y="3140968"/>
                        <a:ext cx="4419600" cy="324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99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5" name="Line 5"/>
          <p:cNvSpPr>
            <a:spLocks noChangeShapeType="1"/>
          </p:cNvSpPr>
          <p:nvPr/>
        </p:nvSpPr>
        <p:spPr bwMode="auto">
          <a:xfrm flipH="1" flipV="1">
            <a:off x="1846602" y="4437112"/>
            <a:ext cx="1198240" cy="144016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 flipH="1">
            <a:off x="1763688" y="5715000"/>
            <a:ext cx="2747987" cy="522312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>
            <a:off x="6516216" y="4869160"/>
            <a:ext cx="864096" cy="288032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6372200" y="3645024"/>
            <a:ext cx="792088" cy="216024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0969" name="Line 9"/>
          <p:cNvSpPr>
            <a:spLocks noChangeShapeType="1"/>
          </p:cNvSpPr>
          <p:nvPr/>
        </p:nvSpPr>
        <p:spPr bwMode="auto">
          <a:xfrm>
            <a:off x="6243174" y="5232142"/>
            <a:ext cx="1122148" cy="459086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179512" y="4221088"/>
            <a:ext cx="17748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sekreční buňky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323528" y="6021288"/>
            <a:ext cx="14798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trávící buňky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6960312" y="5517232"/>
            <a:ext cx="19672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dirty="0">
                <a:latin typeface="Arial" pitchFamily="34" charset="0"/>
                <a:cs typeface="Arial" pitchFamily="34" charset="0"/>
              </a:rPr>
              <a:t>vmezeřené</a:t>
            </a:r>
          </a:p>
          <a:p>
            <a:pPr algn="ctr"/>
            <a:r>
              <a:rPr lang="cs-CZ" dirty="0">
                <a:latin typeface="Arial" pitchFamily="34" charset="0"/>
                <a:cs typeface="Arial" pitchFamily="34" charset="0"/>
              </a:rPr>
              <a:t>(budoucí žahavé)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7380312" y="4941168"/>
            <a:ext cx="11464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smyslové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7122260" y="3717032"/>
            <a:ext cx="1710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krycí a svalové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76" name="Line 16"/>
          <p:cNvSpPr>
            <a:spLocks noChangeShapeType="1"/>
          </p:cNvSpPr>
          <p:nvPr/>
        </p:nvSpPr>
        <p:spPr bwMode="auto">
          <a:xfrm flipH="1" flipV="1">
            <a:off x="6516216" y="4005064"/>
            <a:ext cx="720080" cy="432048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0977" name="Line 17"/>
          <p:cNvSpPr>
            <a:spLocks noChangeShapeType="1"/>
          </p:cNvSpPr>
          <p:nvPr/>
        </p:nvSpPr>
        <p:spPr bwMode="auto">
          <a:xfrm flipH="1" flipV="1">
            <a:off x="6516216" y="4293096"/>
            <a:ext cx="720080" cy="144016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 flipV="1">
            <a:off x="5841106" y="6021288"/>
            <a:ext cx="0" cy="53340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0980" name="Text Box 20"/>
          <p:cNvSpPr txBox="1">
            <a:spLocks noChangeArrowheads="1"/>
          </p:cNvSpPr>
          <p:nvPr/>
        </p:nvSpPr>
        <p:spPr bwMode="auto">
          <a:xfrm>
            <a:off x="179512" y="3023990"/>
            <a:ext cx="19407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ENTODERM</a:t>
            </a:r>
            <a:endParaRPr lang="en-GB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81" name="Text Box 21"/>
          <p:cNvSpPr txBox="1">
            <a:spLocks noChangeArrowheads="1"/>
          </p:cNvSpPr>
          <p:nvPr/>
        </p:nvSpPr>
        <p:spPr bwMode="auto">
          <a:xfrm>
            <a:off x="7047310" y="3024353"/>
            <a:ext cx="20517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EKTODERM</a:t>
            </a:r>
            <a:endParaRPr lang="en-GB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506630" y="107921"/>
            <a:ext cx="8122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ZÁKLADNÍ TYPY BUNĚK TĚLA NEZMARA</a:t>
            </a:r>
            <a:endParaRPr lang="cs-CZ" sz="32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107504" y="688628"/>
            <a:ext cx="90601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dva zárodečné listy – epitely: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cs-CZ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ektoderm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 ploché buňky s krycí, smyslovou a obrannou funkcí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cs-CZ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entoderm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24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gastroderm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): cylindrické buňky, trávení a vstřebávání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nebuněčná podpůrná lamela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epitelové buňky fungují zároveň jako </a:t>
            </a:r>
            <a:r>
              <a:rPr lang="cs-CZ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svalové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– mají vlákna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  v bazální části, v entodermu okružní a v ektodermu podélné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4932040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podpůrná lamela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7164288" y="4293096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žahavé buňky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21340" y="76200"/>
            <a:ext cx="8054280" cy="838200"/>
          </a:xfrm>
        </p:spPr>
        <p:txBody>
          <a:bodyPr>
            <a:normAutofit fontScale="90000"/>
          </a:bodyPr>
          <a:lstStyle/>
          <a:p>
            <a:r>
              <a:rPr lang="cs-CZ" sz="36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TYPY ŽAHAVÝCH BUNĚK (KNIDOCYTŮ)</a:t>
            </a:r>
            <a:endParaRPr lang="en-GB" sz="36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5252799" y="2840794"/>
          <a:ext cx="3496726" cy="38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" name="Image" r:id="rId3" imgW="2904504" imgH="3169926" progId="">
                  <p:embed/>
                </p:oleObj>
              </mc:Choice>
              <mc:Fallback>
                <p:oleObj name="Image" r:id="rId3" imgW="2904504" imgH="3169926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2799" y="2840794"/>
                        <a:ext cx="3496726" cy="38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413480" y="839450"/>
            <a:ext cx="8305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92088" indent="-192088">
              <a:buFontTx/>
              <a:buChar char="•"/>
            </a:pPr>
            <a:r>
              <a:rPr lang="cs-CZ" sz="24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knidocyt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– celá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žahavá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buňka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x </a:t>
            </a:r>
            <a:r>
              <a:rPr lang="cs-CZ" sz="24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knida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– pouzdro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s žahavým vláknem uvnitř </a:t>
            </a:r>
            <a:r>
              <a:rPr lang="cs-CZ" sz="2400" smtClean="0">
                <a:latin typeface="Arial" pitchFamily="34" charset="0"/>
                <a:cs typeface="Arial" pitchFamily="34" charset="0"/>
              </a:rPr>
              <a:t>knidocytu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92088" indent="-192088">
              <a:buFontTx/>
              <a:buChar char="•"/>
            </a:pPr>
            <a:r>
              <a:rPr lang="cs-CZ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penetranty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– žahavá harpuna s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hypnotoxinem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92088" indent="-192088">
              <a:buFontTx/>
              <a:buChar char="•"/>
            </a:pPr>
            <a:r>
              <a:rPr lang="cs-CZ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glutinanty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– tenké duté vlákno, které vypouští sekret</a:t>
            </a:r>
          </a:p>
          <a:p>
            <a:pPr marL="192088" indent="-192088">
              <a:buFontTx/>
              <a:buChar char="•"/>
            </a:pPr>
            <a:r>
              <a:rPr lang="cs-CZ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volventy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– silné ovíjivé vlákno</a:t>
            </a:r>
            <a:endParaRPr lang="en-GB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203608" y="2792976"/>
            <a:ext cx="1159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dirty="0" err="1">
                <a:latin typeface="Arial" pitchFamily="34" charset="0"/>
                <a:cs typeface="Arial" pitchFamily="34" charset="0"/>
              </a:rPr>
              <a:t>penetrant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7524328" y="2420888"/>
            <a:ext cx="9156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volvent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4119964" y="4581128"/>
            <a:ext cx="1172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glutinanty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022" name="Line 14"/>
          <p:cNvSpPr>
            <a:spLocks noChangeShapeType="1"/>
          </p:cNvSpPr>
          <p:nvPr/>
        </p:nvSpPr>
        <p:spPr bwMode="auto">
          <a:xfrm flipH="1">
            <a:off x="6781800" y="3019425"/>
            <a:ext cx="2286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3023" name="Line 15"/>
          <p:cNvSpPr>
            <a:spLocks noChangeShapeType="1"/>
          </p:cNvSpPr>
          <p:nvPr/>
        </p:nvSpPr>
        <p:spPr bwMode="auto">
          <a:xfrm flipH="1">
            <a:off x="7164288" y="2708920"/>
            <a:ext cx="432048" cy="36004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6" name="Šipka doprava 15"/>
          <p:cNvSpPr/>
          <p:nvPr/>
        </p:nvSpPr>
        <p:spPr>
          <a:xfrm>
            <a:off x="7494348" y="3687052"/>
            <a:ext cx="576064" cy="360040"/>
          </a:xfrm>
          <a:prstGeom prst="rightArrow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311481" y="2842321"/>
            <a:ext cx="3814165" cy="3816000"/>
            <a:chOff x="251521" y="2842321"/>
            <a:chExt cx="3814165" cy="3816000"/>
          </a:xfrm>
        </p:grpSpPr>
        <p:graphicFrame>
          <p:nvGraphicFramePr>
            <p:cNvPr id="43012" name="Object 4"/>
            <p:cNvGraphicFramePr>
              <a:graphicFrameLocks noChangeAspect="1"/>
            </p:cNvGraphicFramePr>
            <p:nvPr/>
          </p:nvGraphicFramePr>
          <p:xfrm>
            <a:off x="251521" y="2842321"/>
            <a:ext cx="3814165" cy="3816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89" name="Image" r:id="rId5" imgW="4320549" imgH="4320549" progId="">
                    <p:embed/>
                  </p:oleObj>
                </mc:Choice>
                <mc:Fallback>
                  <p:oleObj name="Image" r:id="rId5" imgW="4320549" imgH="4320549" progId="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1521" y="2842321"/>
                          <a:ext cx="3814165" cy="3816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Šipka doprava 16"/>
            <p:cNvSpPr/>
            <p:nvPr/>
          </p:nvSpPr>
          <p:spPr>
            <a:xfrm>
              <a:off x="1907704" y="4365104"/>
              <a:ext cx="576064" cy="360040"/>
            </a:xfrm>
            <a:prstGeom prst="rightArrow">
              <a:avLst/>
            </a:prstGeom>
            <a:solidFill>
              <a:srgbClr val="CC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20" name="Přímá spojovací čára 19"/>
          <p:cNvCxnSpPr/>
          <p:nvPr/>
        </p:nvCxnSpPr>
        <p:spPr>
          <a:xfrm flipV="1">
            <a:off x="5133074" y="4452102"/>
            <a:ext cx="360040" cy="2160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5148064" y="4941168"/>
            <a:ext cx="360040" cy="2160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čára 21"/>
          <p:cNvCxnSpPr/>
          <p:nvPr/>
        </p:nvCxnSpPr>
        <p:spPr>
          <a:xfrm>
            <a:off x="5220072" y="4797152"/>
            <a:ext cx="1440160" cy="14401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278558" y="277798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Arial" pitchFamily="34" charset="0"/>
                <a:cs typeface="Arial" pitchFamily="34" charset="0"/>
              </a:rPr>
              <a:t>penetrant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1182</Words>
  <Application>Microsoft Office PowerPoint</Application>
  <PresentationFormat>Předvádění na obrazovce (4:3)</PresentationFormat>
  <Paragraphs>241</Paragraphs>
  <Slides>41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6" baseType="lpstr">
      <vt:lpstr>Arial</vt:lpstr>
      <vt:lpstr>Calibri</vt:lpstr>
      <vt:lpstr>Corbel</vt:lpstr>
      <vt:lpstr>Motiv sady Office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TYPY ŽAHAVÝCH BUNĚK (KNIDOCYTŮ)</vt:lpstr>
      <vt:lpstr>ROZLIŠENÍ DRUHŮ NEZMARŮ PODLE TVARU ŽAHAVÝCH BUNĚK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POHYB A ZMĚNY TVARU TĚLA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PLOŠTĚNCI (PLATYHELMINTHES) </vt:lpstr>
      <vt:lpstr>Prezentace aplikace PowerPoint</vt:lpstr>
      <vt:lpstr>Prezentace aplikace PowerPoint</vt:lpstr>
      <vt:lpstr>PLOŠTĚNCI (PLATYHELMINTHES) </vt:lpstr>
      <vt:lpstr>Prezentace aplikace PowerPoint</vt:lpstr>
      <vt:lpstr>TROJVĚTEVNÉ PLOŠTĚNKY (TRICLADIDA)</vt:lpstr>
      <vt:lpstr>Prezentace aplikace PowerPoint</vt:lpstr>
      <vt:lpstr>Prezentace aplikace PowerPoint</vt:lpstr>
      <vt:lpstr>Prezentace aplikace PowerPoint</vt:lpstr>
      <vt:lpstr>NAŠE TROJVĚTEVNÉ PLOŠTĚNKY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Berneška</dc:creator>
  <cp:lastModifiedBy>Dagmar Říhová</cp:lastModifiedBy>
  <cp:revision>180</cp:revision>
  <dcterms:created xsi:type="dcterms:W3CDTF">2011-09-30T18:40:24Z</dcterms:created>
  <dcterms:modified xsi:type="dcterms:W3CDTF">2022-10-02T10:09:06Z</dcterms:modified>
</cp:coreProperties>
</file>