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91" r:id="rId6"/>
    <p:sldId id="256" r:id="rId7"/>
    <p:sldId id="257" r:id="rId8"/>
    <p:sldId id="258" r:id="rId9"/>
    <p:sldId id="276" r:id="rId10"/>
    <p:sldId id="285" r:id="rId11"/>
    <p:sldId id="278" r:id="rId12"/>
    <p:sldId id="279" r:id="rId13"/>
    <p:sldId id="280" r:id="rId14"/>
    <p:sldId id="292" r:id="rId15"/>
    <p:sldId id="286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9" r:id="rId24"/>
    <p:sldId id="266" r:id="rId25"/>
    <p:sldId id="272" r:id="rId26"/>
    <p:sldId id="293" r:id="rId27"/>
    <p:sldId id="270" r:id="rId28"/>
    <p:sldId id="295" r:id="rId29"/>
    <p:sldId id="296" r:id="rId30"/>
    <p:sldId id="297" r:id="rId31"/>
    <p:sldId id="287" r:id="rId32"/>
    <p:sldId id="273" r:id="rId33"/>
    <p:sldId id="274" r:id="rId34"/>
    <p:sldId id="275" r:id="rId35"/>
    <p:sldId id="288" r:id="rId36"/>
    <p:sldId id="282" r:id="rId37"/>
    <p:sldId id="298" r:id="rId38"/>
    <p:sldId id="299" r:id="rId39"/>
    <p:sldId id="283" r:id="rId40"/>
    <p:sldId id="300" r:id="rId41"/>
    <p:sldId id="301" r:id="rId42"/>
    <p:sldId id="281" r:id="rId43"/>
    <p:sldId id="284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8C6A7-7C71-4ACE-BB74-19A730F70449}" v="38" dt="2023-02-09T07:24:55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4856-D500-8796-A13A-BE8888A36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E0036-BDEF-82CF-195F-E16D47CB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A4B1E-2076-3B53-3AE1-892CD952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59B45-6614-5F7A-23F2-193D3C30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929EC-EDAD-C70B-6B01-41707A21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48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5B83-1F85-5D08-CFA2-F704E9FD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97041-1536-D980-71C7-E95A52D70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E6A2-E746-A857-6966-101287E0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F273-9689-5DA9-874A-EB2036ED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AE08-46F3-C813-48F7-B2638F94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4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EC8DE-3701-9543-5179-186F69959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18820-D3B5-35D1-C27E-6941BDCA4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292E9-E68D-349C-C9D2-B2E8A221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9E1DB-CA7A-30EE-C682-68EE607E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32BE-DF70-AD8C-281C-2E0E0641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2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9E3F-16F6-A5D2-BE9A-454EAAFB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51DB-E1BB-8105-E59C-F3FB290E5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C385-C192-B2D6-6F03-D72204EA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8190-60C7-3FE6-F792-EA01193E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8661-21E7-B04B-B7EB-E2A1B48A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6C13-29F4-3D0F-687B-79616042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D428F-E9B4-E30A-A04C-463A9654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5870-6E4D-B644-D7C8-85CF672B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AC581-0D07-399B-88D1-FCBF3019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F56B-C544-4535-0329-1C1B0D29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07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D40C-7DEC-0AD0-AE35-A179CAC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138B-190C-3D66-2662-D43E75085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84A0E-8C6C-8359-72FA-F92CA32C2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0D1B1-A308-7843-21FE-E38AE271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45725-175E-F2E2-AB61-45FAA947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D2ED-96B9-BBEC-130E-09CB6225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8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849F-D16A-A038-FB8E-6500A36C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95531-3A24-5BAE-1FE8-E42DE7514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5C130-8835-6E0F-DE20-D68A309FA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8E64F-22B8-C167-983A-B493A2D29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62A58-7F40-9AC5-E20C-A3A81DB25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3EA97-76F2-B2BD-7E9E-4332A9A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F9759-D2C3-7F53-958E-7643FB0D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8CA2B-83AC-A28E-5A70-40D89B54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7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3902-6F42-42E3-05A2-DC0ED88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6FFF6-3E52-0868-C17E-FB6C49E4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F993C-AE31-D47C-8A50-C0F2E23D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E80F8-ACF7-1706-439C-7AEB154A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33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B7F4-1EBA-BF25-07E5-00A0F88F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0BEF4-E3FC-D865-AA66-59D7D31E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F89-E35A-4773-9544-892711C3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70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972C-D403-D8FE-95CA-AB080893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89A7-5C50-C73B-0C83-95A74C0BD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DC0FC-142C-1E10-BC78-F0689F6C9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61E03-9BC6-5562-CF1D-60F376E8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8C3FC-3E75-EBB0-7E02-5E083079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D6098-5DC6-6DBA-4C44-42217DAC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2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1854-0D66-7F0D-ECCD-499CC59F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F0FE8-CBF2-C746-3B20-13608AE91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2A457-1E38-B332-D31C-94E126807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0BF81-E14B-4BCA-4796-9DEADE79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556B9-06E8-9BDA-25F2-1320B7D6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54D7-ED7B-7E38-5C59-EEF687E3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44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2B886-EB0F-D61C-D502-3E675DA9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D3291-CF13-43E6-EF02-4194C1A53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3EFBC-5483-033C-B80B-ABB34CB38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FC32-1219-4D58-B18E-F7F56FB83845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07104-310A-8705-01C5-1F05369BA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9472-7577-7DD7-8F9A-FD111874A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966D-3293-49AC-92C0-37A7E065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FE8E7-17D3-254E-E53D-31094ABCC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 b="1" i="0">
                <a:effectLst/>
                <a:latin typeface="-apple-system"/>
              </a:rPr>
              <a:t>Jak na blended learning a výuková videa</a:t>
            </a:r>
            <a:endParaRPr lang="cs-CZ" sz="8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55154-2A2F-FE6D-DCC5-C071A1D74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cs-CZ" sz="2200"/>
              <a:t>Jarosalv Pěnička </a:t>
            </a:r>
          </a:p>
          <a:p>
            <a:pPr algn="l"/>
            <a:r>
              <a:rPr lang="cs-CZ" sz="2200"/>
              <a:t>Ústřední knihovna UK</a:t>
            </a:r>
          </a:p>
          <a:p>
            <a:pPr algn="l"/>
            <a:r>
              <a:rPr lang="cs-CZ" sz="2200"/>
              <a:t>Centrum pro podporu e-learningu</a:t>
            </a:r>
          </a:p>
        </p:txBody>
      </p:sp>
    </p:spTree>
    <p:extLst>
      <p:ext uri="{BB962C8B-B14F-4D97-AF65-F5344CB8AC3E}">
        <p14:creationId xmlns:p14="http://schemas.microsoft.com/office/powerpoint/2010/main" val="34087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1332F-41D7-BEB5-3EE6-4D8C5E67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6600"/>
              <a:t>SAMR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C08C2-1D6A-3360-F334-D6CD67F0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1. </a:t>
            </a:r>
            <a:r>
              <a:rPr lang="cs-CZ" sz="2400" dirty="0" err="1"/>
              <a:t>Subtitution</a:t>
            </a:r>
            <a:r>
              <a:rPr lang="cs-CZ" sz="2400" dirty="0"/>
              <a:t> (nahrazení)</a:t>
            </a:r>
          </a:p>
          <a:p>
            <a:pPr marL="0" indent="0">
              <a:buNone/>
            </a:pPr>
            <a:r>
              <a:rPr lang="cs-CZ" sz="2400" dirty="0"/>
              <a:t>2. </a:t>
            </a:r>
            <a:r>
              <a:rPr lang="cs-CZ" sz="2400" dirty="0" err="1"/>
              <a:t>Augmentation</a:t>
            </a:r>
            <a:r>
              <a:rPr lang="cs-CZ" sz="2400" dirty="0"/>
              <a:t> (rozšíření)</a:t>
            </a:r>
          </a:p>
          <a:p>
            <a:pPr marL="0" indent="0">
              <a:buNone/>
            </a:pPr>
            <a:r>
              <a:rPr lang="cs-CZ" sz="2400" dirty="0"/>
              <a:t>3. </a:t>
            </a:r>
            <a:r>
              <a:rPr lang="cs-CZ" sz="2400" dirty="0" err="1"/>
              <a:t>Modification</a:t>
            </a:r>
            <a:r>
              <a:rPr lang="cs-CZ" sz="2400" dirty="0"/>
              <a:t> (modifikace)</a:t>
            </a:r>
          </a:p>
          <a:p>
            <a:pPr marL="0" indent="0">
              <a:buNone/>
            </a:pPr>
            <a:r>
              <a:rPr lang="cs-CZ" sz="2400" dirty="0"/>
              <a:t>4. </a:t>
            </a:r>
            <a:r>
              <a:rPr lang="cs-CZ" sz="2400" dirty="0" err="1"/>
              <a:t>Redefinition</a:t>
            </a:r>
            <a:r>
              <a:rPr lang="cs-CZ" sz="2400" dirty="0"/>
              <a:t> (úplná změna)</a:t>
            </a:r>
          </a:p>
        </p:txBody>
      </p:sp>
    </p:spTree>
    <p:extLst>
      <p:ext uri="{BB962C8B-B14F-4D97-AF65-F5344CB8AC3E}">
        <p14:creationId xmlns:p14="http://schemas.microsoft.com/office/powerpoint/2010/main" val="19410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C5EC6-E4C7-EC74-9DBC-F09FE0DF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3600"/>
              <a:t>Multimediálne vzdelávanie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10E7-5A54-38CC-30EC-D0E35009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52636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FCC4B-8753-42F3-EDFF-0FC8C27D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3600" dirty="0" err="1"/>
              <a:t>Multimediálne</a:t>
            </a:r>
            <a:r>
              <a:rPr lang="cs-CZ" sz="3600" dirty="0"/>
              <a:t> </a:t>
            </a:r>
            <a:r>
              <a:rPr lang="cs-CZ" sz="3600" dirty="0" err="1"/>
              <a:t>vzdelávanie</a:t>
            </a:r>
            <a:endParaRPr lang="cs-CZ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53DA-3C28-1B8A-C95B-DE637246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200"/>
              <a:t>Kombinuje slová a obrázky </a:t>
            </a:r>
          </a:p>
          <a:p>
            <a:pPr lvl="1"/>
            <a:r>
              <a:rPr lang="cs-CZ" sz="2200"/>
              <a:t> Slová: písané, hovorené  </a:t>
            </a:r>
          </a:p>
          <a:p>
            <a:pPr lvl="1"/>
            <a:r>
              <a:rPr lang="cs-CZ" sz="2200"/>
              <a:t>Obrázky: ilustrácie, grafy, animácie... </a:t>
            </a:r>
          </a:p>
          <a:p>
            <a:endParaRPr lang="cs-CZ" sz="2200"/>
          </a:p>
          <a:p>
            <a:r>
              <a:rPr lang="cs-CZ" sz="2200"/>
              <a:t>Tradičné: ◦ učebnice, diapozitívy, animácie, videá  </a:t>
            </a:r>
          </a:p>
          <a:p>
            <a:r>
              <a:rPr lang="cs-CZ" sz="2200"/>
              <a:t>Interaktívne: ◦ simulácie, videohry, výučbové systémy, konverzační agenti</a:t>
            </a:r>
          </a:p>
        </p:txBody>
      </p:sp>
    </p:spTree>
    <p:extLst>
      <p:ext uri="{BB962C8B-B14F-4D97-AF65-F5344CB8AC3E}">
        <p14:creationId xmlns:p14="http://schemas.microsoft.com/office/powerpoint/2010/main" val="26647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EE1E6-1099-0285-1A5D-2C429C568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628" y="918546"/>
            <a:ext cx="4269778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226DB-BA29-911F-4E4C-79AC074F5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129" y="918546"/>
            <a:ext cx="3908776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2C664-B2F6-E463-7A24-3697C9DD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835" y="918546"/>
            <a:ext cx="4369365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5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1BA2-638F-6B96-D67A-D74CFCF1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/>
              <a:t>(Mayer, </a:t>
            </a:r>
            <a:r>
              <a:rPr lang="cs-CZ" sz="5400" dirty="0" err="1"/>
              <a:t>Moreto</a:t>
            </a:r>
            <a:r>
              <a:rPr lang="cs-CZ" sz="5400" dirty="0"/>
              <a:t>, 1998)</a:t>
            </a:r>
            <a:endParaRPr lang="en-US" sz="5400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538E-3C45-1881-CB1E-D199DF07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52" y="2742397"/>
            <a:ext cx="4894928" cy="3291840"/>
          </a:xfrm>
          <a:prstGeom prst="rect">
            <a:avLst/>
          </a:prstGeom>
        </p:spPr>
      </p:pic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2DD7B9-DDDC-13EC-6F1B-2367B0247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8516" y="2805081"/>
            <a:ext cx="4974336" cy="3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9159-E4E2-33E5-C4E0-66A72952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(Starkova et al., 2019 JCAL)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B5EEA-D1B5-2FE8-E07A-3587DA7E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48" y="3231784"/>
            <a:ext cx="4974336" cy="2313065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93662-014C-E0E8-E785-B98D96CC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271426"/>
            <a:ext cx="4974336" cy="223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48550-4E85-C13D-8D84-50981774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748" y="2970837"/>
            <a:ext cx="5613570" cy="30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A65FD-D1FC-1678-1BAF-97D1356F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38A5D3-04D8-BCDD-A8C4-C06E3DDD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08" y="2426818"/>
            <a:ext cx="2648434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D809E-E5B2-7D38-40F0-71FFD25CC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8820" y="2426818"/>
            <a:ext cx="266842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65755-9F5E-33D5-545D-D4C634BA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(Javora et al. 2019 BJET)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DF6C39-C68B-5376-A23C-AAB8C5555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23" y="2426818"/>
            <a:ext cx="4186205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A0B5D7-965A-D661-A1B8-C069A99F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791" y="2426818"/>
            <a:ext cx="434848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78326-6FA6-BDD2-CD4B-06FCA6F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Workshopu 9.2.2023</a:t>
            </a:r>
          </a:p>
        </p:txBody>
      </p:sp>
    </p:spTree>
    <p:extLst>
      <p:ext uri="{BB962C8B-B14F-4D97-AF65-F5344CB8AC3E}">
        <p14:creationId xmlns:p14="http://schemas.microsoft.com/office/powerpoint/2010/main" val="118985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2CA78-95D1-33B0-7983-0293C983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endParaRPr lang="cs-CZ" sz="6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CF54-47DD-A721-78E6-82F8C8B0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"</a:t>
            </a:r>
            <a:r>
              <a:rPr lang="en-US" sz="2400" dirty="0" err="1"/>
              <a:t>Zvýrazniť</a:t>
            </a:r>
            <a:r>
              <a:rPr lang="en-US" sz="2400" dirty="0"/>
              <a:t> </a:t>
            </a:r>
            <a:r>
              <a:rPr lang="en-US" sz="2400" dirty="0" err="1"/>
              <a:t>kľúčové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" ◦ 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Používať</a:t>
            </a:r>
            <a:r>
              <a:rPr lang="en-US" sz="2400" dirty="0"/>
              <a:t> </a:t>
            </a:r>
            <a:r>
              <a:rPr lang="en-US" sz="2400" dirty="0" err="1"/>
              <a:t>hlas</a:t>
            </a:r>
            <a:r>
              <a:rPr lang="en-US" sz="2400" dirty="0"/>
              <a:t> </a:t>
            </a:r>
            <a:r>
              <a:rPr lang="en-US" sz="2400" dirty="0" err="1"/>
              <a:t>namiesto</a:t>
            </a:r>
            <a:r>
              <a:rPr lang="en-US" sz="2400" dirty="0"/>
              <a:t> </a:t>
            </a:r>
            <a:r>
              <a:rPr lang="en-US" sz="2400" dirty="0" err="1"/>
              <a:t>textu</a:t>
            </a:r>
            <a:r>
              <a:rPr lang="en-US" sz="2400" dirty="0"/>
              <a:t>" </a:t>
            </a:r>
            <a:endParaRPr lang="cs-CZ" sz="2400" dirty="0"/>
          </a:p>
          <a:p>
            <a:r>
              <a:rPr lang="en-US" sz="2400" dirty="0"/>
              <a:t>◦"</a:t>
            </a:r>
            <a:r>
              <a:rPr lang="en-US" sz="2400" dirty="0" err="1"/>
              <a:t>Umiestnite</a:t>
            </a:r>
            <a:r>
              <a:rPr lang="en-US" sz="2400" dirty="0"/>
              <a:t> </a:t>
            </a:r>
            <a:r>
              <a:rPr lang="en-US" sz="2400" dirty="0" err="1"/>
              <a:t>zodpovedajúci</a:t>
            </a:r>
            <a:r>
              <a:rPr lang="en-US" sz="2400" dirty="0"/>
              <a:t> text a </a:t>
            </a:r>
            <a:r>
              <a:rPr lang="en-US" sz="2400" dirty="0" err="1"/>
              <a:t>obrázok</a:t>
            </a:r>
            <a:r>
              <a:rPr lang="en-US" sz="2400" dirty="0"/>
              <a:t> </a:t>
            </a:r>
            <a:r>
              <a:rPr lang="en-US" sz="2400" dirty="0" err="1"/>
              <a:t>blízko</a:t>
            </a:r>
            <a:r>
              <a:rPr lang="en-US" sz="2400" dirty="0"/>
              <a:t> </a:t>
            </a:r>
            <a:r>
              <a:rPr lang="en-US" sz="2400" dirty="0" err="1"/>
              <a:t>seba</a:t>
            </a:r>
            <a:r>
              <a:rPr lang="en-US" sz="2400" dirty="0"/>
              <a:t>„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Zvýrazniť</a:t>
            </a:r>
            <a:r>
              <a:rPr lang="en-US" sz="2400" dirty="0"/>
              <a:t> </a:t>
            </a:r>
            <a:r>
              <a:rPr lang="en-US" sz="2400" dirty="0" err="1"/>
              <a:t>kľúčové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„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Prezentovať</a:t>
            </a:r>
            <a:r>
              <a:rPr lang="en-US" sz="2400" dirty="0"/>
              <a:t> </a:t>
            </a:r>
            <a:r>
              <a:rPr lang="en-US" sz="2400" dirty="0" err="1"/>
              <a:t>slová</a:t>
            </a:r>
            <a:r>
              <a:rPr lang="en-US" sz="2400" dirty="0"/>
              <a:t> </a:t>
            </a:r>
            <a:r>
              <a:rPr lang="en-US" sz="2400" dirty="0" err="1"/>
              <a:t>skôr</a:t>
            </a:r>
            <a:r>
              <a:rPr lang="en-US" sz="2400" dirty="0"/>
              <a:t> </a:t>
            </a:r>
            <a:r>
              <a:rPr lang="en-US" sz="2400" dirty="0" err="1"/>
              <a:t>hlasom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textom</a:t>
            </a:r>
            <a:r>
              <a:rPr lang="en-US" sz="2400" dirty="0"/>
              <a:t>"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878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5B0BE-11A7-6122-26D4-B61E42FD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3600"/>
              <a:t>Multimediálne vzdelávanie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A86B-0F40-7F03-09FC-AECD6F03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cs-CZ" sz="2400"/>
              <a:t>Kombinujeme slová a obrázky </a:t>
            </a:r>
          </a:p>
          <a:p>
            <a:pPr lvl="1"/>
            <a:r>
              <a:rPr lang="cs-CZ" dirty="0"/>
              <a:t> </a:t>
            </a:r>
            <a:r>
              <a:rPr lang="cs-CZ"/>
              <a:t>Slová</a:t>
            </a:r>
            <a:r>
              <a:rPr lang="cs-CZ" dirty="0"/>
              <a:t>: </a:t>
            </a:r>
            <a:r>
              <a:rPr lang="cs-CZ"/>
              <a:t>písané</a:t>
            </a:r>
            <a:r>
              <a:rPr lang="cs-CZ" dirty="0"/>
              <a:t>, </a:t>
            </a:r>
            <a:r>
              <a:rPr lang="cs-CZ"/>
              <a:t>hovorené</a:t>
            </a:r>
            <a:r>
              <a:rPr lang="cs-CZ" dirty="0"/>
              <a:t>  </a:t>
            </a:r>
          </a:p>
          <a:p>
            <a:pPr lvl="1"/>
            <a:r>
              <a:rPr lang="cs-CZ" dirty="0"/>
              <a:t>Obrázky: </a:t>
            </a:r>
            <a:r>
              <a:rPr lang="cs-CZ"/>
              <a:t>ilustrácie</a:t>
            </a:r>
            <a:r>
              <a:rPr lang="cs-CZ" dirty="0"/>
              <a:t>, grafy, </a:t>
            </a:r>
            <a:r>
              <a:rPr lang="cs-CZ"/>
              <a:t>animácie</a:t>
            </a:r>
            <a:r>
              <a:rPr lang="cs-CZ" dirty="0"/>
              <a:t>... </a:t>
            </a:r>
          </a:p>
          <a:p>
            <a:endParaRPr lang="cs-CZ" sz="2400"/>
          </a:p>
          <a:p>
            <a:r>
              <a:rPr lang="cs-CZ" sz="2400"/>
              <a:t>Tradičné: ◦ učebnice, diapozitívy, animácie, videá  </a:t>
            </a:r>
          </a:p>
          <a:p>
            <a:r>
              <a:rPr lang="cs-CZ" sz="2400"/>
              <a:t>Interaktívne: ◦ simulácie, videohry, výučbové systémy, konverzační agenti</a:t>
            </a:r>
          </a:p>
        </p:txBody>
      </p:sp>
    </p:spTree>
    <p:extLst>
      <p:ext uri="{BB962C8B-B14F-4D97-AF65-F5344CB8AC3E}">
        <p14:creationId xmlns:p14="http://schemas.microsoft.com/office/powerpoint/2010/main" val="380660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F381C-526F-DB0A-7E89-3A2794650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2018546"/>
            <a:ext cx="10337975" cy="28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5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ED0BA-30D1-AB09-2A7B-EC51387A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82" y="2478228"/>
            <a:ext cx="1571844" cy="253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4DFAE-61BB-6A80-366B-BF3DB989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13" y="1917154"/>
            <a:ext cx="3705742" cy="3267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4057D-F8FE-1620-0F53-0FBCEC6A8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604" y="1917154"/>
            <a:ext cx="2648320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72EB-D322-AE22-D28F-3333AA6A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Omezená kapacita aktivní zpracování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216C4-E967-7CBC-6B12-3D4762A9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428471"/>
            <a:ext cx="9021434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0B58F-9E92-09E5-2AF8-2BD0503A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39" y="2314419"/>
            <a:ext cx="1314633" cy="2229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6C5D2-A085-555B-D72E-C6F66409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472" y="2314419"/>
            <a:ext cx="1228896" cy="2210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086E0-7341-024E-5166-4056E41DB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368" y="2276313"/>
            <a:ext cx="1648055" cy="2248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EADE1-D2AA-C6BD-E482-4009FEDBC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423" y="2276313"/>
            <a:ext cx="2000529" cy="2229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BA6FE-890B-D3D0-1CCC-0142D8F76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994" y="2252496"/>
            <a:ext cx="2486372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F381C-526F-DB0A-7E89-3A2794650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2CA78-95D1-33B0-7983-0293C983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endParaRPr lang="cs-CZ" sz="6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CF54-47DD-A721-78E6-82F8C8B0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"</a:t>
            </a:r>
            <a:r>
              <a:rPr lang="en-US" sz="2400" dirty="0" err="1"/>
              <a:t>Zvýrazniť</a:t>
            </a:r>
            <a:r>
              <a:rPr lang="en-US" sz="2400" dirty="0"/>
              <a:t> </a:t>
            </a:r>
            <a:r>
              <a:rPr lang="en-US" sz="2400" dirty="0" err="1"/>
              <a:t>kľúčové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"  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Používať</a:t>
            </a:r>
            <a:r>
              <a:rPr lang="en-US" sz="2400" dirty="0"/>
              <a:t> </a:t>
            </a:r>
            <a:r>
              <a:rPr lang="en-US" sz="2400" dirty="0" err="1"/>
              <a:t>hlas</a:t>
            </a:r>
            <a:r>
              <a:rPr lang="en-US" sz="2400" dirty="0"/>
              <a:t> </a:t>
            </a:r>
            <a:r>
              <a:rPr lang="en-US" sz="2400" dirty="0" err="1"/>
              <a:t>namiesto</a:t>
            </a:r>
            <a:r>
              <a:rPr lang="en-US" sz="2400" dirty="0"/>
              <a:t> </a:t>
            </a:r>
            <a:r>
              <a:rPr lang="en-US" sz="2400" dirty="0" err="1"/>
              <a:t>textu</a:t>
            </a:r>
            <a:r>
              <a:rPr lang="en-US" sz="2400" dirty="0"/>
              <a:t>" 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Umiestnite</a:t>
            </a:r>
            <a:r>
              <a:rPr lang="en-US" sz="2400" dirty="0"/>
              <a:t> </a:t>
            </a:r>
            <a:r>
              <a:rPr lang="en-US" sz="2400" dirty="0" err="1"/>
              <a:t>zodpovedajúci</a:t>
            </a:r>
            <a:r>
              <a:rPr lang="en-US" sz="2400" dirty="0"/>
              <a:t> text a </a:t>
            </a:r>
            <a:r>
              <a:rPr lang="en-US" sz="2400" dirty="0" err="1"/>
              <a:t>obrázok</a:t>
            </a:r>
            <a:r>
              <a:rPr lang="en-US" sz="2400" dirty="0"/>
              <a:t> </a:t>
            </a:r>
            <a:r>
              <a:rPr lang="en-US" sz="2400" dirty="0" err="1"/>
              <a:t>blízko</a:t>
            </a:r>
            <a:r>
              <a:rPr lang="en-US" sz="2400" dirty="0"/>
              <a:t> </a:t>
            </a:r>
            <a:r>
              <a:rPr lang="en-US" sz="2400" dirty="0" err="1"/>
              <a:t>seba</a:t>
            </a:r>
            <a:r>
              <a:rPr lang="en-US" sz="2400" dirty="0"/>
              <a:t>„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Zvýrazniť</a:t>
            </a:r>
            <a:r>
              <a:rPr lang="en-US" sz="2400" dirty="0"/>
              <a:t> </a:t>
            </a:r>
            <a:r>
              <a:rPr lang="en-US" sz="2400" dirty="0" err="1"/>
              <a:t>kľúčové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„</a:t>
            </a:r>
            <a:endParaRPr lang="cs-CZ" sz="2400" dirty="0"/>
          </a:p>
          <a:p>
            <a:r>
              <a:rPr lang="en-US" sz="2400" dirty="0"/>
              <a:t>"</a:t>
            </a:r>
            <a:r>
              <a:rPr lang="en-US" sz="2400" dirty="0" err="1"/>
              <a:t>Prezentovať</a:t>
            </a:r>
            <a:r>
              <a:rPr lang="en-US" sz="2400" dirty="0"/>
              <a:t> </a:t>
            </a:r>
            <a:r>
              <a:rPr lang="en-US" sz="2400" dirty="0" err="1"/>
              <a:t>slová</a:t>
            </a:r>
            <a:r>
              <a:rPr lang="en-US" sz="2400" dirty="0"/>
              <a:t> </a:t>
            </a:r>
            <a:r>
              <a:rPr lang="en-US" sz="2400" dirty="0" err="1"/>
              <a:t>skôr</a:t>
            </a:r>
            <a:r>
              <a:rPr lang="en-US" sz="2400" dirty="0"/>
              <a:t> </a:t>
            </a:r>
            <a:r>
              <a:rPr lang="en-US" sz="2400" dirty="0" err="1"/>
              <a:t>hlasom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textom</a:t>
            </a:r>
            <a:r>
              <a:rPr lang="en-US" sz="2400" dirty="0"/>
              <a:t>"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4601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91081-A141-B07B-29D1-53511E07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4600"/>
              <a:t>Asistované objavovanie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C002-39B0-4246-B69A-4BEE5A78C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Asistované objavovanie je lepšie ako neasistované objavovanie</a:t>
            </a:r>
          </a:p>
          <a:p>
            <a:pPr marL="0" indent="0">
              <a:buNone/>
            </a:pPr>
            <a:r>
              <a:rPr lang="cs-CZ" sz="2400"/>
              <a:t>Bez pomoci - horšie ako "explicitné inštrukcie"</a:t>
            </a:r>
          </a:p>
          <a:p>
            <a:pPr marL="0" indent="0">
              <a:buNone/>
            </a:pPr>
            <a:r>
              <a:rPr lang="cs-CZ" sz="2400"/>
              <a:t>Asistované - lepšie ako "všetko ostatné"</a:t>
            </a:r>
          </a:p>
        </p:txBody>
      </p:sp>
    </p:spTree>
    <p:extLst>
      <p:ext uri="{BB962C8B-B14F-4D97-AF65-F5344CB8AC3E}">
        <p14:creationId xmlns:p14="http://schemas.microsoft.com/office/powerpoint/2010/main" val="3531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DCDB-CAE3-807B-A65B-1F653D2A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[Brom et al., 2017, CAE]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34DDEE-25E0-60C9-15B4-B225A9AFF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931" y="1866682"/>
            <a:ext cx="5744377" cy="3124636"/>
          </a:xfrm>
        </p:spPr>
      </p:pic>
    </p:spTree>
    <p:extLst>
      <p:ext uri="{BB962C8B-B14F-4D97-AF65-F5344CB8AC3E}">
        <p14:creationId xmlns:p14="http://schemas.microsoft.com/office/powerpoint/2010/main" val="186642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F8383-2AF8-3471-D89B-57AAD16AE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cs-CZ" sz="11500"/>
              <a:t>Inovácie vo vzdelávaní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E02B5-DEBD-F276-6789-AFCA89F7D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7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9E4C-1728-F177-4D84-68766C95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[Brom et al., 2017, CAE]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F8014-89E7-E46A-4271-BF2A10481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390" y="2410397"/>
            <a:ext cx="6411220" cy="3181794"/>
          </a:xfrm>
        </p:spPr>
      </p:pic>
    </p:spTree>
    <p:extLst>
      <p:ext uri="{BB962C8B-B14F-4D97-AF65-F5344CB8AC3E}">
        <p14:creationId xmlns:p14="http://schemas.microsoft.com/office/powerpoint/2010/main" val="3072204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405D-D3BF-A4D9-48F2-AFEBA736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[Brom et al., 2017, CAE]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9EDA4-99EF-5929-0AA1-C754669FB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756" y="1910264"/>
            <a:ext cx="9040487" cy="4182059"/>
          </a:xfrm>
        </p:spPr>
      </p:pic>
    </p:spTree>
    <p:extLst>
      <p:ext uri="{BB962C8B-B14F-4D97-AF65-F5344CB8AC3E}">
        <p14:creationId xmlns:p14="http://schemas.microsoft.com/office/powerpoint/2010/main" val="336283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235E3-1581-7B2B-88FA-3F20E777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6600"/>
              <a:t>Študijné opory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5E9B-214A-8524-1AB7-69CAAFCEE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927895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4CC6-2B02-168F-CF12-9763E675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Studijní opora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86E4-2D8A-7E98-E342-69C0E72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Pojmem studijní opory rozumíme studijní materiály připravené speciálně pro řízené samostatné studium a veškeré aktivity vzdělávací instituce, jejichž cílem je nejen řídit, ale i umožnit a usnadnit samostatné studium distanční formou. Studijními materiály rozumíme veškeré studijní a informační zdroje, které jsou součástí řízeného studijního programu a jsou připraveny speciálně pro distanční studium, nebo jsou doplněny tak, aby je bylo možno v distančním studiu efektivně použít.</a:t>
            </a:r>
          </a:p>
          <a:p>
            <a:pPr algn="just"/>
            <a:r>
              <a:rPr lang="cs-CZ" dirty="0"/>
              <a:t>Nejvýraznějším didaktickým elementem distančního studia je tzv. e-learning, tj. elektronické zpracování textů, grafů, tabulek, cvičení, testů do tzv. e-learningových opor a jejich využívání distančními studenty.</a:t>
            </a:r>
          </a:p>
          <a:p>
            <a:pPr algn="just"/>
            <a:r>
              <a:rPr lang="cs-CZ" dirty="0"/>
              <a:t>Studijní opory (nebo texty) by měly splňovat tyto požadavky:</a:t>
            </a:r>
          </a:p>
          <a:p>
            <a:pPr lvl="1" algn="just"/>
            <a:r>
              <a:rPr lang="cs-CZ" dirty="0"/>
              <a:t>být „</a:t>
            </a:r>
            <a:r>
              <a:rPr lang="cs-CZ" dirty="0" err="1"/>
              <a:t>sebeinstrukční</a:t>
            </a:r>
            <a:r>
              <a:rPr lang="cs-CZ" dirty="0"/>
              <a:t>“</a:t>
            </a:r>
          </a:p>
          <a:p>
            <a:pPr lvl="1" algn="just"/>
            <a:r>
              <a:rPr lang="cs-CZ" dirty="0"/>
              <a:t>být strukturované</a:t>
            </a:r>
          </a:p>
          <a:p>
            <a:pPr lvl="1" algn="just"/>
            <a:r>
              <a:rPr lang="cs-CZ" dirty="0"/>
              <a:t>vyznačovat se nápadným členěním textu a jeho grafickou úpravou</a:t>
            </a:r>
          </a:p>
          <a:p>
            <a:pPr lvl="1" algn="just"/>
            <a:r>
              <a:rPr lang="cs-CZ" dirty="0"/>
              <a:t>mít jasně stanovené studijní cíle textu</a:t>
            </a:r>
          </a:p>
          <a:p>
            <a:pPr lvl="1" algn="just"/>
            <a:r>
              <a:rPr lang="cs-CZ" dirty="0"/>
              <a:t>obsahovat výzvy k zamyšlení a řešení úkolů a k psaní písemných prací</a:t>
            </a:r>
          </a:p>
          <a:p>
            <a:pPr lvl="1" algn="just"/>
            <a:r>
              <a:rPr lang="cs-CZ" dirty="0"/>
              <a:t>uvádět příklady využití poznatků v praxi</a:t>
            </a:r>
          </a:p>
          <a:p>
            <a:pPr lvl="1" algn="just"/>
            <a:r>
              <a:rPr lang="cs-CZ" dirty="0"/>
              <a:t>provádět shrnutí učiva</a:t>
            </a:r>
          </a:p>
          <a:p>
            <a:pPr lvl="1" algn="just"/>
            <a:r>
              <a:rPr lang="cs-CZ" dirty="0"/>
              <a:t>doporučovat další studijní literaturu</a:t>
            </a:r>
          </a:p>
          <a:p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016F0-A006-AB54-C93A-85DE010F48ED}"/>
              </a:ext>
            </a:extLst>
          </p:cNvPr>
          <p:cNvSpPr txBox="1"/>
          <p:nvPr/>
        </p:nvSpPr>
        <p:spPr>
          <a:xfrm>
            <a:off x="8915400" y="4145638"/>
            <a:ext cx="269015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Vedeli ste že?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viac </a:t>
            </a:r>
            <a:r>
              <a:rPr lang="sk-SK" dirty="0" err="1"/>
              <a:t>jako</a:t>
            </a:r>
            <a:r>
              <a:rPr lang="sk-SK" dirty="0"/>
              <a:t> polovica inštitúcii v českej </a:t>
            </a:r>
            <a:r>
              <a:rPr lang="sk-SK" dirty="0" err="1"/>
              <a:t>republine</a:t>
            </a:r>
            <a:r>
              <a:rPr lang="sk-SK" dirty="0"/>
              <a:t> nemá kontrolované pravidlá na </a:t>
            </a:r>
            <a:r>
              <a:rPr lang="sk-SK" dirty="0" err="1"/>
              <a:t>revízu</a:t>
            </a:r>
            <a:r>
              <a:rPr lang="sk-SK" dirty="0"/>
              <a:t> </a:t>
            </a:r>
            <a:r>
              <a:rPr lang="sk-SK" dirty="0" err="1"/>
              <a:t>študijnich</a:t>
            </a:r>
            <a:r>
              <a:rPr lang="sk-SK" dirty="0"/>
              <a:t> </a:t>
            </a:r>
            <a:r>
              <a:rPr lang="sk-SK" dirty="0" err="1"/>
              <a:t>opor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3381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4CC6-2B02-168F-CF12-9763E675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Studijní opora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86E4-2D8A-7E98-E342-69C0E72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Pojmem studijní opory rozumíme </a:t>
            </a:r>
            <a:r>
              <a:rPr lang="cs-CZ" b="1" dirty="0"/>
              <a:t>studijní materiály připravené speciálně pro řízené samostatné studium </a:t>
            </a:r>
            <a:r>
              <a:rPr lang="cs-CZ" dirty="0"/>
              <a:t>a veškeré aktivity vzdělávací instituce, jejichž </a:t>
            </a:r>
            <a:r>
              <a:rPr lang="cs-CZ" b="1" dirty="0"/>
              <a:t>cílem je nejen řídit, ale i umožnit a usnadnit samostatné studium </a:t>
            </a:r>
            <a:r>
              <a:rPr lang="cs-CZ" dirty="0"/>
              <a:t>distanční formou. </a:t>
            </a:r>
            <a:r>
              <a:rPr lang="cs-CZ" b="1" dirty="0"/>
              <a:t>Studijními materiály rozumíme veškeré studijní a informační zdroje</a:t>
            </a:r>
            <a:r>
              <a:rPr lang="cs-CZ" dirty="0"/>
              <a:t>, které jsou součástí řízeného studijního programu a </a:t>
            </a:r>
            <a:r>
              <a:rPr lang="cs-CZ" b="1" dirty="0"/>
              <a:t>jsou připraveny speciálně pro distanční studium</a:t>
            </a:r>
            <a:r>
              <a:rPr lang="cs-CZ" dirty="0"/>
              <a:t>, nebo jsou doplněny tak, aby je bylo možno v distančním studiu efektivně použít. </a:t>
            </a:r>
          </a:p>
          <a:p>
            <a:pPr algn="just"/>
            <a:r>
              <a:rPr lang="cs-CZ" dirty="0"/>
              <a:t>Nejvýraznějším didaktickým elementem distančního studia je tzv. e-learning, tj. elektronické zpracování textů, grafů, tabulek, cvičení, testů do tzv. e-learningových opor a jejich využívání distančními studenty.</a:t>
            </a:r>
          </a:p>
          <a:p>
            <a:pPr algn="just"/>
            <a:r>
              <a:rPr lang="cs-CZ" dirty="0"/>
              <a:t>Studijní opory (nebo texty) by měly splňovat tyto požadavky:</a:t>
            </a:r>
          </a:p>
          <a:p>
            <a:pPr lvl="1" algn="just"/>
            <a:r>
              <a:rPr lang="cs-CZ" dirty="0"/>
              <a:t>být „</a:t>
            </a:r>
            <a:r>
              <a:rPr lang="cs-CZ" dirty="0" err="1"/>
              <a:t>sebeinstrukční</a:t>
            </a:r>
            <a:r>
              <a:rPr lang="cs-CZ" dirty="0"/>
              <a:t>“</a:t>
            </a:r>
          </a:p>
          <a:p>
            <a:pPr lvl="1" algn="just"/>
            <a:r>
              <a:rPr lang="cs-CZ" dirty="0"/>
              <a:t>být strukturované</a:t>
            </a:r>
          </a:p>
          <a:p>
            <a:pPr lvl="1" algn="just"/>
            <a:r>
              <a:rPr lang="cs-CZ" dirty="0"/>
              <a:t>vyznačovat se nápadným členěním textu a jeho grafickou úpravou</a:t>
            </a:r>
          </a:p>
          <a:p>
            <a:pPr lvl="1" algn="just"/>
            <a:r>
              <a:rPr lang="cs-CZ" dirty="0"/>
              <a:t>mít jasně stanovené studijní cíle textu</a:t>
            </a:r>
          </a:p>
          <a:p>
            <a:pPr lvl="1" algn="just"/>
            <a:r>
              <a:rPr lang="cs-CZ" dirty="0"/>
              <a:t>obsahovat výzvy k zamyšlení a řešení úkolů a k psaní písemných prací</a:t>
            </a:r>
          </a:p>
          <a:p>
            <a:pPr lvl="1" algn="just"/>
            <a:r>
              <a:rPr lang="cs-CZ" dirty="0"/>
              <a:t>uvádět příklady využití poznatků v praxi</a:t>
            </a:r>
          </a:p>
          <a:p>
            <a:pPr lvl="1" algn="just"/>
            <a:r>
              <a:rPr lang="cs-CZ" dirty="0"/>
              <a:t>provádět shrnutí učiva</a:t>
            </a:r>
          </a:p>
          <a:p>
            <a:pPr lvl="1" algn="just"/>
            <a:r>
              <a:rPr lang="cs-CZ" dirty="0"/>
              <a:t>doporučovat další studijní literaturu</a:t>
            </a:r>
          </a:p>
          <a:p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016F0-A006-AB54-C93A-85DE010F48ED}"/>
              </a:ext>
            </a:extLst>
          </p:cNvPr>
          <p:cNvSpPr txBox="1"/>
          <p:nvPr/>
        </p:nvSpPr>
        <p:spPr>
          <a:xfrm>
            <a:off x="8915400" y="4145638"/>
            <a:ext cx="269015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Vedeli ste že?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viac </a:t>
            </a:r>
            <a:r>
              <a:rPr lang="sk-SK" dirty="0" err="1"/>
              <a:t>jako</a:t>
            </a:r>
            <a:r>
              <a:rPr lang="sk-SK" dirty="0"/>
              <a:t> polovica inštitúcii v českej </a:t>
            </a:r>
            <a:r>
              <a:rPr lang="sk-SK" dirty="0" err="1"/>
              <a:t>republine</a:t>
            </a:r>
            <a:r>
              <a:rPr lang="sk-SK" dirty="0"/>
              <a:t> nemá kontrolované pravidlá na </a:t>
            </a:r>
            <a:r>
              <a:rPr lang="sk-SK" dirty="0" err="1"/>
              <a:t>revízu</a:t>
            </a:r>
            <a:r>
              <a:rPr lang="sk-SK" dirty="0"/>
              <a:t> </a:t>
            </a:r>
            <a:r>
              <a:rPr lang="sk-SK" dirty="0" err="1"/>
              <a:t>študijnich</a:t>
            </a:r>
            <a:r>
              <a:rPr lang="sk-SK" dirty="0"/>
              <a:t> </a:t>
            </a:r>
            <a:r>
              <a:rPr lang="sk-SK" dirty="0" err="1"/>
              <a:t>opor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3068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4CC6-2B02-168F-CF12-9763E675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Studijní opora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86E4-2D8A-7E98-E342-69C0E72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b="1" dirty="0"/>
              <a:t>studijní materiály připravené speciálně pro řízené samostatné studium </a:t>
            </a:r>
          </a:p>
          <a:p>
            <a:pPr algn="just"/>
            <a:r>
              <a:rPr lang="cs-CZ" b="1" dirty="0"/>
              <a:t>cílem je nejen řídit, ale i umožnit a usnadnit samostatné studium</a:t>
            </a:r>
            <a:endParaRPr lang="cs-CZ" dirty="0"/>
          </a:p>
          <a:p>
            <a:pPr algn="just"/>
            <a:r>
              <a:rPr lang="cs-CZ" dirty="0"/>
              <a:t>veškeré studijní a informační zdroje, které jsou součástí řízeného studijního programu </a:t>
            </a:r>
          </a:p>
          <a:p>
            <a:pPr algn="just"/>
            <a:r>
              <a:rPr lang="cs-CZ" dirty="0"/>
              <a:t>Studijní opory (nebo texty) by měly splňovat tyto požadavky:</a:t>
            </a:r>
          </a:p>
          <a:p>
            <a:pPr lvl="1" algn="just"/>
            <a:r>
              <a:rPr lang="cs-CZ" dirty="0"/>
              <a:t>být „</a:t>
            </a:r>
            <a:r>
              <a:rPr lang="cs-CZ" dirty="0" err="1"/>
              <a:t>sebeinstrukční</a:t>
            </a:r>
            <a:r>
              <a:rPr lang="cs-CZ" dirty="0"/>
              <a:t>“</a:t>
            </a:r>
          </a:p>
          <a:p>
            <a:pPr lvl="1" algn="just"/>
            <a:r>
              <a:rPr lang="cs-CZ" dirty="0"/>
              <a:t>být strukturované</a:t>
            </a:r>
          </a:p>
          <a:p>
            <a:pPr lvl="1" algn="just"/>
            <a:r>
              <a:rPr lang="cs-CZ" dirty="0"/>
              <a:t>vyznačovat se nápadným členěním textu a jeho grafickou úpravou</a:t>
            </a:r>
          </a:p>
          <a:p>
            <a:pPr lvl="1" algn="just"/>
            <a:r>
              <a:rPr lang="cs-CZ" dirty="0"/>
              <a:t>mít jasně stanovené studijní cíle textu</a:t>
            </a:r>
          </a:p>
          <a:p>
            <a:pPr lvl="1" algn="just"/>
            <a:r>
              <a:rPr lang="cs-CZ" dirty="0"/>
              <a:t>obsahovat výzvy k zamyšlení a řešení úkolů a k psaní písemných prací</a:t>
            </a:r>
          </a:p>
          <a:p>
            <a:pPr lvl="1" algn="just"/>
            <a:r>
              <a:rPr lang="cs-CZ" dirty="0"/>
              <a:t>uvádět příklady využití poznatků v praxi</a:t>
            </a:r>
          </a:p>
          <a:p>
            <a:pPr lvl="1" algn="just"/>
            <a:r>
              <a:rPr lang="cs-CZ" dirty="0"/>
              <a:t>provádět shrnutí učiva</a:t>
            </a:r>
          </a:p>
          <a:p>
            <a:pPr lvl="1" algn="just"/>
            <a:r>
              <a:rPr lang="cs-CZ" dirty="0"/>
              <a:t>doporučovat další studijní literaturu</a:t>
            </a:r>
          </a:p>
          <a:p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016F0-A006-AB54-C93A-85DE010F48ED}"/>
              </a:ext>
            </a:extLst>
          </p:cNvPr>
          <p:cNvSpPr txBox="1"/>
          <p:nvPr/>
        </p:nvSpPr>
        <p:spPr>
          <a:xfrm>
            <a:off x="9189720" y="3779878"/>
            <a:ext cx="269015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Vedeli ste že?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viac </a:t>
            </a:r>
            <a:r>
              <a:rPr lang="sk-SK" dirty="0" err="1"/>
              <a:t>jako</a:t>
            </a:r>
            <a:r>
              <a:rPr lang="sk-SK" dirty="0"/>
              <a:t> polovica inštitúcii v českej </a:t>
            </a:r>
            <a:r>
              <a:rPr lang="sk-SK" dirty="0" err="1"/>
              <a:t>republine</a:t>
            </a:r>
            <a:r>
              <a:rPr lang="sk-SK" dirty="0"/>
              <a:t> nemá kontrolované pravidlá na </a:t>
            </a:r>
            <a:r>
              <a:rPr lang="sk-SK" dirty="0" err="1"/>
              <a:t>revízu</a:t>
            </a:r>
            <a:r>
              <a:rPr lang="sk-SK" dirty="0"/>
              <a:t> </a:t>
            </a:r>
            <a:r>
              <a:rPr lang="sk-SK" dirty="0" err="1"/>
              <a:t>študijnich</a:t>
            </a:r>
            <a:r>
              <a:rPr lang="sk-SK" dirty="0"/>
              <a:t> </a:t>
            </a:r>
            <a:r>
              <a:rPr lang="sk-SK" dirty="0" err="1"/>
              <a:t>opor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37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4AB51-B9C4-356F-F12A-F5A65078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5600" b="0" i="0">
                <a:effectLst/>
                <a:latin typeface="Arial" panose="020B0604020202020204" pitchFamily="34" charset="0"/>
              </a:rPr>
              <a:t>Studijní opory umožnují</a:t>
            </a:r>
            <a:endParaRPr lang="cs-CZ" sz="5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7957-F4CB-51F1-DC44-F72567F9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Individualizaci a flexibilitu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Samostatnost studia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Multimediálnost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Podpora studujících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Otevřenost </a:t>
            </a:r>
          </a:p>
        </p:txBody>
      </p:sp>
    </p:spTree>
    <p:extLst>
      <p:ext uri="{BB962C8B-B14F-4D97-AF65-F5344CB8AC3E}">
        <p14:creationId xmlns:p14="http://schemas.microsoft.com/office/powerpoint/2010/main" val="224896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A9444-7879-706A-087B-04EE1C61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6600"/>
              <a:t>Video jako študijná opora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C4CB-22D7-01A8-3046-5B1FAAC5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cs-CZ" sz="2400"/>
              <a:t>Najčastejšia chyba:</a:t>
            </a:r>
          </a:p>
          <a:p>
            <a:r>
              <a:rPr lang="cs-CZ" sz="2400"/>
              <a:t>Video je příliš dlhé, příliš nedáva študentovi zmysel a nevyžaduje jeho aktivitu</a:t>
            </a:r>
          </a:p>
        </p:txBody>
      </p:sp>
    </p:spTree>
    <p:extLst>
      <p:ext uri="{BB962C8B-B14F-4D97-AF65-F5344CB8AC3E}">
        <p14:creationId xmlns:p14="http://schemas.microsoft.com/office/powerpoint/2010/main" val="644125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1C8E1-0D47-7919-7C4E-254F555E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4600"/>
              <a:t>Organizácia kurzu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A378-E0CA-1A6E-84D2-87C5F89A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746264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1714-BB55-3397-DAD8-35DB6693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F063-F0D9-CBAD-7468-4953E731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https://dso.upol.cz/authors</a:t>
            </a:r>
          </a:p>
        </p:txBody>
      </p:sp>
    </p:spTree>
    <p:extLst>
      <p:ext uri="{BB962C8B-B14F-4D97-AF65-F5344CB8AC3E}">
        <p14:creationId xmlns:p14="http://schemas.microsoft.com/office/powerpoint/2010/main" val="283910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BD396B13-A10E-4A7C-A096-8CAE0B98B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D303E-07EC-FCCB-6CF2-0D28D361A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626" b="-1"/>
          <a:stretch/>
        </p:blipFill>
        <p:spPr>
          <a:xfrm>
            <a:off x="4821287" y="348856"/>
            <a:ext cx="7047273" cy="6160289"/>
          </a:xfrm>
          <a:custGeom>
            <a:avLst/>
            <a:gdLst/>
            <a:ahLst/>
            <a:cxnLst/>
            <a:rect l="l" t="t" r="r" b="b"/>
            <a:pathLst>
              <a:path w="7047273" h="6160289">
                <a:moveTo>
                  <a:pt x="0" y="0"/>
                </a:moveTo>
                <a:lnTo>
                  <a:pt x="7047273" y="0"/>
                </a:lnTo>
                <a:lnTo>
                  <a:pt x="7047273" y="2807326"/>
                </a:lnTo>
                <a:lnTo>
                  <a:pt x="3603828" y="6155120"/>
                </a:lnTo>
                <a:lnTo>
                  <a:pt x="7047273" y="6155120"/>
                </a:lnTo>
                <a:lnTo>
                  <a:pt x="7047273" y="6160289"/>
                </a:lnTo>
                <a:lnTo>
                  <a:pt x="0" y="6160289"/>
                </a:lnTo>
                <a:close/>
              </a:path>
            </a:pathLst>
          </a:custGeom>
        </p:spPr>
      </p:pic>
      <p:sp>
        <p:nvSpPr>
          <p:cNvPr id="31" name="Right Triangle 25">
            <a:extLst>
              <a:ext uri="{FF2B5EF4-FFF2-40B4-BE49-F238E27FC236}">
                <a16:creationId xmlns:a16="http://schemas.microsoft.com/office/drawing/2014/main" id="{52B7117A-6A3D-4C1E-8D25-852D81E78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4" y="625059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53854-69BC-3573-B013-04C1D6C7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83528"/>
            <a:ext cx="3371456" cy="3167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Today's Aerial Geography Lesson</a:t>
            </a:r>
            <a:br>
              <a:rPr lang="en-US" sz="4000"/>
            </a:br>
            <a:r>
              <a:rPr lang="en-US" sz="4000"/>
              <a:t>(NYT, 1927) (Cuban, 1986)</a:t>
            </a:r>
          </a:p>
        </p:txBody>
      </p:sp>
    </p:spTree>
    <p:extLst>
      <p:ext uri="{BB962C8B-B14F-4D97-AF65-F5344CB8AC3E}">
        <p14:creationId xmlns:p14="http://schemas.microsoft.com/office/powerpoint/2010/main" val="2563695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298A0-7555-6966-1DDC-A5EC6012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3600" b="0" i="1" u="none" strike="noStrike" baseline="0">
                <a:latin typeface="Calibri-LightItalic"/>
              </a:rPr>
              <a:t>Evaluační dotazník na konci elektronického kurzu</a:t>
            </a:r>
            <a:endParaRPr lang="cs-CZ" sz="3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0D19-ED07-73CA-AC1E-E145917D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900" b="0" i="0" u="none" strike="noStrike" baseline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900" b="0" i="0" u="none" strike="noStrike" baseline="0">
                <a:latin typeface="Calibri" panose="020F0502020204030204" pitchFamily="34" charset="0"/>
              </a:rPr>
              <a:t>1. Kurz je logicky uspořádaný</a:t>
            </a:r>
          </a:p>
          <a:p>
            <a:pPr marL="0" indent="0">
              <a:buNone/>
            </a:pPr>
            <a:r>
              <a:rPr lang="cs-CZ" sz="1900" b="0" i="0" u="none" strike="noStrike" baseline="0">
                <a:latin typeface="Calibri" panose="020F0502020204030204" pitchFamily="34" charset="0"/>
              </a:rPr>
              <a:t>2. Navigace v kurzu je (z hlediska přehlednosti)</a:t>
            </a:r>
          </a:p>
          <a:p>
            <a:pPr marL="0" indent="0">
              <a:buNone/>
            </a:pPr>
            <a:r>
              <a:rPr lang="cs-CZ" sz="1900" b="0" i="0" u="none" strike="noStrike" baseline="0">
                <a:latin typeface="Calibri" panose="020F0502020204030204" pitchFamily="34" charset="0"/>
              </a:rPr>
              <a:t>3. V kurzu vše fungovalo podle mých očekávání</a:t>
            </a:r>
          </a:p>
          <a:p>
            <a:pPr marL="0" indent="0">
              <a:buNone/>
            </a:pPr>
            <a:r>
              <a:rPr lang="cs-CZ" sz="1900" b="0" i="0" u="none" strike="noStrike" baseline="0">
                <a:latin typeface="Calibri" panose="020F0502020204030204" pitchFamily="34" charset="0"/>
              </a:rPr>
              <a:t>4. </a:t>
            </a:r>
            <a:r>
              <a:rPr lang="cs-CZ" sz="1900" b="1" i="0" u="none" strike="noStrike" baseline="0">
                <a:latin typeface="Calibri" panose="020F0502020204030204" pitchFamily="34" charset="0"/>
              </a:rPr>
              <a:t>Ohodnoťte, jak byly jednotlivé studijní materiály přínosné pro absolvování předmětu</a:t>
            </a:r>
            <a:r>
              <a:rPr lang="cs-CZ" sz="1900" b="0" i="0" u="none" strike="noStrike" baseline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900" b="0" i="0" u="none" strike="noStrike" baseline="0">
                <a:latin typeface="Calibri" panose="020F0502020204030204" pitchFamily="34" charset="0"/>
              </a:rPr>
              <a:t>5. Časový plán kurzu je adekvátní </a:t>
            </a:r>
          </a:p>
          <a:p>
            <a:pPr marL="0" indent="0">
              <a:buNone/>
            </a:pPr>
            <a:r>
              <a:rPr lang="cs-CZ" sz="1900" b="1" i="0" u="none" strike="noStrike" baseline="0">
                <a:latin typeface="Calibri" panose="020F0502020204030204" pitchFamily="34" charset="0"/>
              </a:rPr>
              <a:t>6. Zapojení pedagogů v kurzu mě motivovalo k hlubšímu studiu</a:t>
            </a:r>
          </a:p>
          <a:p>
            <a:pPr marL="0" indent="0">
              <a:buNone/>
            </a:pPr>
            <a:r>
              <a:rPr lang="pl-PL" sz="1900" b="0" i="0" u="none" strike="noStrike" baseline="0">
                <a:latin typeface="Calibri" panose="020F0502020204030204" pitchFamily="34" charset="0"/>
              </a:rPr>
              <a:t>7. Komunikace s pedagogy v kurzu byla</a:t>
            </a:r>
          </a:p>
          <a:p>
            <a:pPr marL="0" indent="0">
              <a:buNone/>
            </a:pPr>
            <a:r>
              <a:rPr lang="cs-CZ" sz="1900" b="0" i="0" u="none" strike="noStrike" baseline="0">
                <a:latin typeface="Calibri" panose="020F0502020204030204" pitchFamily="34" charset="0"/>
              </a:rPr>
              <a:t>8. Další poznámky ke kurzu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34672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8D804-5CF1-E973-CD59-97DF3D19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5100"/>
              <a:t>Tradičný vzdelávací systém dobre nefunguje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976F-7241-5854-F03C-972C545A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sk-SK" sz="1700"/>
              <a:t>Študenti nie sú motivovaný</a:t>
            </a:r>
          </a:p>
          <a:p>
            <a:r>
              <a:rPr lang="sk-SK" sz="1700"/>
              <a:t>Študentov učíme veci ktoré nepotrebujú</a:t>
            </a:r>
          </a:p>
          <a:p>
            <a:r>
              <a:rPr lang="sk-SK" sz="1700"/>
              <a:t>Roztrieštenosť obsahov vzdelávania</a:t>
            </a:r>
          </a:p>
          <a:p>
            <a:r>
              <a:rPr lang="sk-SK" sz="1700"/>
              <a:t>Vzdelávanie je príliš pasívne</a:t>
            </a:r>
          </a:p>
          <a:p>
            <a:r>
              <a:rPr lang="sk-SK" sz="1700"/>
              <a:t>Učitelia nie sú dosť dobrý</a:t>
            </a:r>
          </a:p>
          <a:p>
            <a:r>
              <a:rPr lang="sk-SK" sz="1700"/>
              <a:t>Vzdelávanie nie je dostatočne vizuálne a názorné</a:t>
            </a:r>
          </a:p>
          <a:p>
            <a:r>
              <a:rPr lang="sk-SK" sz="1700"/>
              <a:t>…</a:t>
            </a:r>
          </a:p>
          <a:p>
            <a:endParaRPr lang="sk-SK" sz="1700"/>
          </a:p>
          <a:p>
            <a:r>
              <a:rPr lang="sk-SK" sz="1700"/>
              <a:t>Technológie vo vzdelávai to zmenia!</a:t>
            </a:r>
          </a:p>
        </p:txBody>
      </p:sp>
    </p:spTree>
    <p:extLst>
      <p:ext uri="{BB962C8B-B14F-4D97-AF65-F5344CB8AC3E}">
        <p14:creationId xmlns:p14="http://schemas.microsoft.com/office/powerpoint/2010/main" val="1022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E9268-5573-1146-0843-F3554C84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6600"/>
              <a:t>Čo s tím robiť?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F491-4132-2C24-125E-16E30853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1700"/>
              <a:t>Nápady? </a:t>
            </a:r>
          </a:p>
          <a:p>
            <a:pPr lvl="1"/>
            <a:r>
              <a:rPr lang="cs-CZ" sz="1700"/>
              <a:t>Školy zamerané na študenta ~1920</a:t>
            </a:r>
          </a:p>
          <a:p>
            <a:pPr lvl="1"/>
            <a:r>
              <a:rPr lang="cs-CZ" sz="1700"/>
              <a:t>"Pestovať spoluprácu... podporovať deti v myslení a kladení otázok... učiť praktickým zručnostiam uplatniteľným v spoločnosti..."~1970 </a:t>
            </a:r>
          </a:p>
          <a:p>
            <a:r>
              <a:rPr lang="cs-CZ" sz="1700"/>
              <a:t>Dôkazy?  </a:t>
            </a:r>
          </a:p>
          <a:p>
            <a:pPr lvl="1"/>
            <a:r>
              <a:rPr lang="cs-CZ" sz="1700"/>
              <a:t>"Pasívne, rutinné, úradnícke" - školská inšpekcia, 1913 </a:t>
            </a:r>
          </a:p>
          <a:p>
            <a:pPr lvl="1"/>
            <a:r>
              <a:rPr lang="cs-CZ" sz="1700"/>
              <a:t>Štúdia z rokov 1907 - 2011; </a:t>
            </a:r>
          </a:p>
          <a:p>
            <a:pPr lvl="1"/>
            <a:r>
              <a:rPr lang="cs-CZ" sz="1700"/>
              <a:t>frekvencia otázok konkrétneho učiteľa: 2 - 3/min (Cuban, s. 10)</a:t>
            </a:r>
          </a:p>
        </p:txBody>
      </p:sp>
    </p:spTree>
    <p:extLst>
      <p:ext uri="{BB962C8B-B14F-4D97-AF65-F5344CB8AC3E}">
        <p14:creationId xmlns:p14="http://schemas.microsoft.com/office/powerpoint/2010/main" val="9842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47FDF-19DE-2304-A642-AD59C2E1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5100"/>
              <a:t>Inovácia vo vzdelávaní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11F0-8A88-6D6D-9E70-53A3999C3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/>
              <a:t>Ohdalenie</a:t>
            </a:r>
          </a:p>
        </p:txBody>
      </p:sp>
    </p:spTree>
    <p:extLst>
      <p:ext uri="{BB962C8B-B14F-4D97-AF65-F5344CB8AC3E}">
        <p14:creationId xmlns:p14="http://schemas.microsoft.com/office/powerpoint/2010/main" val="33002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7FA1A-708C-2683-7A45-91B442E4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6100"/>
              <a:t>Inovačný cyklus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3753F-A125-048F-B0E2-5BF329398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500"/>
              <a:t>1. Nadšenie zástancov </a:t>
            </a:r>
          </a:p>
          <a:p>
            <a:pPr marL="0" indent="0">
              <a:buNone/>
            </a:pPr>
            <a:r>
              <a:rPr lang="cs-CZ" sz="1500"/>
              <a:t>2. Filantropi a zástancovia na ministerstvách sa ho snažia centrálne implementovať do škôl </a:t>
            </a:r>
          </a:p>
          <a:p>
            <a:pPr marL="0" indent="0">
              <a:buNone/>
            </a:pPr>
            <a:r>
              <a:rPr lang="cs-CZ" sz="1500"/>
              <a:t>3. Začína sa výskum </a:t>
            </a:r>
          </a:p>
          <a:p>
            <a:pPr marL="0" indent="0">
              <a:buNone/>
            </a:pPr>
            <a:r>
              <a:rPr lang="cs-CZ" sz="1500"/>
              <a:t>4. Správy o úspechoch (prípadové štúdie) </a:t>
            </a:r>
          </a:p>
          <a:p>
            <a:pPr marL="0" indent="0">
              <a:buNone/>
            </a:pPr>
            <a:r>
              <a:rPr lang="cs-CZ" sz="1500"/>
              <a:t>5. Revízie výskumu uvádzajú, že štúdie sú nekvalitné </a:t>
            </a:r>
          </a:p>
          <a:p>
            <a:pPr marL="0" indent="0">
              <a:buNone/>
            </a:pPr>
            <a:r>
              <a:rPr lang="cs-CZ" sz="1500"/>
              <a:t>6. Výskumné recenzie uvádzajú, že to trochu funguje</a:t>
            </a:r>
          </a:p>
          <a:p>
            <a:pPr marL="0" indent="0">
              <a:buNone/>
            </a:pPr>
            <a:r>
              <a:rPr lang="cs-CZ" sz="1500"/>
              <a:t>7. ...ale existujú určité technické prekážky </a:t>
            </a:r>
          </a:p>
          <a:p>
            <a:pPr marL="0" indent="0">
              <a:buNone/>
            </a:pPr>
            <a:r>
              <a:rPr lang="cs-CZ" sz="1500"/>
              <a:t>8. Využitie je okrajové </a:t>
            </a:r>
          </a:p>
          <a:p>
            <a:pPr marL="0" indent="0">
              <a:buNone/>
            </a:pPr>
            <a:r>
              <a:rPr lang="cs-CZ" sz="1500"/>
              <a:t>9. A na vine sú učitelia!</a:t>
            </a:r>
          </a:p>
        </p:txBody>
      </p:sp>
    </p:spTree>
    <p:extLst>
      <p:ext uri="{BB962C8B-B14F-4D97-AF65-F5344CB8AC3E}">
        <p14:creationId xmlns:p14="http://schemas.microsoft.com/office/powerpoint/2010/main" val="16593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AA669-1BF3-474E-1B0B-61A6DFC3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5100"/>
              <a:t>Film vo vzdelávaní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1BCC-070B-7F58-32BC-D6AAE61D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200"/>
              <a:t>Film </a:t>
            </a:r>
            <a:r>
              <a:rPr lang="en-US" sz="2200"/>
              <a:t>"Médium, ktoré dokáže vdýchnuť realitu hovorenému a tlačenému svetu"  </a:t>
            </a:r>
            <a:endParaRPr lang="cs-CZ" sz="2200"/>
          </a:p>
          <a:p>
            <a:pPr lvl="1"/>
            <a:r>
              <a:rPr lang="en-US" sz="2200"/>
              <a:t>Efektívne, zaujímavé, emocionálne  Edison: (1913) </a:t>
            </a:r>
            <a:endParaRPr lang="cs-CZ" sz="2200"/>
          </a:p>
          <a:p>
            <a:r>
              <a:rPr lang="en-US" sz="2200"/>
              <a:t>◦ "...v priemere dosahujeme z učebníc asi 2 percentá účinnosti... [s filmom] by malo byť možné dosiahnuť stopercentnú účinnosť" (1922)</a:t>
            </a: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4847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6AEC42EECD84EAD8AD1094260F1B7" ma:contentTypeVersion="13" ma:contentTypeDescription="Vytvoří nový dokument" ma:contentTypeScope="" ma:versionID="8a1c106bc76803e3c18bc1c25535f7df">
  <xsd:schema xmlns:xsd="http://www.w3.org/2001/XMLSchema" xmlns:xs="http://www.w3.org/2001/XMLSchema" xmlns:p="http://schemas.microsoft.com/office/2006/metadata/properties" xmlns:ns3="b8b8cc5b-1c2f-46ce-8550-33952d072862" xmlns:ns4="8c6de1ed-9f3e-421a-ac48-19cc218b1014" targetNamespace="http://schemas.microsoft.com/office/2006/metadata/properties" ma:root="true" ma:fieldsID="d4923d18a92e43fb4a1fec05a36d5718" ns3:_="" ns4:_="">
    <xsd:import namespace="b8b8cc5b-1c2f-46ce-8550-33952d072862"/>
    <xsd:import namespace="8c6de1ed-9f3e-421a-ac48-19cc218b10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cc5b-1c2f-46ce-8550-33952d0728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de1ed-9f3e-421a-ac48-19cc218b1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6de1ed-9f3e-421a-ac48-19cc218b1014" xsi:nil="true"/>
  </documentManagement>
</p:properties>
</file>

<file path=customXml/itemProps1.xml><?xml version="1.0" encoding="utf-8"?>
<ds:datastoreItem xmlns:ds="http://schemas.openxmlformats.org/officeDocument/2006/customXml" ds:itemID="{91899331-C19E-4DA5-9EEE-3812694C9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8cc5b-1c2f-46ce-8550-33952d072862"/>
    <ds:schemaRef ds:uri="8c6de1ed-9f3e-421a-ac48-19cc218b1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DF0706-17A4-410A-94A2-4D6A5FED0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04DF4-365E-42C0-9760-BA235F5B1467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8c6de1ed-9f3e-421a-ac48-19cc218b1014"/>
    <ds:schemaRef ds:uri="b8b8cc5b-1c2f-46ce-8550-33952d07286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1143</Words>
  <Application>Microsoft Office PowerPoint</Application>
  <PresentationFormat>Widescreen</PresentationFormat>
  <Paragraphs>147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-apple-system</vt:lpstr>
      <vt:lpstr>Arial</vt:lpstr>
      <vt:lpstr>Calibri</vt:lpstr>
      <vt:lpstr>Calibri Light</vt:lpstr>
      <vt:lpstr>Calibri-LightItalic</vt:lpstr>
      <vt:lpstr>Office Theme</vt:lpstr>
      <vt:lpstr>Jak na blended learning a výuková videa</vt:lpstr>
      <vt:lpstr>Program Workshopu 9.2.2023</vt:lpstr>
      <vt:lpstr>Inovácie vo vzdelávaní</vt:lpstr>
      <vt:lpstr>Today's Aerial Geography Lesson (NYT, 1927) (Cuban, 1986)</vt:lpstr>
      <vt:lpstr>Tradičný vzdelávací systém dobre nefunguje</vt:lpstr>
      <vt:lpstr>Čo s tím robiť?</vt:lpstr>
      <vt:lpstr>Inovácia vo vzdelávaní</vt:lpstr>
      <vt:lpstr>Inovačný cyklus</vt:lpstr>
      <vt:lpstr>Film vo vzdelávaní</vt:lpstr>
      <vt:lpstr>SAMR</vt:lpstr>
      <vt:lpstr>Multimediálne vzdelávanie</vt:lpstr>
      <vt:lpstr>Multimediálne vzdelávanie</vt:lpstr>
      <vt:lpstr>PowerPoint Presentation</vt:lpstr>
      <vt:lpstr>PowerPoint Presentation</vt:lpstr>
      <vt:lpstr>PowerPoint Presentation</vt:lpstr>
      <vt:lpstr>(Mayer, Moreto, 1998)</vt:lpstr>
      <vt:lpstr>(Starkova et al., 2019 JCAL)</vt:lpstr>
      <vt:lpstr>PowerPoint Presentation</vt:lpstr>
      <vt:lpstr>(Javora et al. 2019 BJET)</vt:lpstr>
      <vt:lpstr>PowerPoint Presentation</vt:lpstr>
      <vt:lpstr>Multimediálne vzdelávanie</vt:lpstr>
      <vt:lpstr>PowerPoint Presentation</vt:lpstr>
      <vt:lpstr>PowerPoint Presentation</vt:lpstr>
      <vt:lpstr>Omezená kapacita aktivní zpracování</vt:lpstr>
      <vt:lpstr>PowerPoint Presentation</vt:lpstr>
      <vt:lpstr>PowerPoint Presentation</vt:lpstr>
      <vt:lpstr>PowerPoint Presentation</vt:lpstr>
      <vt:lpstr>Asistované objavovanie</vt:lpstr>
      <vt:lpstr>[Brom et al., 2017, CAE]</vt:lpstr>
      <vt:lpstr>[Brom et al., 2017, CAE]</vt:lpstr>
      <vt:lpstr>[Brom et al., 2017, CAE]</vt:lpstr>
      <vt:lpstr>Študijné opory</vt:lpstr>
      <vt:lpstr>Studijní opora</vt:lpstr>
      <vt:lpstr>Studijní opora</vt:lpstr>
      <vt:lpstr>Studijní opora</vt:lpstr>
      <vt:lpstr>Studijní opory umožnují</vt:lpstr>
      <vt:lpstr>Video jako študijná opora</vt:lpstr>
      <vt:lpstr>Organizácia kurzu</vt:lpstr>
      <vt:lpstr>PowerPoint Presentation</vt:lpstr>
      <vt:lpstr>Evaluační dotazník na konci elektronického kurzu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blended learning a výuková videa</dc:title>
  <dc:creator>penickaj</dc:creator>
  <cp:lastModifiedBy>penickaj</cp:lastModifiedBy>
  <cp:revision>2</cp:revision>
  <dcterms:created xsi:type="dcterms:W3CDTF">2023-02-08T09:57:21Z</dcterms:created>
  <dcterms:modified xsi:type="dcterms:W3CDTF">2023-02-09T07:44:23Z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0x0101005486AEC42EECD84EAD8AD1094260F1B7</vt:lpwstr>
  </property>
</Properties>
</file>