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0D06AF-8CF7-4740-BEF8-D78007C400F1}"/>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EFFDE59D-60CB-4A97-91E4-76EFE9044D6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4AB5FC9F-1CB8-4C07-A0C9-658508B8BDEB}"/>
              </a:ext>
            </a:extLst>
          </p:cNvPr>
          <p:cNvSpPr>
            <a:spLocks noGrp="1"/>
          </p:cNvSpPr>
          <p:nvPr>
            <p:ph type="dt" sz="half" idx="10"/>
          </p:nvPr>
        </p:nvSpPr>
        <p:spPr/>
        <p:txBody>
          <a:bodyPr/>
          <a:lstStyle/>
          <a:p>
            <a:fld id="{E43B779F-7631-4D5C-A645-2D571C57E260}" type="datetimeFigureOut">
              <a:rPr lang="cs-CZ" smtClean="0"/>
              <a:t>21.03.2020</a:t>
            </a:fld>
            <a:endParaRPr lang="cs-CZ"/>
          </a:p>
        </p:txBody>
      </p:sp>
      <p:sp>
        <p:nvSpPr>
          <p:cNvPr id="5" name="Zástupný symbol pro zápatí 4">
            <a:extLst>
              <a:ext uri="{FF2B5EF4-FFF2-40B4-BE49-F238E27FC236}">
                <a16:creationId xmlns:a16="http://schemas.microsoft.com/office/drawing/2014/main" id="{5E2868C1-7591-41EA-B9D4-5A36259587BF}"/>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9929AFF-2F47-4C94-B1EF-3D14CFE98AF1}"/>
              </a:ext>
            </a:extLst>
          </p:cNvPr>
          <p:cNvSpPr>
            <a:spLocks noGrp="1"/>
          </p:cNvSpPr>
          <p:nvPr>
            <p:ph type="sldNum" sz="quarter" idx="12"/>
          </p:nvPr>
        </p:nvSpPr>
        <p:spPr/>
        <p:txBody>
          <a:bodyPr/>
          <a:lstStyle/>
          <a:p>
            <a:fld id="{50520FE0-2A00-4376-8052-F7A34B6D344A}" type="slidenum">
              <a:rPr lang="cs-CZ" smtClean="0"/>
              <a:t>‹#›</a:t>
            </a:fld>
            <a:endParaRPr lang="cs-CZ"/>
          </a:p>
        </p:txBody>
      </p:sp>
    </p:spTree>
    <p:extLst>
      <p:ext uri="{BB962C8B-B14F-4D97-AF65-F5344CB8AC3E}">
        <p14:creationId xmlns:p14="http://schemas.microsoft.com/office/powerpoint/2010/main" val="41848922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B647778-9D4B-47DE-9804-6AB04D8AEC13}"/>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171CC19E-9DC9-4530-B24E-66212BC1CCE8}"/>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C852690E-EEDA-4309-8F66-914464E4BCA5}"/>
              </a:ext>
            </a:extLst>
          </p:cNvPr>
          <p:cNvSpPr>
            <a:spLocks noGrp="1"/>
          </p:cNvSpPr>
          <p:nvPr>
            <p:ph type="dt" sz="half" idx="10"/>
          </p:nvPr>
        </p:nvSpPr>
        <p:spPr/>
        <p:txBody>
          <a:bodyPr/>
          <a:lstStyle/>
          <a:p>
            <a:fld id="{E43B779F-7631-4D5C-A645-2D571C57E260}" type="datetimeFigureOut">
              <a:rPr lang="cs-CZ" smtClean="0"/>
              <a:t>21.03.2020</a:t>
            </a:fld>
            <a:endParaRPr lang="cs-CZ"/>
          </a:p>
        </p:txBody>
      </p:sp>
      <p:sp>
        <p:nvSpPr>
          <p:cNvPr id="5" name="Zástupný symbol pro zápatí 4">
            <a:extLst>
              <a:ext uri="{FF2B5EF4-FFF2-40B4-BE49-F238E27FC236}">
                <a16:creationId xmlns:a16="http://schemas.microsoft.com/office/drawing/2014/main" id="{46EFE20E-0295-43CB-99E9-50A179311A0A}"/>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DCEFFF2-93D6-4A0D-AB82-742EC5F4C49A}"/>
              </a:ext>
            </a:extLst>
          </p:cNvPr>
          <p:cNvSpPr>
            <a:spLocks noGrp="1"/>
          </p:cNvSpPr>
          <p:nvPr>
            <p:ph type="sldNum" sz="quarter" idx="12"/>
          </p:nvPr>
        </p:nvSpPr>
        <p:spPr/>
        <p:txBody>
          <a:bodyPr/>
          <a:lstStyle/>
          <a:p>
            <a:fld id="{50520FE0-2A00-4376-8052-F7A34B6D344A}" type="slidenum">
              <a:rPr lang="cs-CZ" smtClean="0"/>
              <a:t>‹#›</a:t>
            </a:fld>
            <a:endParaRPr lang="cs-CZ"/>
          </a:p>
        </p:txBody>
      </p:sp>
    </p:spTree>
    <p:extLst>
      <p:ext uri="{BB962C8B-B14F-4D97-AF65-F5344CB8AC3E}">
        <p14:creationId xmlns:p14="http://schemas.microsoft.com/office/powerpoint/2010/main" val="26833682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669C36CD-12BE-41E3-A2D7-A288C6351219}"/>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81CF0005-4559-45A8-8AC4-266D7DAA291B}"/>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F9673149-141C-4A80-BD35-5F60A1AAB197}"/>
              </a:ext>
            </a:extLst>
          </p:cNvPr>
          <p:cNvSpPr>
            <a:spLocks noGrp="1"/>
          </p:cNvSpPr>
          <p:nvPr>
            <p:ph type="dt" sz="half" idx="10"/>
          </p:nvPr>
        </p:nvSpPr>
        <p:spPr/>
        <p:txBody>
          <a:bodyPr/>
          <a:lstStyle/>
          <a:p>
            <a:fld id="{E43B779F-7631-4D5C-A645-2D571C57E260}" type="datetimeFigureOut">
              <a:rPr lang="cs-CZ" smtClean="0"/>
              <a:t>21.03.2020</a:t>
            </a:fld>
            <a:endParaRPr lang="cs-CZ"/>
          </a:p>
        </p:txBody>
      </p:sp>
      <p:sp>
        <p:nvSpPr>
          <p:cNvPr id="5" name="Zástupný symbol pro zápatí 4">
            <a:extLst>
              <a:ext uri="{FF2B5EF4-FFF2-40B4-BE49-F238E27FC236}">
                <a16:creationId xmlns:a16="http://schemas.microsoft.com/office/drawing/2014/main" id="{B3FFC5A3-B103-4458-84CE-5E8A5022493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E5E8A69-199E-4200-A7AE-9809F014AF51}"/>
              </a:ext>
            </a:extLst>
          </p:cNvPr>
          <p:cNvSpPr>
            <a:spLocks noGrp="1"/>
          </p:cNvSpPr>
          <p:nvPr>
            <p:ph type="sldNum" sz="quarter" idx="12"/>
          </p:nvPr>
        </p:nvSpPr>
        <p:spPr/>
        <p:txBody>
          <a:bodyPr/>
          <a:lstStyle/>
          <a:p>
            <a:fld id="{50520FE0-2A00-4376-8052-F7A34B6D344A}" type="slidenum">
              <a:rPr lang="cs-CZ" smtClean="0"/>
              <a:t>‹#›</a:t>
            </a:fld>
            <a:endParaRPr lang="cs-CZ"/>
          </a:p>
        </p:txBody>
      </p:sp>
    </p:spTree>
    <p:extLst>
      <p:ext uri="{BB962C8B-B14F-4D97-AF65-F5344CB8AC3E}">
        <p14:creationId xmlns:p14="http://schemas.microsoft.com/office/powerpoint/2010/main" val="3384752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AA71655-96A2-438D-9693-7990C915F795}"/>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47600F90-2CFC-4DB2-BB4C-557C246DE182}"/>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2B56EEAB-3945-4DB0-A0D1-5EA4B9068B01}"/>
              </a:ext>
            </a:extLst>
          </p:cNvPr>
          <p:cNvSpPr>
            <a:spLocks noGrp="1"/>
          </p:cNvSpPr>
          <p:nvPr>
            <p:ph type="dt" sz="half" idx="10"/>
          </p:nvPr>
        </p:nvSpPr>
        <p:spPr/>
        <p:txBody>
          <a:bodyPr/>
          <a:lstStyle/>
          <a:p>
            <a:fld id="{E43B779F-7631-4D5C-A645-2D571C57E260}" type="datetimeFigureOut">
              <a:rPr lang="cs-CZ" smtClean="0"/>
              <a:t>21.03.2020</a:t>
            </a:fld>
            <a:endParaRPr lang="cs-CZ"/>
          </a:p>
        </p:txBody>
      </p:sp>
      <p:sp>
        <p:nvSpPr>
          <p:cNvPr id="5" name="Zástupný symbol pro zápatí 4">
            <a:extLst>
              <a:ext uri="{FF2B5EF4-FFF2-40B4-BE49-F238E27FC236}">
                <a16:creationId xmlns:a16="http://schemas.microsoft.com/office/drawing/2014/main" id="{5FC4DD72-B0EC-4FB9-8484-3B866245AAD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C4A888B-5D10-48FD-B379-5DAE6666DAA6}"/>
              </a:ext>
            </a:extLst>
          </p:cNvPr>
          <p:cNvSpPr>
            <a:spLocks noGrp="1"/>
          </p:cNvSpPr>
          <p:nvPr>
            <p:ph type="sldNum" sz="quarter" idx="12"/>
          </p:nvPr>
        </p:nvSpPr>
        <p:spPr/>
        <p:txBody>
          <a:bodyPr/>
          <a:lstStyle/>
          <a:p>
            <a:fld id="{50520FE0-2A00-4376-8052-F7A34B6D344A}" type="slidenum">
              <a:rPr lang="cs-CZ" smtClean="0"/>
              <a:t>‹#›</a:t>
            </a:fld>
            <a:endParaRPr lang="cs-CZ"/>
          </a:p>
        </p:txBody>
      </p:sp>
    </p:spTree>
    <p:extLst>
      <p:ext uri="{BB962C8B-B14F-4D97-AF65-F5344CB8AC3E}">
        <p14:creationId xmlns:p14="http://schemas.microsoft.com/office/powerpoint/2010/main" val="36086799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938110-95B7-4B61-AE56-50C9E8B8C39E}"/>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135B7A42-0900-444D-BE32-9803BE79439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0CCEB1B0-5A9C-45A0-887A-2C0C16773099}"/>
              </a:ext>
            </a:extLst>
          </p:cNvPr>
          <p:cNvSpPr>
            <a:spLocks noGrp="1"/>
          </p:cNvSpPr>
          <p:nvPr>
            <p:ph type="dt" sz="half" idx="10"/>
          </p:nvPr>
        </p:nvSpPr>
        <p:spPr/>
        <p:txBody>
          <a:bodyPr/>
          <a:lstStyle/>
          <a:p>
            <a:fld id="{E43B779F-7631-4D5C-A645-2D571C57E260}" type="datetimeFigureOut">
              <a:rPr lang="cs-CZ" smtClean="0"/>
              <a:t>21.03.2020</a:t>
            </a:fld>
            <a:endParaRPr lang="cs-CZ"/>
          </a:p>
        </p:txBody>
      </p:sp>
      <p:sp>
        <p:nvSpPr>
          <p:cNvPr id="5" name="Zástupný symbol pro zápatí 4">
            <a:extLst>
              <a:ext uri="{FF2B5EF4-FFF2-40B4-BE49-F238E27FC236}">
                <a16:creationId xmlns:a16="http://schemas.microsoft.com/office/drawing/2014/main" id="{CE895B05-F871-4282-9CCD-0FC58F7344EE}"/>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481A57C-B4F1-44D5-8ECB-EB2558414770}"/>
              </a:ext>
            </a:extLst>
          </p:cNvPr>
          <p:cNvSpPr>
            <a:spLocks noGrp="1"/>
          </p:cNvSpPr>
          <p:nvPr>
            <p:ph type="sldNum" sz="quarter" idx="12"/>
          </p:nvPr>
        </p:nvSpPr>
        <p:spPr/>
        <p:txBody>
          <a:bodyPr/>
          <a:lstStyle/>
          <a:p>
            <a:fld id="{50520FE0-2A00-4376-8052-F7A34B6D344A}" type="slidenum">
              <a:rPr lang="cs-CZ" smtClean="0"/>
              <a:t>‹#›</a:t>
            </a:fld>
            <a:endParaRPr lang="cs-CZ"/>
          </a:p>
        </p:txBody>
      </p:sp>
    </p:spTree>
    <p:extLst>
      <p:ext uri="{BB962C8B-B14F-4D97-AF65-F5344CB8AC3E}">
        <p14:creationId xmlns:p14="http://schemas.microsoft.com/office/powerpoint/2010/main" val="24994971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0C2DC45-0B0B-414E-B298-3D5AFBC51357}"/>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93AD2793-3640-4D47-B720-98DE468636AF}"/>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CEB7717D-1E98-422B-B9DB-1D8BF001623E}"/>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33B33059-A64C-4F57-9A49-596357F96E2E}"/>
              </a:ext>
            </a:extLst>
          </p:cNvPr>
          <p:cNvSpPr>
            <a:spLocks noGrp="1"/>
          </p:cNvSpPr>
          <p:nvPr>
            <p:ph type="dt" sz="half" idx="10"/>
          </p:nvPr>
        </p:nvSpPr>
        <p:spPr/>
        <p:txBody>
          <a:bodyPr/>
          <a:lstStyle/>
          <a:p>
            <a:fld id="{E43B779F-7631-4D5C-A645-2D571C57E260}" type="datetimeFigureOut">
              <a:rPr lang="cs-CZ" smtClean="0"/>
              <a:t>21.03.2020</a:t>
            </a:fld>
            <a:endParaRPr lang="cs-CZ"/>
          </a:p>
        </p:txBody>
      </p:sp>
      <p:sp>
        <p:nvSpPr>
          <p:cNvPr id="6" name="Zástupný symbol pro zápatí 5">
            <a:extLst>
              <a:ext uri="{FF2B5EF4-FFF2-40B4-BE49-F238E27FC236}">
                <a16:creationId xmlns:a16="http://schemas.microsoft.com/office/drawing/2014/main" id="{6CEE84A9-1AEE-49C9-BC56-C75D273C2443}"/>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FED7B873-A24C-49FA-AC9B-CABCA275D156}"/>
              </a:ext>
            </a:extLst>
          </p:cNvPr>
          <p:cNvSpPr>
            <a:spLocks noGrp="1"/>
          </p:cNvSpPr>
          <p:nvPr>
            <p:ph type="sldNum" sz="quarter" idx="12"/>
          </p:nvPr>
        </p:nvSpPr>
        <p:spPr/>
        <p:txBody>
          <a:bodyPr/>
          <a:lstStyle/>
          <a:p>
            <a:fld id="{50520FE0-2A00-4376-8052-F7A34B6D344A}" type="slidenum">
              <a:rPr lang="cs-CZ" smtClean="0"/>
              <a:t>‹#›</a:t>
            </a:fld>
            <a:endParaRPr lang="cs-CZ"/>
          </a:p>
        </p:txBody>
      </p:sp>
    </p:spTree>
    <p:extLst>
      <p:ext uri="{BB962C8B-B14F-4D97-AF65-F5344CB8AC3E}">
        <p14:creationId xmlns:p14="http://schemas.microsoft.com/office/powerpoint/2010/main" val="26103272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1C3F0FC-C125-4524-A91B-D31B9E220296}"/>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91A12B36-C7FF-4938-AD50-A9EE6C44E84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8CACB9AF-D350-4B0C-9AD7-B56BFD5AC867}"/>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C0601AA2-5606-4C36-A210-3D7A5E30687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B6CD0C8F-0A3B-4442-AE5E-E8E24AF606BC}"/>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8A0DDC2C-BDB4-4723-966F-BA6CD52E1FDA}"/>
              </a:ext>
            </a:extLst>
          </p:cNvPr>
          <p:cNvSpPr>
            <a:spLocks noGrp="1"/>
          </p:cNvSpPr>
          <p:nvPr>
            <p:ph type="dt" sz="half" idx="10"/>
          </p:nvPr>
        </p:nvSpPr>
        <p:spPr/>
        <p:txBody>
          <a:bodyPr/>
          <a:lstStyle/>
          <a:p>
            <a:fld id="{E43B779F-7631-4D5C-A645-2D571C57E260}" type="datetimeFigureOut">
              <a:rPr lang="cs-CZ" smtClean="0"/>
              <a:t>21.03.2020</a:t>
            </a:fld>
            <a:endParaRPr lang="cs-CZ"/>
          </a:p>
        </p:txBody>
      </p:sp>
      <p:sp>
        <p:nvSpPr>
          <p:cNvPr id="8" name="Zástupný symbol pro zápatí 7">
            <a:extLst>
              <a:ext uri="{FF2B5EF4-FFF2-40B4-BE49-F238E27FC236}">
                <a16:creationId xmlns:a16="http://schemas.microsoft.com/office/drawing/2014/main" id="{2BD8D2D4-5332-41B6-ABD9-9C668311AB66}"/>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F9BC2BD3-8621-438A-BCC2-DA1EBBB86282}"/>
              </a:ext>
            </a:extLst>
          </p:cNvPr>
          <p:cNvSpPr>
            <a:spLocks noGrp="1"/>
          </p:cNvSpPr>
          <p:nvPr>
            <p:ph type="sldNum" sz="quarter" idx="12"/>
          </p:nvPr>
        </p:nvSpPr>
        <p:spPr/>
        <p:txBody>
          <a:bodyPr/>
          <a:lstStyle/>
          <a:p>
            <a:fld id="{50520FE0-2A00-4376-8052-F7A34B6D344A}" type="slidenum">
              <a:rPr lang="cs-CZ" smtClean="0"/>
              <a:t>‹#›</a:t>
            </a:fld>
            <a:endParaRPr lang="cs-CZ"/>
          </a:p>
        </p:txBody>
      </p:sp>
    </p:spTree>
    <p:extLst>
      <p:ext uri="{BB962C8B-B14F-4D97-AF65-F5344CB8AC3E}">
        <p14:creationId xmlns:p14="http://schemas.microsoft.com/office/powerpoint/2010/main" val="9667292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2AC79F4-0561-4DE0-9964-B681BEFCFB92}"/>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D971F2FC-1291-4892-9CC2-F00877BDF717}"/>
              </a:ext>
            </a:extLst>
          </p:cNvPr>
          <p:cNvSpPr>
            <a:spLocks noGrp="1"/>
          </p:cNvSpPr>
          <p:nvPr>
            <p:ph type="dt" sz="half" idx="10"/>
          </p:nvPr>
        </p:nvSpPr>
        <p:spPr/>
        <p:txBody>
          <a:bodyPr/>
          <a:lstStyle/>
          <a:p>
            <a:fld id="{E43B779F-7631-4D5C-A645-2D571C57E260}" type="datetimeFigureOut">
              <a:rPr lang="cs-CZ" smtClean="0"/>
              <a:t>21.03.2020</a:t>
            </a:fld>
            <a:endParaRPr lang="cs-CZ"/>
          </a:p>
        </p:txBody>
      </p:sp>
      <p:sp>
        <p:nvSpPr>
          <p:cNvPr id="4" name="Zástupný symbol pro zápatí 3">
            <a:extLst>
              <a:ext uri="{FF2B5EF4-FFF2-40B4-BE49-F238E27FC236}">
                <a16:creationId xmlns:a16="http://schemas.microsoft.com/office/drawing/2014/main" id="{EC137C06-56A8-4932-B68A-D9C24E45C9CE}"/>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21A68A9B-798B-4DD1-AE5A-F653F30565C5}"/>
              </a:ext>
            </a:extLst>
          </p:cNvPr>
          <p:cNvSpPr>
            <a:spLocks noGrp="1"/>
          </p:cNvSpPr>
          <p:nvPr>
            <p:ph type="sldNum" sz="quarter" idx="12"/>
          </p:nvPr>
        </p:nvSpPr>
        <p:spPr/>
        <p:txBody>
          <a:bodyPr/>
          <a:lstStyle/>
          <a:p>
            <a:fld id="{50520FE0-2A00-4376-8052-F7A34B6D344A}" type="slidenum">
              <a:rPr lang="cs-CZ" smtClean="0"/>
              <a:t>‹#›</a:t>
            </a:fld>
            <a:endParaRPr lang="cs-CZ"/>
          </a:p>
        </p:txBody>
      </p:sp>
    </p:spTree>
    <p:extLst>
      <p:ext uri="{BB962C8B-B14F-4D97-AF65-F5344CB8AC3E}">
        <p14:creationId xmlns:p14="http://schemas.microsoft.com/office/powerpoint/2010/main" val="2985414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3A7C22AD-F45B-4FBF-AF0A-5BF622E5A89B}"/>
              </a:ext>
            </a:extLst>
          </p:cNvPr>
          <p:cNvSpPr>
            <a:spLocks noGrp="1"/>
          </p:cNvSpPr>
          <p:nvPr>
            <p:ph type="dt" sz="half" idx="10"/>
          </p:nvPr>
        </p:nvSpPr>
        <p:spPr/>
        <p:txBody>
          <a:bodyPr/>
          <a:lstStyle/>
          <a:p>
            <a:fld id="{E43B779F-7631-4D5C-A645-2D571C57E260}" type="datetimeFigureOut">
              <a:rPr lang="cs-CZ" smtClean="0"/>
              <a:t>21.03.2020</a:t>
            </a:fld>
            <a:endParaRPr lang="cs-CZ"/>
          </a:p>
        </p:txBody>
      </p:sp>
      <p:sp>
        <p:nvSpPr>
          <p:cNvPr id="3" name="Zástupný symbol pro zápatí 2">
            <a:extLst>
              <a:ext uri="{FF2B5EF4-FFF2-40B4-BE49-F238E27FC236}">
                <a16:creationId xmlns:a16="http://schemas.microsoft.com/office/drawing/2014/main" id="{7914110B-2426-4738-B5C7-BFAA7ECA6E3D}"/>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BCF365EA-F80E-4389-B9FE-613F6618F2EF}"/>
              </a:ext>
            </a:extLst>
          </p:cNvPr>
          <p:cNvSpPr>
            <a:spLocks noGrp="1"/>
          </p:cNvSpPr>
          <p:nvPr>
            <p:ph type="sldNum" sz="quarter" idx="12"/>
          </p:nvPr>
        </p:nvSpPr>
        <p:spPr/>
        <p:txBody>
          <a:bodyPr/>
          <a:lstStyle/>
          <a:p>
            <a:fld id="{50520FE0-2A00-4376-8052-F7A34B6D344A}" type="slidenum">
              <a:rPr lang="cs-CZ" smtClean="0"/>
              <a:t>‹#›</a:t>
            </a:fld>
            <a:endParaRPr lang="cs-CZ"/>
          </a:p>
        </p:txBody>
      </p:sp>
    </p:spTree>
    <p:extLst>
      <p:ext uri="{BB962C8B-B14F-4D97-AF65-F5344CB8AC3E}">
        <p14:creationId xmlns:p14="http://schemas.microsoft.com/office/powerpoint/2010/main" val="42140380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F51245E-17F4-458A-B230-0FFC29F080C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F07253E5-DC24-46CC-8BF2-06782D7540C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26031C2D-962A-4B39-8FB4-77EE2E738C7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2AA23D80-35AC-4895-80A6-20EAA934637B}"/>
              </a:ext>
            </a:extLst>
          </p:cNvPr>
          <p:cNvSpPr>
            <a:spLocks noGrp="1"/>
          </p:cNvSpPr>
          <p:nvPr>
            <p:ph type="dt" sz="half" idx="10"/>
          </p:nvPr>
        </p:nvSpPr>
        <p:spPr/>
        <p:txBody>
          <a:bodyPr/>
          <a:lstStyle/>
          <a:p>
            <a:fld id="{E43B779F-7631-4D5C-A645-2D571C57E260}" type="datetimeFigureOut">
              <a:rPr lang="cs-CZ" smtClean="0"/>
              <a:t>21.03.2020</a:t>
            </a:fld>
            <a:endParaRPr lang="cs-CZ"/>
          </a:p>
        </p:txBody>
      </p:sp>
      <p:sp>
        <p:nvSpPr>
          <p:cNvPr id="6" name="Zástupný symbol pro zápatí 5">
            <a:extLst>
              <a:ext uri="{FF2B5EF4-FFF2-40B4-BE49-F238E27FC236}">
                <a16:creationId xmlns:a16="http://schemas.microsoft.com/office/drawing/2014/main" id="{59C8E018-81AF-4C65-A15A-8A80D09CC73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7013E855-8791-4EC7-B841-386098C88E7B}"/>
              </a:ext>
            </a:extLst>
          </p:cNvPr>
          <p:cNvSpPr>
            <a:spLocks noGrp="1"/>
          </p:cNvSpPr>
          <p:nvPr>
            <p:ph type="sldNum" sz="quarter" idx="12"/>
          </p:nvPr>
        </p:nvSpPr>
        <p:spPr/>
        <p:txBody>
          <a:bodyPr/>
          <a:lstStyle/>
          <a:p>
            <a:fld id="{50520FE0-2A00-4376-8052-F7A34B6D344A}" type="slidenum">
              <a:rPr lang="cs-CZ" smtClean="0"/>
              <a:t>‹#›</a:t>
            </a:fld>
            <a:endParaRPr lang="cs-CZ"/>
          </a:p>
        </p:txBody>
      </p:sp>
    </p:spTree>
    <p:extLst>
      <p:ext uri="{BB962C8B-B14F-4D97-AF65-F5344CB8AC3E}">
        <p14:creationId xmlns:p14="http://schemas.microsoft.com/office/powerpoint/2010/main" val="448925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8EA0527-D558-4212-9BB2-F7B71D4C460B}"/>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0DB07D69-33C0-4975-8E50-792250336F0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6E9F741F-ABAE-42AF-933E-A5F7A42979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B8D36812-62AB-4D8E-AFE6-63EE1E55B55F}"/>
              </a:ext>
            </a:extLst>
          </p:cNvPr>
          <p:cNvSpPr>
            <a:spLocks noGrp="1"/>
          </p:cNvSpPr>
          <p:nvPr>
            <p:ph type="dt" sz="half" idx="10"/>
          </p:nvPr>
        </p:nvSpPr>
        <p:spPr/>
        <p:txBody>
          <a:bodyPr/>
          <a:lstStyle/>
          <a:p>
            <a:fld id="{E43B779F-7631-4D5C-A645-2D571C57E260}" type="datetimeFigureOut">
              <a:rPr lang="cs-CZ" smtClean="0"/>
              <a:t>21.03.2020</a:t>
            </a:fld>
            <a:endParaRPr lang="cs-CZ"/>
          </a:p>
        </p:txBody>
      </p:sp>
      <p:sp>
        <p:nvSpPr>
          <p:cNvPr id="6" name="Zástupný symbol pro zápatí 5">
            <a:extLst>
              <a:ext uri="{FF2B5EF4-FFF2-40B4-BE49-F238E27FC236}">
                <a16:creationId xmlns:a16="http://schemas.microsoft.com/office/drawing/2014/main" id="{3B969827-3773-401D-B28C-7C9443DF8D3E}"/>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45B82211-1B44-4752-BFE6-F9EDD7F68A8F}"/>
              </a:ext>
            </a:extLst>
          </p:cNvPr>
          <p:cNvSpPr>
            <a:spLocks noGrp="1"/>
          </p:cNvSpPr>
          <p:nvPr>
            <p:ph type="sldNum" sz="quarter" idx="12"/>
          </p:nvPr>
        </p:nvSpPr>
        <p:spPr/>
        <p:txBody>
          <a:bodyPr/>
          <a:lstStyle/>
          <a:p>
            <a:fld id="{50520FE0-2A00-4376-8052-F7A34B6D344A}" type="slidenum">
              <a:rPr lang="cs-CZ" smtClean="0"/>
              <a:t>‹#›</a:t>
            </a:fld>
            <a:endParaRPr lang="cs-CZ"/>
          </a:p>
        </p:txBody>
      </p:sp>
    </p:spTree>
    <p:extLst>
      <p:ext uri="{BB962C8B-B14F-4D97-AF65-F5344CB8AC3E}">
        <p14:creationId xmlns:p14="http://schemas.microsoft.com/office/powerpoint/2010/main" val="36953540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FFE454D6-A5D4-40F5-98B4-E5A8D576CF7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AB4496C6-B3EC-4D90-BEAB-159BCEE7C1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54732DB6-7962-40A0-A7E7-76ADB829EED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3B779F-7631-4D5C-A645-2D571C57E260}" type="datetimeFigureOut">
              <a:rPr lang="cs-CZ" smtClean="0"/>
              <a:t>21.03.2020</a:t>
            </a:fld>
            <a:endParaRPr lang="cs-CZ"/>
          </a:p>
        </p:txBody>
      </p:sp>
      <p:sp>
        <p:nvSpPr>
          <p:cNvPr id="5" name="Zástupný symbol pro zápatí 4">
            <a:extLst>
              <a:ext uri="{FF2B5EF4-FFF2-40B4-BE49-F238E27FC236}">
                <a16:creationId xmlns:a16="http://schemas.microsoft.com/office/drawing/2014/main" id="{0F898A91-8806-458B-B5AA-68E6A5D1410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BB0BF5DB-D911-4EF9-9AC5-F35E591BD15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520FE0-2A00-4376-8052-F7A34B6D344A}" type="slidenum">
              <a:rPr lang="cs-CZ" smtClean="0"/>
              <a:t>‹#›</a:t>
            </a:fld>
            <a:endParaRPr lang="cs-CZ"/>
          </a:p>
        </p:txBody>
      </p:sp>
    </p:spTree>
    <p:extLst>
      <p:ext uri="{BB962C8B-B14F-4D97-AF65-F5344CB8AC3E}">
        <p14:creationId xmlns:p14="http://schemas.microsoft.com/office/powerpoint/2010/main" val="21712388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fsps.muni.cz/inovace-SEBS-ASEBS/docs/didaktika-plavani/14.jpg" TargetMode="External"/><Relationship Id="rId1" Type="http://schemas.openxmlformats.org/officeDocument/2006/relationships/slideLayout" Target="../slideLayouts/slideLayout7.xml"/><Relationship Id="rId5" Type="http://schemas.openxmlformats.org/officeDocument/2006/relationships/image" Target="../media/image2.jpeg"/><Relationship Id="rId4" Type="http://schemas.openxmlformats.org/officeDocument/2006/relationships/hyperlink" Target="http://www.fsps.muni.cz/inovace-SEBS-ASEBS/docs/didaktika-plavani/15.jp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a:extLst>
              <a:ext uri="{FF2B5EF4-FFF2-40B4-BE49-F238E27FC236}">
                <a16:creationId xmlns:a16="http://schemas.microsoft.com/office/drawing/2014/main" id="{3711AF62-A729-4D28-AD2A-052298CEECC6}"/>
              </a:ext>
            </a:extLst>
          </p:cNvPr>
          <p:cNvSpPr/>
          <p:nvPr/>
        </p:nvSpPr>
        <p:spPr>
          <a:xfrm>
            <a:off x="1510018" y="1442906"/>
            <a:ext cx="7172588" cy="460895"/>
          </a:xfrm>
          <a:prstGeom prst="rect">
            <a:avLst/>
          </a:prstGeom>
        </p:spPr>
        <p:txBody>
          <a:bodyPr wrap="square">
            <a:spAutoFit/>
          </a:bodyPr>
          <a:lstStyle/>
          <a:p>
            <a:pPr algn="ctr" fontAlgn="base">
              <a:lnSpc>
                <a:spcPct val="107000"/>
              </a:lnSpc>
              <a:spcAft>
                <a:spcPts val="360"/>
              </a:spcAft>
            </a:pPr>
            <a:r>
              <a:rPr lang="cs-CZ" sz="2400" b="1" dirty="0">
                <a:solidFill>
                  <a:srgbClr val="444444"/>
                </a:solidFill>
                <a:effectLst>
                  <a:outerShdw blurRad="38100" dist="38100" dir="2700000" algn="tl">
                    <a:srgbClr val="000000">
                      <a:alpha val="43137"/>
                    </a:srgbClr>
                  </a:outerShdw>
                </a:effectLst>
                <a:latin typeface="Times New Roman" panose="02020603050405020304" pitchFamily="18" charset="0"/>
                <a:ea typeface="Times New Roman" panose="02020603050405020304" pitchFamily="18" charset="0"/>
                <a:cs typeface="Times New Roman" panose="02020603050405020304" pitchFamily="18" charset="0"/>
              </a:rPr>
              <a:t>PLAVECKÝ ZPŮSOB PRSA</a:t>
            </a:r>
            <a:endParaRPr lang="cs-CZ" sz="2400" b="1" dirty="0">
              <a:effectLst>
                <a:outerShdw blurRad="38100" dist="38100" dir="2700000" algn="tl">
                  <a:srgbClr val="000000">
                    <a:alpha val="43137"/>
                  </a:srgbClr>
                </a:outerShdw>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4987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90868461-BE25-42CA-9318-E7E229E4A45C}"/>
              </a:ext>
            </a:extLst>
          </p:cNvPr>
          <p:cNvSpPr/>
          <p:nvPr/>
        </p:nvSpPr>
        <p:spPr>
          <a:xfrm>
            <a:off x="444617" y="276837"/>
            <a:ext cx="8699383" cy="3895554"/>
          </a:xfrm>
          <a:prstGeom prst="rect">
            <a:avLst/>
          </a:prstGeom>
        </p:spPr>
        <p:txBody>
          <a:bodyPr wrap="square">
            <a:spAutoFit/>
          </a:bodyPr>
          <a:lstStyle/>
          <a:p>
            <a:pPr marL="285750" indent="-285750" fontAlgn="base">
              <a:lnSpc>
                <a:spcPct val="107000"/>
              </a:lnSpc>
              <a:spcAft>
                <a:spcPts val="1200"/>
              </a:spcAft>
              <a:buFont typeface="Arial" panose="020B0604020202020204" pitchFamily="34" charset="0"/>
              <a:buChar char="•"/>
            </a:pPr>
            <a:r>
              <a:rPr lang="cs-CZ" sz="2000"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Plavecký způsob prsa, nazývaný také klasický je jedním z nejstarších plaveckých způsobů. Je také zřejmě nejpoužívanějším plaveckým způsobem v rekreačním plavání. </a:t>
            </a:r>
            <a:r>
              <a:rPr lang="cs-CZ" sz="20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Jeho obliba</a:t>
            </a:r>
            <a:r>
              <a:rPr lang="cs-CZ" sz="2000"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 je dána tím, že ho lze plavat i </a:t>
            </a:r>
            <a:r>
              <a:rPr lang="cs-CZ" sz="20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bez dovednosti dýchání do vody, </a:t>
            </a:r>
            <a:r>
              <a:rPr lang="cs-CZ" sz="2000"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což u kraulu a motýlka nejde, resp. velmi špatně a omezenou dobu.</a:t>
            </a:r>
          </a:p>
          <a:p>
            <a:pPr marL="285750" indent="-285750" fontAlgn="base">
              <a:lnSpc>
                <a:spcPct val="107000"/>
              </a:lnSpc>
              <a:spcAft>
                <a:spcPts val="1200"/>
              </a:spcAft>
              <a:buFont typeface="Arial" panose="020B0604020202020204" pitchFamily="34" charset="0"/>
              <a:buChar char="•"/>
            </a:pPr>
            <a:r>
              <a:rPr lang="cs-CZ" sz="2000" dirty="0">
                <a:latin typeface="Times New Roman" panose="02020603050405020304" pitchFamily="18" charset="0"/>
                <a:cs typeface="Times New Roman" panose="02020603050405020304" pitchFamily="18" charset="0"/>
              </a:rPr>
              <a:t>Plavecký způsob prsa je nejpomalejší ze závodních plaveckých způsobů. Je </a:t>
            </a:r>
            <a:r>
              <a:rPr lang="cs-CZ" sz="2000" dirty="0" err="1">
                <a:latin typeface="Times New Roman" panose="02020603050405020304" pitchFamily="18" charset="0"/>
                <a:cs typeface="Times New Roman" panose="02020603050405020304" pitchFamily="18" charset="0"/>
              </a:rPr>
              <a:t>charakteristický</a:t>
            </a:r>
            <a:r>
              <a:rPr lang="cs-CZ" sz="2000" b="1" dirty="0" err="1">
                <a:latin typeface="Times New Roman" panose="02020603050405020304" pitchFamily="18" charset="0"/>
                <a:cs typeface="Times New Roman" panose="02020603050405020304" pitchFamily="18" charset="0"/>
              </a:rPr>
              <a:t>největším</a:t>
            </a:r>
            <a:r>
              <a:rPr lang="cs-CZ" sz="2000" b="1" dirty="0">
                <a:latin typeface="Times New Roman" panose="02020603050405020304" pitchFamily="18" charset="0"/>
                <a:cs typeface="Times New Roman" panose="02020603050405020304" pitchFamily="18" charset="0"/>
              </a:rPr>
              <a:t> kolísáním rychlosti v jednom plaveckém cyklu</a:t>
            </a:r>
          </a:p>
          <a:p>
            <a:pPr marL="285750" indent="-285750" fontAlgn="base">
              <a:lnSpc>
                <a:spcPct val="107000"/>
              </a:lnSpc>
              <a:spcAft>
                <a:spcPts val="1200"/>
              </a:spcAft>
              <a:buFont typeface="Arial" panose="020B0604020202020204" pitchFamily="34" charset="0"/>
              <a:buChar char="•"/>
            </a:pPr>
            <a:r>
              <a:rPr lang="cs-CZ" sz="2000" dirty="0">
                <a:latin typeface="Times New Roman" panose="02020603050405020304" pitchFamily="18" charset="0"/>
                <a:cs typeface="Times New Roman" panose="02020603050405020304" pitchFamily="18" charset="0"/>
              </a:rPr>
              <a:t>Z uvedeného vyplývá, že každá i malá pozitivní změna techniky plavce může ovlivnit celkovou průměrnou rychlost plavce</a:t>
            </a:r>
          </a:p>
          <a:p>
            <a:pPr marL="285750" indent="-285750" fontAlgn="base">
              <a:lnSpc>
                <a:spcPct val="107000"/>
              </a:lnSpc>
              <a:spcAft>
                <a:spcPts val="1200"/>
              </a:spcAft>
              <a:buFont typeface="Arial" panose="020B0604020202020204" pitchFamily="34" charset="0"/>
              <a:buChar char="•"/>
            </a:pP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29781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921C806F-785D-4DCA-8D7E-AFBFEEE5A476}"/>
              </a:ext>
            </a:extLst>
          </p:cNvPr>
          <p:cNvSpPr/>
          <p:nvPr/>
        </p:nvSpPr>
        <p:spPr>
          <a:xfrm>
            <a:off x="847288" y="293615"/>
            <a:ext cx="10972800" cy="5906232"/>
          </a:xfrm>
          <a:prstGeom prst="rect">
            <a:avLst/>
          </a:prstGeom>
        </p:spPr>
        <p:txBody>
          <a:bodyPr wrap="square">
            <a:spAutoFit/>
          </a:bodyPr>
          <a:lstStyle/>
          <a:p>
            <a:pPr fontAlgn="base">
              <a:lnSpc>
                <a:spcPct val="107000"/>
              </a:lnSpc>
              <a:spcAft>
                <a:spcPts val="1200"/>
              </a:spcAft>
            </a:pPr>
            <a:r>
              <a:rPr lang="cs-CZ"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PRSA – PRÁCE NOHOU</a:t>
            </a:r>
          </a:p>
          <a:p>
            <a:pPr fontAlgn="base"/>
            <a:r>
              <a:rPr lang="cs-CZ" u="sng" dirty="0">
                <a:latin typeface="Times New Roman" panose="02020603050405020304" pitchFamily="18" charset="0"/>
                <a:cs typeface="Times New Roman" panose="02020603050405020304" pitchFamily="18" charset="0"/>
              </a:rPr>
              <a:t>Technika práce nohou</a:t>
            </a:r>
            <a:endParaRPr lang="cs-CZ" dirty="0">
              <a:latin typeface="Times New Roman" panose="02020603050405020304" pitchFamily="18" charset="0"/>
              <a:cs typeface="Times New Roman" panose="02020603050405020304" pitchFamily="18" charset="0"/>
            </a:endParaRPr>
          </a:p>
          <a:p>
            <a:pPr fontAlgn="base"/>
            <a:r>
              <a:rPr lang="cs-CZ" dirty="0">
                <a:latin typeface="Times New Roman" panose="02020603050405020304" pitchFamily="18" charset="0"/>
                <a:cs typeface="Times New Roman" panose="02020603050405020304" pitchFamily="18" charset="0"/>
              </a:rPr>
              <a:t>· fáze přípravná – skrčování - nohy se ohýbají v kolenou až do ostrého úhlu v koleni, chodidla se dostávají k hladině, paty se blíží k hýždím. Na konci této fáze má prsař ostrý úhel v kolenních kloubech a tupý v kyčelních kloubech. V této poloze je připraven na následný kop</a:t>
            </a:r>
          </a:p>
          <a:p>
            <a:pPr fontAlgn="base"/>
            <a:endParaRPr lang="cs-CZ" dirty="0">
              <a:latin typeface="Times New Roman" panose="02020603050405020304" pitchFamily="18" charset="0"/>
              <a:cs typeface="Times New Roman" panose="02020603050405020304" pitchFamily="18" charset="0"/>
            </a:endParaRPr>
          </a:p>
          <a:p>
            <a:pPr fontAlgn="base"/>
            <a:r>
              <a:rPr lang="cs-CZ" dirty="0">
                <a:latin typeface="Times New Roman" panose="02020603050405020304" pitchFamily="18" charset="0"/>
                <a:cs typeface="Times New Roman" panose="02020603050405020304" pitchFamily="18" charset="0"/>
              </a:rPr>
              <a:t>· fáze záběrová - dochází k vytočení špiček a celých chodidel do stran, kop směřuje do stran vzad, mírně dolů, končí snožením s natažením chodidel. Pohyb má charakter rovnoměrně zrychleného pohybu, nejvyšší rychlost chodidel je zhruba ve ¾ doby trvání kopu</a:t>
            </a:r>
          </a:p>
          <a:p>
            <a:pPr fontAlgn="base"/>
            <a:endParaRPr lang="cs-CZ" dirty="0">
              <a:latin typeface="Times New Roman" panose="02020603050405020304" pitchFamily="18" charset="0"/>
              <a:cs typeface="Times New Roman" panose="02020603050405020304" pitchFamily="18" charset="0"/>
            </a:endParaRPr>
          </a:p>
          <a:p>
            <a:pPr fontAlgn="base"/>
            <a:r>
              <a:rPr lang="cs-CZ" dirty="0">
                <a:latin typeface="Times New Roman" panose="02020603050405020304" pitchFamily="18" charset="0"/>
                <a:cs typeface="Times New Roman" panose="02020603050405020304" pitchFamily="18" charset="0"/>
              </a:rPr>
              <a:t>· po kopu následuje fáze splývání, doba této fáze se řídí intenzitou plavání. V této fázi jsou nohy nataženy, chodidla napnuta tak, aby plavec vytvářel co nejnižší odpor</a:t>
            </a:r>
          </a:p>
          <a:p>
            <a:pPr fontAlgn="base"/>
            <a:endParaRPr lang="cs-CZ" dirty="0">
              <a:latin typeface="Times New Roman" panose="02020603050405020304" pitchFamily="18" charset="0"/>
              <a:cs typeface="Times New Roman" panose="02020603050405020304" pitchFamily="18" charset="0"/>
            </a:endParaRPr>
          </a:p>
          <a:p>
            <a:pPr fontAlgn="base"/>
            <a:r>
              <a:rPr lang="cs-CZ" dirty="0">
                <a:latin typeface="Times New Roman" panose="02020603050405020304" pitchFamily="18" charset="0"/>
                <a:cs typeface="Times New Roman" panose="02020603050405020304" pitchFamily="18" charset="0"/>
              </a:rPr>
              <a:t>· pohyby dolních končetin jsou </a:t>
            </a:r>
            <a:r>
              <a:rPr lang="cs-CZ" b="1" u="sng" dirty="0">
                <a:latin typeface="Times New Roman" panose="02020603050405020304" pitchFamily="18" charset="0"/>
                <a:cs typeface="Times New Roman" panose="02020603050405020304" pitchFamily="18" charset="0"/>
              </a:rPr>
              <a:t>současné, symetrické, prováděné ve stejné výši </a:t>
            </a:r>
            <a:r>
              <a:rPr lang="cs-CZ" dirty="0">
                <a:latin typeface="Times New Roman" panose="02020603050405020304" pitchFamily="18" charset="0"/>
                <a:cs typeface="Times New Roman" panose="02020603050405020304" pitchFamily="18" charset="0"/>
              </a:rPr>
              <a:t>(hloubce)</a:t>
            </a:r>
          </a:p>
          <a:p>
            <a:pPr fontAlgn="base"/>
            <a:endParaRPr lang="cs-CZ" dirty="0">
              <a:latin typeface="Times New Roman" panose="02020603050405020304" pitchFamily="18" charset="0"/>
              <a:cs typeface="Times New Roman" panose="02020603050405020304" pitchFamily="18" charset="0"/>
            </a:endParaRPr>
          </a:p>
          <a:p>
            <a:pPr marL="285750" lvl="0" indent="-285750" fontAlgn="base">
              <a:buFont typeface="Wingdings" panose="05000000000000000000" pitchFamily="2" charset="2"/>
              <a:buChar char="Ø"/>
            </a:pPr>
            <a:r>
              <a:rPr lang="cs-CZ" dirty="0">
                <a:latin typeface="Times New Roman" panose="02020603050405020304" pitchFamily="18" charset="0"/>
                <a:cs typeface="Times New Roman" panose="02020603050405020304" pitchFamily="18" charset="0"/>
              </a:rPr>
              <a:t>kop nohou (dráha chodidel) je relativně úzký,</a:t>
            </a:r>
          </a:p>
          <a:p>
            <a:pPr marL="285750" lvl="0" indent="-285750" fontAlgn="base">
              <a:buFont typeface="Wingdings" panose="05000000000000000000" pitchFamily="2" charset="2"/>
              <a:buChar char="Ø"/>
            </a:pPr>
            <a:r>
              <a:rPr lang="cs-CZ" dirty="0">
                <a:latin typeface="Times New Roman" panose="02020603050405020304" pitchFamily="18" charset="0"/>
                <a:cs typeface="Times New Roman" panose="02020603050405020304" pitchFamily="18" charset="0"/>
              </a:rPr>
              <a:t>kolena jsou od sebe maximálně na šířku boků</a:t>
            </a:r>
          </a:p>
          <a:p>
            <a:pPr marL="285750" lvl="0" indent="-285750" fontAlgn="base">
              <a:buFont typeface="Wingdings" panose="05000000000000000000" pitchFamily="2" charset="2"/>
              <a:buChar char="Ø"/>
            </a:pPr>
            <a:r>
              <a:rPr lang="cs-CZ" dirty="0">
                <a:latin typeface="Times New Roman" panose="02020603050405020304" pitchFamily="18" charset="0"/>
                <a:cs typeface="Times New Roman" panose="02020603050405020304" pitchFamily="18" charset="0"/>
              </a:rPr>
              <a:t>chodidla jsou vytočená do stran, záběrovou plochou jsou holeně a vnitřní kotník</a:t>
            </a:r>
          </a:p>
          <a:p>
            <a:pPr fontAlgn="base"/>
            <a:endParaRPr lang="cs-CZ" dirty="0"/>
          </a:p>
          <a:p>
            <a:pPr fontAlgn="base">
              <a:lnSpc>
                <a:spcPct val="107000"/>
              </a:lnSpc>
              <a:spcAft>
                <a:spcPts val="1200"/>
              </a:spcAft>
            </a:pP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469093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rázek 1" descr="obrázek">
            <a:hlinkClick r:id="rId2" tooltip="&quot; Obr. 14 Fáze prsařského kopu. Zdroj: www.swim-teach.com&quot;"/>
            <a:extLst>
              <a:ext uri="{FF2B5EF4-FFF2-40B4-BE49-F238E27FC236}">
                <a16:creationId xmlns:a16="http://schemas.microsoft.com/office/drawing/2014/main" id="{FCC53323-5410-407C-A475-D78F8D2A807A}"/>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964734" y="293616"/>
            <a:ext cx="7575259" cy="2992772"/>
          </a:xfrm>
          <a:prstGeom prst="rect">
            <a:avLst/>
          </a:prstGeom>
          <a:noFill/>
          <a:ln>
            <a:noFill/>
          </a:ln>
        </p:spPr>
      </p:pic>
      <p:pic>
        <p:nvPicPr>
          <p:cNvPr id="3" name="Obrázek 2" descr="obrázek">
            <a:hlinkClick r:id="rId4" tooltip="&quot;Obr. 15 Maximální pokrčení nohou&quot;"/>
            <a:extLst>
              <a:ext uri="{FF2B5EF4-FFF2-40B4-BE49-F238E27FC236}">
                <a16:creationId xmlns:a16="http://schemas.microsoft.com/office/drawing/2014/main" id="{F38B26FE-A7B6-4132-961E-79C3EDA40616}"/>
              </a:ext>
            </a:extLst>
          </p:cNvPr>
          <p:cNvPicPr/>
          <p:nvPr/>
        </p:nvPicPr>
        <p:blipFill>
          <a:blip r:embed="rId5">
            <a:extLst>
              <a:ext uri="{28A0092B-C50C-407E-A947-70E740481C1C}">
                <a14:useLocalDpi xmlns:a14="http://schemas.microsoft.com/office/drawing/2010/main" val="0"/>
              </a:ext>
            </a:extLst>
          </a:blip>
          <a:srcRect/>
          <a:stretch>
            <a:fillRect/>
          </a:stretch>
        </p:blipFill>
        <p:spPr bwMode="auto">
          <a:xfrm>
            <a:off x="1132515" y="3347207"/>
            <a:ext cx="5931015" cy="3120705"/>
          </a:xfrm>
          <a:prstGeom prst="rect">
            <a:avLst/>
          </a:prstGeom>
          <a:noFill/>
          <a:ln>
            <a:noFill/>
          </a:ln>
        </p:spPr>
      </p:pic>
    </p:spTree>
    <p:extLst>
      <p:ext uri="{BB962C8B-B14F-4D97-AF65-F5344CB8AC3E}">
        <p14:creationId xmlns:p14="http://schemas.microsoft.com/office/powerpoint/2010/main" val="26315515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66C74787-CAE4-4155-9D01-DB8FF77F308A}"/>
              </a:ext>
            </a:extLst>
          </p:cNvPr>
          <p:cNvSpPr/>
          <p:nvPr/>
        </p:nvSpPr>
        <p:spPr>
          <a:xfrm>
            <a:off x="503339" y="293615"/>
            <a:ext cx="7595773" cy="5794535"/>
          </a:xfrm>
          <a:prstGeom prst="rect">
            <a:avLst/>
          </a:prstGeom>
        </p:spPr>
        <p:txBody>
          <a:bodyPr wrap="square">
            <a:spAutoFit/>
          </a:bodyPr>
          <a:lstStyle/>
          <a:p>
            <a:pPr algn="ctr" fontAlgn="base">
              <a:lnSpc>
                <a:spcPct val="150000"/>
              </a:lnSpc>
              <a:spcAft>
                <a:spcPts val="1200"/>
              </a:spcAft>
            </a:pPr>
            <a:r>
              <a:rPr lang="cs-CZ" sz="1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Chyby v plaveckém způsobu prsa – nohy</a:t>
            </a:r>
          </a:p>
          <a:p>
            <a:pPr marL="285750" lvl="0" indent="-285750" fontAlgn="base">
              <a:lnSpc>
                <a:spcPct val="150000"/>
              </a:lnSpc>
              <a:buFont typeface="Wingdings" panose="05000000000000000000" pitchFamily="2" charset="2"/>
              <a:buChar char="§"/>
            </a:pPr>
            <a:r>
              <a:rPr lang="cs-CZ" sz="1600" dirty="0">
                <a:latin typeface="Times New Roman" panose="02020603050405020304" pitchFamily="18" charset="0"/>
                <a:cs typeface="Times New Roman" panose="02020603050405020304" pitchFamily="18" charset="0"/>
              </a:rPr>
              <a:t>nesouměrný záběr nohou (křivý střih)</a:t>
            </a:r>
          </a:p>
          <a:p>
            <a:pPr marL="285750" lvl="0" indent="-285750" fontAlgn="base">
              <a:lnSpc>
                <a:spcPct val="150000"/>
              </a:lnSpc>
              <a:buFont typeface="Wingdings" panose="05000000000000000000" pitchFamily="2" charset="2"/>
              <a:buChar char="§"/>
            </a:pPr>
            <a:r>
              <a:rPr lang="cs-CZ" sz="1600" dirty="0">
                <a:latin typeface="Times New Roman" panose="02020603050405020304" pitchFamily="18" charset="0"/>
                <a:cs typeface="Times New Roman" panose="02020603050405020304" pitchFamily="18" charset="0"/>
              </a:rPr>
              <a:t>kolena se krčí v přípravné fázi pod tělo</a:t>
            </a:r>
          </a:p>
          <a:p>
            <a:pPr marL="285750" lvl="0" indent="-285750" fontAlgn="base">
              <a:lnSpc>
                <a:spcPct val="150000"/>
              </a:lnSpc>
              <a:buFont typeface="Wingdings" panose="05000000000000000000" pitchFamily="2" charset="2"/>
              <a:buChar char="§"/>
            </a:pPr>
            <a:r>
              <a:rPr lang="cs-CZ" sz="1600" dirty="0">
                <a:latin typeface="Times New Roman" panose="02020603050405020304" pitchFamily="18" charset="0"/>
                <a:cs typeface="Times New Roman" panose="02020603050405020304" pitchFamily="18" charset="0"/>
              </a:rPr>
              <a:t>kolena jsou ve fázi krčení od sebe a paty směřují k sobě (žába)</a:t>
            </a:r>
          </a:p>
          <a:p>
            <a:pPr marL="285750" lvl="0" indent="-285750" fontAlgn="base">
              <a:lnSpc>
                <a:spcPct val="150000"/>
              </a:lnSpc>
              <a:buFont typeface="Wingdings" panose="05000000000000000000" pitchFamily="2" charset="2"/>
              <a:buChar char="§"/>
            </a:pPr>
            <a:r>
              <a:rPr lang="cs-CZ" sz="1600" dirty="0">
                <a:latin typeface="Times New Roman" panose="02020603050405020304" pitchFamily="18" charset="0"/>
                <a:cs typeface="Times New Roman" panose="02020603050405020304" pitchFamily="18" charset="0"/>
              </a:rPr>
              <a:t>kolena jsou příliš vzdálená od sebe při správném nastavení chodidel, kop směřuje příliš do strany – neefektivní</a:t>
            </a:r>
          </a:p>
          <a:p>
            <a:pPr marL="285750" lvl="0" indent="-285750" fontAlgn="base">
              <a:lnSpc>
                <a:spcPct val="150000"/>
              </a:lnSpc>
              <a:buFont typeface="Wingdings" panose="05000000000000000000" pitchFamily="2" charset="2"/>
              <a:buChar char="§"/>
            </a:pPr>
            <a:r>
              <a:rPr lang="cs-CZ" sz="1600" dirty="0">
                <a:latin typeface="Times New Roman" panose="02020603050405020304" pitchFamily="18" charset="0"/>
                <a:cs typeface="Times New Roman" panose="02020603050405020304" pitchFamily="18" charset="0"/>
              </a:rPr>
              <a:t>chodidla jsou vytočena palci dovnitř – plavec propichuje vodu</a:t>
            </a:r>
          </a:p>
          <a:p>
            <a:pPr marL="285750" lvl="0" indent="-285750" fontAlgn="base">
              <a:lnSpc>
                <a:spcPct val="150000"/>
              </a:lnSpc>
              <a:buFont typeface="Wingdings" panose="05000000000000000000" pitchFamily="2" charset="2"/>
              <a:buChar char="§"/>
            </a:pPr>
            <a:r>
              <a:rPr lang="cs-CZ" sz="1600" dirty="0">
                <a:latin typeface="Times New Roman" panose="02020603050405020304" pitchFamily="18" charset="0"/>
                <a:cs typeface="Times New Roman" panose="02020603050405020304" pitchFamily="18" charset="0"/>
              </a:rPr>
              <a:t>záběr nohou nekončí snožením</a:t>
            </a:r>
          </a:p>
          <a:p>
            <a:pPr marL="285750" lvl="0" indent="-285750" fontAlgn="base">
              <a:lnSpc>
                <a:spcPct val="150000"/>
              </a:lnSpc>
              <a:buFont typeface="Wingdings" panose="05000000000000000000" pitchFamily="2" charset="2"/>
              <a:buChar char="§"/>
            </a:pPr>
            <a:r>
              <a:rPr lang="cs-CZ" sz="1600" dirty="0">
                <a:latin typeface="Times New Roman" panose="02020603050405020304" pitchFamily="18" charset="0"/>
                <a:cs typeface="Times New Roman" panose="02020603050405020304" pitchFamily="18" charset="0"/>
              </a:rPr>
              <a:t>špatný rytmus při záběru nohama</a:t>
            </a:r>
          </a:p>
          <a:p>
            <a:pPr marL="285750" lvl="0" indent="-285750" fontAlgn="base">
              <a:lnSpc>
                <a:spcPct val="150000"/>
              </a:lnSpc>
              <a:buFont typeface="Wingdings" panose="05000000000000000000" pitchFamily="2" charset="2"/>
              <a:buChar char="§"/>
            </a:pPr>
            <a:r>
              <a:rPr lang="cs-CZ" sz="1600" dirty="0">
                <a:latin typeface="Times New Roman" panose="02020603050405020304" pitchFamily="18" charset="0"/>
                <a:cs typeface="Times New Roman" panose="02020603050405020304" pitchFamily="18" charset="0"/>
              </a:rPr>
              <a:t>příliš rychlé pokrčení nohou – velký odpor vody</a:t>
            </a:r>
          </a:p>
          <a:p>
            <a:pPr marL="285750" lvl="0" indent="-285750" fontAlgn="base">
              <a:lnSpc>
                <a:spcPct val="150000"/>
              </a:lnSpc>
              <a:buFont typeface="Wingdings" panose="05000000000000000000" pitchFamily="2" charset="2"/>
              <a:buChar char="§"/>
            </a:pPr>
            <a:r>
              <a:rPr lang="cs-CZ" sz="1600" dirty="0">
                <a:latin typeface="Times New Roman" panose="02020603050405020304" pitchFamily="18" charset="0"/>
                <a:cs typeface="Times New Roman" panose="02020603050405020304" pitchFamily="18" charset="0"/>
              </a:rPr>
              <a:t>příliš razantní kop – „prokopnutí vody“</a:t>
            </a:r>
          </a:p>
          <a:p>
            <a:pPr marL="285750" lvl="0" indent="-285750" fontAlgn="base">
              <a:lnSpc>
                <a:spcPct val="150000"/>
              </a:lnSpc>
              <a:buFont typeface="Wingdings" panose="05000000000000000000" pitchFamily="2" charset="2"/>
              <a:buChar char="§"/>
            </a:pPr>
            <a:r>
              <a:rPr lang="cs-CZ" sz="1600" dirty="0">
                <a:latin typeface="Times New Roman" panose="02020603050405020304" pitchFamily="18" charset="0"/>
                <a:cs typeface="Times New Roman" panose="02020603050405020304" pitchFamily="18" charset="0"/>
              </a:rPr>
              <a:t>pomalý kop – neefektivní záběr „voda uteče“</a:t>
            </a:r>
          </a:p>
          <a:p>
            <a:pPr marL="285750" lvl="0" indent="-285750" fontAlgn="base">
              <a:lnSpc>
                <a:spcPct val="150000"/>
              </a:lnSpc>
              <a:buFont typeface="Wingdings" panose="05000000000000000000" pitchFamily="2" charset="2"/>
              <a:buChar char="§"/>
            </a:pPr>
            <a:r>
              <a:rPr lang="cs-CZ" sz="1600" dirty="0">
                <a:latin typeface="Times New Roman" panose="02020603050405020304" pitchFamily="18" charset="0"/>
                <a:cs typeface="Times New Roman" panose="02020603050405020304" pitchFamily="18" charset="0"/>
              </a:rPr>
              <a:t>kop končí příliš v hloubce</a:t>
            </a:r>
          </a:p>
          <a:p>
            <a:pPr marL="285750" lvl="0" indent="-285750" fontAlgn="base">
              <a:lnSpc>
                <a:spcPct val="150000"/>
              </a:lnSpc>
              <a:buFont typeface="Wingdings" panose="05000000000000000000" pitchFamily="2" charset="2"/>
              <a:buChar char="§"/>
            </a:pPr>
            <a:r>
              <a:rPr lang="cs-CZ" sz="1600" dirty="0">
                <a:latin typeface="Times New Roman" panose="02020603050405020304" pitchFamily="18" charset="0"/>
                <a:cs typeface="Times New Roman" panose="02020603050405020304" pitchFamily="18" charset="0"/>
              </a:rPr>
              <a:t>kop končí příliš na hladině</a:t>
            </a:r>
          </a:p>
          <a:p>
            <a:pPr fontAlgn="base">
              <a:lnSpc>
                <a:spcPct val="107000"/>
              </a:lnSpc>
              <a:spcAft>
                <a:spcPts val="1200"/>
              </a:spcAft>
            </a:pP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29720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A574FC41-6635-4F60-9261-0D2A8C3E63CC}"/>
              </a:ext>
            </a:extLst>
          </p:cNvPr>
          <p:cNvSpPr/>
          <p:nvPr/>
        </p:nvSpPr>
        <p:spPr>
          <a:xfrm>
            <a:off x="377505" y="201336"/>
            <a:ext cx="8766495" cy="6549101"/>
          </a:xfrm>
          <a:prstGeom prst="rect">
            <a:avLst/>
          </a:prstGeom>
        </p:spPr>
        <p:txBody>
          <a:bodyPr wrap="square">
            <a:spAutoFit/>
          </a:bodyPr>
          <a:lstStyle/>
          <a:p>
            <a:pPr algn="ctr" fontAlgn="base">
              <a:lnSpc>
                <a:spcPct val="107000"/>
              </a:lnSpc>
              <a:spcAft>
                <a:spcPts val="1200"/>
              </a:spcAft>
            </a:pPr>
            <a:r>
              <a:rPr lang="cs-CZ" b="1" dirty="0">
                <a:solidFill>
                  <a:srgbClr val="444444"/>
                </a:solidFill>
                <a:latin typeface="inherit"/>
                <a:ea typeface="Times New Roman" panose="02020603050405020304" pitchFamily="18" charset="0"/>
                <a:cs typeface="Arial" panose="020B0604020202020204" pitchFamily="34" charset="0"/>
              </a:rPr>
              <a:t>PRSA – PRÁCE PAŽÍ</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1200"/>
              </a:spcAft>
            </a:pPr>
            <a:r>
              <a:rPr lang="cs-CZ" u="sng" dirty="0">
                <a:solidFill>
                  <a:srgbClr val="444444"/>
                </a:solidFill>
                <a:latin typeface="inherit"/>
                <a:ea typeface="Times New Roman" panose="02020603050405020304" pitchFamily="18" charset="0"/>
                <a:cs typeface="Arial" panose="020B0604020202020204" pitchFamily="34" charset="0"/>
              </a:rPr>
              <a:t>Technika paží</a:t>
            </a:r>
            <a:endParaRPr lang="cs-CZ" sz="2400" u="sng" dirty="0">
              <a:effectLst/>
              <a:latin typeface="Calibri" panose="020F0502020204030204" pitchFamily="34" charset="0"/>
              <a:ea typeface="Calibri" panose="020F0502020204030204" pitchFamily="34" charset="0"/>
              <a:cs typeface="Times New Roman" panose="02020603050405020304" pitchFamily="18" charset="0"/>
            </a:endParaRPr>
          </a:p>
          <a:p>
            <a:pPr fontAlgn="base">
              <a:lnSpc>
                <a:spcPct val="107000"/>
              </a:lnSpc>
              <a:spcAft>
                <a:spcPts val="1200"/>
              </a:spcAft>
            </a:pPr>
            <a:r>
              <a:rPr lang="cs-CZ" dirty="0">
                <a:solidFill>
                  <a:srgbClr val="444444"/>
                </a:solidFill>
                <a:latin typeface="inherit"/>
                <a:ea typeface="Times New Roman" panose="02020603050405020304" pitchFamily="18" charset="0"/>
                <a:cs typeface="Arial" panose="020B0604020202020204" pitchFamily="34" charset="0"/>
              </a:rPr>
              <a:t>Technika záběru paží se postupně vyvíjela. Současnou techniku paží v následujícím textu krátce </a:t>
            </a:r>
            <a:r>
              <a:rPr lang="cs-CZ" dirty="0" err="1">
                <a:solidFill>
                  <a:srgbClr val="444444"/>
                </a:solidFill>
                <a:latin typeface="inherit"/>
                <a:ea typeface="Times New Roman" panose="02020603050405020304" pitchFamily="18" charset="0"/>
                <a:cs typeface="Arial" panose="020B0604020202020204" pitchFamily="34" charset="0"/>
              </a:rPr>
              <a:t>popsíšeme</a:t>
            </a:r>
            <a:r>
              <a:rPr lang="cs-CZ" dirty="0">
                <a:solidFill>
                  <a:srgbClr val="444444"/>
                </a:solidFill>
                <a:latin typeface="inherit"/>
                <a:ea typeface="Times New Roman" panose="02020603050405020304" pitchFamily="18" charset="0"/>
                <a:cs typeface="Arial" panose="020B0604020202020204" pitchFamily="34" charset="0"/>
              </a:rPr>
              <a:t>. Pro ilustraci je doplněna obrázky.</a:t>
            </a:r>
          </a:p>
          <a:p>
            <a:pPr fontAlgn="base"/>
            <a:r>
              <a:rPr lang="cs-CZ" b="1" dirty="0"/>
              <a:t>Při záběru pažemi můžeme rozlišit 3 hlavní fáze – záběrová fáze, přenos a splývání</a:t>
            </a:r>
            <a:endParaRPr lang="cs-CZ" dirty="0"/>
          </a:p>
          <a:p>
            <a:pPr lvl="0" fontAlgn="base"/>
            <a:r>
              <a:rPr lang="cs-CZ" b="1" dirty="0"/>
              <a:t>Záběrová fáze</a:t>
            </a:r>
            <a:r>
              <a:rPr lang="cs-CZ" dirty="0"/>
              <a:t> - začíná ve vzpažení, v první části záběrové fáze jdou natažené paže od sebe do stran, dlaně směřují vně. V druhé části nastává ohnutí paží v loketním kloubu a záběr směřuje šikmo dolů pod trup. Když dosáhnou dlaně úrovně loktů, přitáhne plavec lokty v úrovni ramen pod hrudník, zde se jak lokty, tak i dlaně téměř spojí, aby plavec zaujal relativně malou plochu pro snížení brzdících sil při následném přenosu paží vodou proti směru plavání</a:t>
            </a:r>
          </a:p>
          <a:p>
            <a:pPr fontAlgn="base"/>
            <a:r>
              <a:rPr lang="cs-CZ" dirty="0"/>
              <a:t>Tělo plavce se prohýbá, snažíme se, aby boky zůstaly těsně pod hladinou a nepropadly se do velké hloubky. V této době probíhá nádech plavce, neboť hrudník je po záběru uvolněný, lopatky jsou tlačeny vzad, což přispívá k roztažení hrudního koše.</a:t>
            </a:r>
          </a:p>
          <a:p>
            <a:pPr lvl="0" fontAlgn="base"/>
            <a:r>
              <a:rPr lang="cs-CZ" b="1" dirty="0"/>
              <a:t>Fáze přenosu</a:t>
            </a:r>
            <a:r>
              <a:rPr lang="cs-CZ" dirty="0"/>
              <a:t> – ruce pokrčené pod tělem prudce vytrčíme vodou vpřed do vzpažení, snažíme se napnout lokty a dlaně při pohybu vpřed směřují k sobě.</a:t>
            </a:r>
          </a:p>
          <a:p>
            <a:pPr lvl="0" fontAlgn="base"/>
            <a:r>
              <a:rPr lang="cs-CZ" b="1" dirty="0"/>
              <a:t>Fáze </a:t>
            </a:r>
            <a:r>
              <a:rPr lang="cs-CZ" b="1" dirty="0" err="1"/>
              <a:t>spývání</a:t>
            </a:r>
            <a:r>
              <a:rPr lang="cs-CZ" b="1" dirty="0"/>
              <a:t> </a:t>
            </a:r>
            <a:r>
              <a:rPr lang="cs-CZ" dirty="0"/>
              <a:t>- následně zaujímáme splývavou polohu, kdy je celé tělo nataženo ve splývavé poloze pro minimální čelní odpor vody. Dlaně směřují poté většinou ke dnu, aby vznikala vztlaková síla, která umožňuje lepší polohu těla na vodní hladině.</a:t>
            </a:r>
          </a:p>
          <a:p>
            <a:pPr fontAlgn="base"/>
            <a:r>
              <a:rPr lang="cs-CZ" b="1" dirty="0"/>
              <a:t>Horní končetiny pracují současně, symetricky.</a:t>
            </a:r>
            <a:endParaRPr lang="cs-CZ" dirty="0"/>
          </a:p>
          <a:p>
            <a:pPr fontAlgn="base">
              <a:lnSpc>
                <a:spcPct val="107000"/>
              </a:lnSpc>
              <a:spcAft>
                <a:spcPts val="1200"/>
              </a:spcAft>
            </a:pP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135192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délník 1">
            <a:extLst>
              <a:ext uri="{FF2B5EF4-FFF2-40B4-BE49-F238E27FC236}">
                <a16:creationId xmlns:a16="http://schemas.microsoft.com/office/drawing/2014/main" id="{56776447-3401-46F0-8B79-927B348A1F5A}"/>
              </a:ext>
            </a:extLst>
          </p:cNvPr>
          <p:cNvSpPr/>
          <p:nvPr/>
        </p:nvSpPr>
        <p:spPr>
          <a:xfrm>
            <a:off x="411061" y="503339"/>
            <a:ext cx="8732939" cy="3420103"/>
          </a:xfrm>
          <a:prstGeom prst="rect">
            <a:avLst/>
          </a:prstGeom>
        </p:spPr>
        <p:txBody>
          <a:bodyPr wrap="square">
            <a:spAutoFit/>
          </a:bodyPr>
          <a:lstStyle/>
          <a:p>
            <a:pPr algn="ctr" fontAlgn="base">
              <a:lnSpc>
                <a:spcPct val="107000"/>
              </a:lnSpc>
              <a:spcAft>
                <a:spcPts val="1200"/>
              </a:spcAft>
            </a:pPr>
            <a:r>
              <a:rPr lang="cs-CZ" sz="1600" b="1"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Chyby při plaveckém způsobu prsa – paže</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228600" lvl="0" indent="-342900" fontAlgn="base">
              <a:lnSpc>
                <a:spcPct val="150000"/>
              </a:lnSpc>
              <a:spcAft>
                <a:spcPts val="0"/>
              </a:spcAft>
              <a:buSzPts val="1000"/>
              <a:buFont typeface="Symbol" panose="05050102010706020507" pitchFamily="18" charset="2"/>
              <a:buChar char=""/>
              <a:tabLst>
                <a:tab pos="457200" algn="l"/>
              </a:tabLst>
            </a:pPr>
            <a:r>
              <a:rPr lang="cs-CZ" sz="1600"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na začátku záběru nedostatečně vytočené dlaně vně</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228600" lvl="0" indent="-342900" fontAlgn="base">
              <a:lnSpc>
                <a:spcPct val="150000"/>
              </a:lnSpc>
              <a:spcAft>
                <a:spcPts val="0"/>
              </a:spcAft>
              <a:buSzPts val="1000"/>
              <a:buFont typeface="Symbol" panose="05050102010706020507" pitchFamily="18" charset="2"/>
              <a:buChar char=""/>
              <a:tabLst>
                <a:tab pos="457200" algn="l"/>
              </a:tabLst>
            </a:pPr>
            <a:r>
              <a:rPr lang="cs-CZ" sz="1600"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pokleslé lokty při záběru</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228600" lvl="0" indent="-342900" fontAlgn="base">
              <a:lnSpc>
                <a:spcPct val="150000"/>
              </a:lnSpc>
              <a:spcAft>
                <a:spcPts val="0"/>
              </a:spcAft>
              <a:buSzPts val="1000"/>
              <a:buFont typeface="Symbol" panose="05050102010706020507" pitchFamily="18" charset="2"/>
              <a:buChar char=""/>
              <a:tabLst>
                <a:tab pos="457200" algn="l"/>
              </a:tabLst>
            </a:pPr>
            <a:r>
              <a:rPr lang="cs-CZ" sz="1600"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záběr končí za osou ramen</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228600" lvl="0" indent="-342900" fontAlgn="base">
              <a:lnSpc>
                <a:spcPct val="150000"/>
              </a:lnSpc>
              <a:spcAft>
                <a:spcPts val="0"/>
              </a:spcAft>
              <a:buSzPts val="1000"/>
              <a:buFont typeface="Symbol" panose="05050102010706020507" pitchFamily="18" charset="2"/>
              <a:buChar char=""/>
              <a:tabLst>
                <a:tab pos="457200" algn="l"/>
              </a:tabLst>
            </a:pPr>
            <a:r>
              <a:rPr lang="cs-CZ" sz="1600"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záběr není ukončen přitažením loktů pod trup</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228600" lvl="0" indent="-342900" fontAlgn="base">
              <a:lnSpc>
                <a:spcPct val="150000"/>
              </a:lnSpc>
              <a:spcAft>
                <a:spcPts val="0"/>
              </a:spcAft>
              <a:buSzPts val="1000"/>
              <a:buFont typeface="Symbol" panose="05050102010706020507" pitchFamily="18" charset="2"/>
              <a:buChar char=""/>
              <a:tabLst>
                <a:tab pos="457200" algn="l"/>
              </a:tabLst>
            </a:pPr>
            <a:r>
              <a:rPr lang="cs-CZ" sz="1600"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fáze přenosu paží dopředu příliš pomalá</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228600" lvl="0" indent="-342900" fontAlgn="base">
              <a:lnSpc>
                <a:spcPct val="150000"/>
              </a:lnSpc>
              <a:spcAft>
                <a:spcPts val="0"/>
              </a:spcAft>
              <a:buSzPts val="1000"/>
              <a:buFont typeface="Symbol" panose="05050102010706020507" pitchFamily="18" charset="2"/>
              <a:buChar char=""/>
              <a:tabLst>
                <a:tab pos="457200" algn="l"/>
              </a:tabLst>
            </a:pPr>
            <a:r>
              <a:rPr lang="cs-CZ" sz="1600"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chybí rotace zápěstí</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228600" lvl="0" indent="-342900" fontAlgn="base">
              <a:lnSpc>
                <a:spcPct val="150000"/>
              </a:lnSpc>
              <a:spcAft>
                <a:spcPts val="0"/>
              </a:spcAft>
              <a:buSzPts val="1000"/>
              <a:buFont typeface="Symbol" panose="05050102010706020507" pitchFamily="18" charset="2"/>
              <a:buChar char=""/>
              <a:tabLst>
                <a:tab pos="457200" algn="l"/>
              </a:tabLst>
            </a:pPr>
            <a:r>
              <a:rPr lang="cs-CZ" sz="1600"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nesouměrný záběr pažemi</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a:p>
            <a:pPr marL="342900" marR="228600" lvl="0" indent="-342900" fontAlgn="base">
              <a:lnSpc>
                <a:spcPct val="150000"/>
              </a:lnSpc>
              <a:spcAft>
                <a:spcPts val="0"/>
              </a:spcAft>
              <a:buSzPts val="1000"/>
              <a:buFont typeface="Symbol" panose="05050102010706020507" pitchFamily="18" charset="2"/>
              <a:buChar char=""/>
              <a:tabLst>
                <a:tab pos="457200" algn="l"/>
              </a:tabLst>
            </a:pPr>
            <a:r>
              <a:rPr lang="cs-CZ" sz="1600" dirty="0">
                <a:solidFill>
                  <a:srgbClr val="444444"/>
                </a:solidFill>
                <a:latin typeface="Times New Roman" panose="02020603050405020304" pitchFamily="18" charset="0"/>
                <a:ea typeface="Times New Roman" panose="02020603050405020304" pitchFamily="18" charset="0"/>
                <a:cs typeface="Times New Roman" panose="02020603050405020304" pitchFamily="18" charset="0"/>
              </a:rPr>
              <a:t>chybí vytažení paží z ramen</a:t>
            </a:r>
            <a:endParaRPr lang="cs-CZ" sz="16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5817899"/>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689</Words>
  <Application>Microsoft Office PowerPoint</Application>
  <PresentationFormat>Širokoúhlá obrazovka</PresentationFormat>
  <Paragraphs>48</Paragraphs>
  <Slides>7</Slides>
  <Notes>0</Notes>
  <HiddenSlides>0</HiddenSlides>
  <MMClips>0</MMClips>
  <ScaleCrop>false</ScaleCrop>
  <HeadingPairs>
    <vt:vector size="6" baseType="variant">
      <vt:variant>
        <vt:lpstr>Použitá písma</vt:lpstr>
      </vt:variant>
      <vt:variant>
        <vt:i4>7</vt:i4>
      </vt:variant>
      <vt:variant>
        <vt:lpstr>Motiv</vt:lpstr>
      </vt:variant>
      <vt:variant>
        <vt:i4>1</vt:i4>
      </vt:variant>
      <vt:variant>
        <vt:lpstr>Nadpisy snímků</vt:lpstr>
      </vt:variant>
      <vt:variant>
        <vt:i4>7</vt:i4>
      </vt:variant>
    </vt:vector>
  </HeadingPairs>
  <TitlesOfParts>
    <vt:vector size="15" baseType="lpstr">
      <vt:lpstr>Arial</vt:lpstr>
      <vt:lpstr>Calibri</vt:lpstr>
      <vt:lpstr>Calibri Light</vt:lpstr>
      <vt:lpstr>inherit</vt:lpstr>
      <vt:lpstr>Symbol</vt:lpstr>
      <vt:lpstr>Times New Roman</vt:lpstr>
      <vt:lpstr>Wingdings</vt:lpstr>
      <vt:lpstr>Motiv Office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ircul</dc:creator>
  <cp:lastModifiedBy> </cp:lastModifiedBy>
  <cp:revision>2</cp:revision>
  <dcterms:created xsi:type="dcterms:W3CDTF">2020-03-21T15:04:48Z</dcterms:created>
  <dcterms:modified xsi:type="dcterms:W3CDTF">2020-03-21T15:19:23Z</dcterms:modified>
</cp:coreProperties>
</file>