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4" r:id="rId7"/>
    <p:sldId id="261" r:id="rId8"/>
    <p:sldId id="262" r:id="rId9"/>
    <p:sldId id="263" r:id="rId10"/>
    <p:sldId id="265" r:id="rId11"/>
    <p:sldId id="267" r:id="rId12"/>
    <p:sldId id="268" r:id="rId13"/>
    <p:sldId id="270" r:id="rId14"/>
    <p:sldId id="266" r:id="rId15"/>
    <p:sldId id="276" r:id="rId16"/>
    <p:sldId id="277" r:id="rId17"/>
    <p:sldId id="278" r:id="rId18"/>
    <p:sldId id="280" r:id="rId19"/>
    <p:sldId id="271" r:id="rId20"/>
    <p:sldId id="272" r:id="rId21"/>
    <p:sldId id="273" r:id="rId22"/>
    <p:sldId id="269" r:id="rId23"/>
    <p:sldId id="274" r:id="rId24"/>
    <p:sldId id="279" r:id="rId25"/>
    <p:sldId id="281" r:id="rId26"/>
    <p:sldId id="275"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ru-RU"/>
              <a:t>Образец заголовка</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24-Mar-21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24-Mar-21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24-Mar-21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24-Mar-21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ru-RU"/>
              <a:t>Образец заголовка</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dirty="0"/>
              <a:t>24-Mar-21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24-Mar-21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447191" y="2824269"/>
            <a:ext cx="4645152" cy="264445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412362" y="2821491"/>
            <a:ext cx="4645152" cy="263737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24-Mar-21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24-Mar-21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24-Mar-21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ru-RU"/>
              <a:t>Образец заголовка</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24-Mar-21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24-Mar-21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24-Mar-21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D1898B-DE27-40DB-95EF-32C8EFDFFBDB}"/>
              </a:ext>
            </a:extLst>
          </p:cNvPr>
          <p:cNvSpPr>
            <a:spLocks noGrp="1"/>
          </p:cNvSpPr>
          <p:nvPr>
            <p:ph type="ctrTitle"/>
          </p:nvPr>
        </p:nvSpPr>
        <p:spPr/>
        <p:txBody>
          <a:bodyPr>
            <a:normAutofit fontScale="90000"/>
          </a:bodyPr>
          <a:lstStyle/>
          <a:p>
            <a:r>
              <a:rPr lang="ru-RU" dirty="0"/>
              <a:t>Сентиментализм. Творчество Н. М. Карамзина. </a:t>
            </a:r>
            <a:endParaRPr lang="en-US" dirty="0"/>
          </a:p>
        </p:txBody>
      </p:sp>
      <p:sp>
        <p:nvSpPr>
          <p:cNvPr id="3" name="Подзаголовок 2">
            <a:extLst>
              <a:ext uri="{FF2B5EF4-FFF2-40B4-BE49-F238E27FC236}">
                <a16:creationId xmlns:a16="http://schemas.microsoft.com/office/drawing/2014/main" id="{FB37667D-8704-4376-90CF-73E7FA1097FB}"/>
              </a:ext>
            </a:extLst>
          </p:cNvPr>
          <p:cNvSpPr>
            <a:spLocks noGrp="1"/>
          </p:cNvSpPr>
          <p:nvPr>
            <p:ph type="subTitle" idx="1"/>
          </p:nvPr>
        </p:nvSpPr>
        <p:spPr/>
        <p:txBody>
          <a:bodyPr/>
          <a:lstStyle/>
          <a:p>
            <a:r>
              <a:rPr lang="en-US" dirty="0"/>
              <a:t>Mgr. Elena Vasilyeva, </a:t>
            </a:r>
            <a:r>
              <a:rPr lang="en-US" dirty="0" err="1"/>
              <a:t>CSc</a:t>
            </a:r>
            <a:r>
              <a:rPr lang="en-US" dirty="0"/>
              <a:t>. </a:t>
            </a:r>
          </a:p>
        </p:txBody>
      </p:sp>
    </p:spTree>
    <p:extLst>
      <p:ext uri="{BB962C8B-B14F-4D97-AF65-F5344CB8AC3E}">
        <p14:creationId xmlns:p14="http://schemas.microsoft.com/office/powerpoint/2010/main" val="1115860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1CE580D1-F917-4567-AFB4-99AA9B52AD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3" name="Picture 72">
            <a:extLst>
              <a:ext uri="{FF2B5EF4-FFF2-40B4-BE49-F238E27FC236}">
                <a16:creationId xmlns:a16="http://schemas.microsoft.com/office/drawing/2014/main" id="{1F5620B8-A2D8-4568-B566-F0453A0D916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75" name="Straight Connector 74">
            <a:extLst>
              <a:ext uri="{FF2B5EF4-FFF2-40B4-BE49-F238E27FC236}">
                <a16:creationId xmlns:a16="http://schemas.microsoft.com/office/drawing/2014/main" id="{1C7D2BA4-4B7A-4596-8BCC-5CF71542389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4977F1E1-2B6F-4BB6-899F-67D8764D83C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79" name="Rectangle 78">
            <a:extLst>
              <a:ext uri="{FF2B5EF4-FFF2-40B4-BE49-F238E27FC236}">
                <a16:creationId xmlns:a16="http://schemas.microsoft.com/office/drawing/2014/main" id="{4F6621CF-F493-40D5-98AE-24A9D3AD43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8" y="0"/>
            <a:ext cx="12194875" cy="495026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935E23C8-2DB1-4349-893B-493A64C81366}"/>
              </a:ext>
            </a:extLst>
          </p:cNvPr>
          <p:cNvSpPr>
            <a:spLocks noGrp="1"/>
          </p:cNvSpPr>
          <p:nvPr>
            <p:ph type="title"/>
          </p:nvPr>
        </p:nvSpPr>
        <p:spPr>
          <a:xfrm>
            <a:off x="5078896" y="643467"/>
            <a:ext cx="5975956" cy="4127545"/>
          </a:xfrm>
        </p:spPr>
        <p:txBody>
          <a:bodyPr vert="horz" lIns="91440" tIns="45720" rIns="91440" bIns="0" rtlCol="0" anchor="ctr">
            <a:normAutofit/>
          </a:bodyPr>
          <a:lstStyle/>
          <a:p>
            <a:r>
              <a:rPr lang="en-US" sz="4800"/>
              <a:t>Н. М. Карамзин (1766-1826)</a:t>
            </a:r>
          </a:p>
        </p:txBody>
      </p:sp>
      <p:sp>
        <p:nvSpPr>
          <p:cNvPr id="81" name="Rectangle 80">
            <a:extLst>
              <a:ext uri="{FF2B5EF4-FFF2-40B4-BE49-F238E27FC236}">
                <a16:creationId xmlns:a16="http://schemas.microsoft.com/office/drawing/2014/main" id="{CADEE02A-D296-42EA-88F5-7803F69CEE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4950269"/>
            <a:ext cx="12191695" cy="1907732"/>
          </a:xfrm>
          <a:prstGeom prst="rect">
            <a:avLst/>
          </a:prstGeom>
          <a:solidFill>
            <a:schemeClr val="accent1"/>
          </a:soli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pic>
        <p:nvPicPr>
          <p:cNvPr id="5122" name="Picture 2" descr="Портрет кисти Тропинина (1818)">
            <a:extLst>
              <a:ext uri="{FF2B5EF4-FFF2-40B4-BE49-F238E27FC236}">
                <a16:creationId xmlns:a16="http://schemas.microsoft.com/office/drawing/2014/main" id="{BA035FF0-443D-462F-A28B-D18ADFC5AD34}"/>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3693" r="8436" b="-2"/>
          <a:stretch/>
        </p:blipFill>
        <p:spPr bwMode="auto">
          <a:xfrm>
            <a:off x="3179" y="-2"/>
            <a:ext cx="4651117" cy="68580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2910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BE26A59-BE98-4988-932F-B924F6BA7800}"/>
              </a:ext>
            </a:extLst>
          </p:cNvPr>
          <p:cNvSpPr>
            <a:spLocks noGrp="1"/>
          </p:cNvSpPr>
          <p:nvPr>
            <p:ph type="title"/>
          </p:nvPr>
        </p:nvSpPr>
        <p:spPr/>
        <p:txBody>
          <a:bodyPr/>
          <a:lstStyle/>
          <a:p>
            <a:r>
              <a:rPr lang="ru-RU" dirty="0"/>
              <a:t>Карамзин-журналист</a:t>
            </a:r>
            <a:endParaRPr lang="en-US" dirty="0"/>
          </a:p>
        </p:txBody>
      </p:sp>
      <p:sp>
        <p:nvSpPr>
          <p:cNvPr id="3" name="Объект 2">
            <a:extLst>
              <a:ext uri="{FF2B5EF4-FFF2-40B4-BE49-F238E27FC236}">
                <a16:creationId xmlns:a16="http://schemas.microsoft.com/office/drawing/2014/main" id="{D82A714D-749D-43D2-B194-1412C24D2C9E}"/>
              </a:ext>
            </a:extLst>
          </p:cNvPr>
          <p:cNvSpPr>
            <a:spLocks noGrp="1"/>
          </p:cNvSpPr>
          <p:nvPr>
            <p:ph idx="1"/>
          </p:nvPr>
        </p:nvSpPr>
        <p:spPr/>
        <p:txBody>
          <a:bodyPr/>
          <a:lstStyle/>
          <a:p>
            <a:r>
              <a:rPr lang="ru-RU" dirty="0"/>
              <a:t>«Детское чтение для сердца и разума» – первый детский журнал</a:t>
            </a:r>
          </a:p>
          <a:p>
            <a:r>
              <a:rPr lang="ru-RU" dirty="0"/>
              <a:t>«Московский журнал» 1891</a:t>
            </a:r>
          </a:p>
          <a:p>
            <a:r>
              <a:rPr lang="ru-RU" dirty="0"/>
              <a:t>Альманахи «Аглая», «Аонида», «Пантеон иностранной словесности»</a:t>
            </a:r>
          </a:p>
          <a:p>
            <a:r>
              <a:rPr lang="ru-RU" dirty="0"/>
              <a:t>«Вестник Европы» 1801 – родоначальник «толстых» журналов</a:t>
            </a:r>
          </a:p>
          <a:p>
            <a:endParaRPr lang="en-US" dirty="0"/>
          </a:p>
        </p:txBody>
      </p:sp>
    </p:spTree>
    <p:extLst>
      <p:ext uri="{BB962C8B-B14F-4D97-AF65-F5344CB8AC3E}">
        <p14:creationId xmlns:p14="http://schemas.microsoft.com/office/powerpoint/2010/main" val="36899502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642A71-8C66-4C7B-A4AB-9EAFC665DEC6}"/>
              </a:ext>
            </a:extLst>
          </p:cNvPr>
          <p:cNvSpPr>
            <a:spLocks noGrp="1"/>
          </p:cNvSpPr>
          <p:nvPr>
            <p:ph type="title"/>
          </p:nvPr>
        </p:nvSpPr>
        <p:spPr/>
        <p:txBody>
          <a:bodyPr/>
          <a:lstStyle/>
          <a:p>
            <a:r>
              <a:rPr lang="ru-RU" dirty="0"/>
              <a:t>Карамзин-переводчик</a:t>
            </a:r>
            <a:endParaRPr lang="en-US" dirty="0"/>
          </a:p>
        </p:txBody>
      </p:sp>
      <p:sp>
        <p:nvSpPr>
          <p:cNvPr id="3" name="Объект 2">
            <a:extLst>
              <a:ext uri="{FF2B5EF4-FFF2-40B4-BE49-F238E27FC236}">
                <a16:creationId xmlns:a16="http://schemas.microsoft.com/office/drawing/2014/main" id="{13F19AE8-4AAD-4CD7-A2BA-A59CA88BE45E}"/>
              </a:ext>
            </a:extLst>
          </p:cNvPr>
          <p:cNvSpPr>
            <a:spLocks noGrp="1"/>
          </p:cNvSpPr>
          <p:nvPr>
            <p:ph idx="1"/>
          </p:nvPr>
        </p:nvSpPr>
        <p:spPr/>
        <p:txBody>
          <a:bodyPr/>
          <a:lstStyle/>
          <a:p>
            <a:r>
              <a:rPr lang="ru-RU" dirty="0"/>
              <a:t>Перевод трагедии Шекспира «Юлий Цезарь». «Не многие из писателей столь глубоко проникли в человеческое естество как Шекспир. Все великолепные картины его непосредственно Натуре подражают… Каждая степень людей, каждый возраст, каждая страсть, каждый характер говорит у него собственным своим языком. Для каждой мысли находит он образ, для каждого ощущения выражение, для каждого движения души наилучший оборот».</a:t>
            </a:r>
          </a:p>
          <a:p>
            <a:r>
              <a:rPr lang="ru-RU" dirty="0"/>
              <a:t> Памятник индийской литературы драму Калидасы «</a:t>
            </a:r>
            <a:r>
              <a:rPr lang="ru-RU" dirty="0" err="1"/>
              <a:t>Шакунтала</a:t>
            </a:r>
            <a:r>
              <a:rPr lang="ru-RU" dirty="0"/>
              <a:t>»</a:t>
            </a:r>
            <a:endParaRPr lang="en-US" dirty="0"/>
          </a:p>
        </p:txBody>
      </p:sp>
    </p:spTree>
    <p:extLst>
      <p:ext uri="{BB962C8B-B14F-4D97-AF65-F5344CB8AC3E}">
        <p14:creationId xmlns:p14="http://schemas.microsoft.com/office/powerpoint/2010/main" val="3030200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57A9B4F-0309-4312-927E-1B998B2693C9}"/>
              </a:ext>
            </a:extLst>
          </p:cNvPr>
          <p:cNvSpPr>
            <a:spLocks noGrp="1"/>
          </p:cNvSpPr>
          <p:nvPr>
            <p:ph type="title"/>
          </p:nvPr>
        </p:nvSpPr>
        <p:spPr/>
        <p:txBody>
          <a:bodyPr/>
          <a:lstStyle/>
          <a:p>
            <a:r>
              <a:rPr lang="ru-RU" dirty="0"/>
              <a:t>Проза Карамзина</a:t>
            </a:r>
            <a:endParaRPr lang="en-US" dirty="0"/>
          </a:p>
        </p:txBody>
      </p:sp>
      <p:sp>
        <p:nvSpPr>
          <p:cNvPr id="3" name="Объект 2">
            <a:extLst>
              <a:ext uri="{FF2B5EF4-FFF2-40B4-BE49-F238E27FC236}">
                <a16:creationId xmlns:a16="http://schemas.microsoft.com/office/drawing/2014/main" id="{219EDDAA-0C26-4C8E-95DB-56E69771C32A}"/>
              </a:ext>
            </a:extLst>
          </p:cNvPr>
          <p:cNvSpPr>
            <a:spLocks noGrp="1"/>
          </p:cNvSpPr>
          <p:nvPr>
            <p:ph idx="1"/>
          </p:nvPr>
        </p:nvSpPr>
        <p:spPr/>
        <p:txBody>
          <a:bodyPr>
            <a:normAutofit/>
          </a:bodyPr>
          <a:lstStyle/>
          <a:p>
            <a:r>
              <a:rPr lang="ru-RU" dirty="0"/>
              <a:t>«Евгений и Юлия», повесть (1789)</a:t>
            </a:r>
          </a:p>
          <a:p>
            <a:r>
              <a:rPr lang="ru-RU" dirty="0"/>
              <a:t>«Письма русского путешественника» (1791—1792)</a:t>
            </a:r>
          </a:p>
          <a:p>
            <a:r>
              <a:rPr lang="ru-RU" dirty="0"/>
              <a:t>«Бедная Лиза», повесть (1792)</a:t>
            </a:r>
          </a:p>
          <a:p>
            <a:r>
              <a:rPr lang="ru-RU" dirty="0"/>
              <a:t>«Наталья, боярская дочь», повесть (1792)</a:t>
            </a:r>
          </a:p>
          <a:p>
            <a:r>
              <a:rPr lang="ru-RU" dirty="0"/>
              <a:t>«Марфа-посадница, или Покорение </a:t>
            </a:r>
            <a:r>
              <a:rPr lang="ru-RU" dirty="0" err="1"/>
              <a:t>Новагорода</a:t>
            </a:r>
            <a:r>
              <a:rPr lang="ru-RU" dirty="0"/>
              <a:t>», повесть (1802)</a:t>
            </a:r>
          </a:p>
          <a:p>
            <a:endParaRPr lang="ru-RU" dirty="0"/>
          </a:p>
          <a:p>
            <a:endParaRPr lang="ru-RU" dirty="0"/>
          </a:p>
          <a:p>
            <a:endParaRPr lang="en-US" dirty="0"/>
          </a:p>
        </p:txBody>
      </p:sp>
    </p:spTree>
    <p:extLst>
      <p:ext uri="{BB962C8B-B14F-4D97-AF65-F5344CB8AC3E}">
        <p14:creationId xmlns:p14="http://schemas.microsoft.com/office/powerpoint/2010/main" val="16053889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FB0B3F5-2F40-49EA-9978-643D4842EC03}"/>
              </a:ext>
            </a:extLst>
          </p:cNvPr>
          <p:cNvSpPr>
            <a:spLocks noGrp="1"/>
          </p:cNvSpPr>
          <p:nvPr>
            <p:ph type="title"/>
          </p:nvPr>
        </p:nvSpPr>
        <p:spPr/>
        <p:txBody>
          <a:bodyPr/>
          <a:lstStyle/>
          <a:p>
            <a:r>
              <a:rPr lang="ru-RU" dirty="0"/>
              <a:t>«Письма русского путешественника» </a:t>
            </a:r>
            <a:r>
              <a:rPr lang="cs-CZ" dirty="0"/>
              <a:t>(</a:t>
            </a:r>
            <a:r>
              <a:rPr lang="ru-RU" dirty="0"/>
              <a:t>1791</a:t>
            </a:r>
            <a:r>
              <a:rPr lang="cs-CZ" dirty="0"/>
              <a:t>)</a:t>
            </a:r>
            <a:r>
              <a:rPr lang="ru-RU" dirty="0"/>
              <a:t> </a:t>
            </a:r>
            <a:endParaRPr lang="en-US" dirty="0"/>
          </a:p>
        </p:txBody>
      </p:sp>
      <p:sp>
        <p:nvSpPr>
          <p:cNvPr id="3" name="Объект 2">
            <a:extLst>
              <a:ext uri="{FF2B5EF4-FFF2-40B4-BE49-F238E27FC236}">
                <a16:creationId xmlns:a16="http://schemas.microsoft.com/office/drawing/2014/main" id="{F6F544B3-8122-45BA-8187-1919D3CAD962}"/>
              </a:ext>
            </a:extLst>
          </p:cNvPr>
          <p:cNvSpPr>
            <a:spLocks noGrp="1"/>
          </p:cNvSpPr>
          <p:nvPr>
            <p:ph idx="1"/>
          </p:nvPr>
        </p:nvSpPr>
        <p:spPr/>
        <p:txBody>
          <a:bodyPr/>
          <a:lstStyle/>
          <a:p>
            <a:r>
              <a:rPr lang="ru-RU" dirty="0"/>
              <a:t>Путешествия по Европе</a:t>
            </a:r>
          </a:p>
          <a:p>
            <a:r>
              <a:rPr lang="ru-RU" dirty="0"/>
              <a:t>Встреча с Кантом</a:t>
            </a:r>
          </a:p>
          <a:p>
            <a:r>
              <a:rPr lang="ru-RU" dirty="0"/>
              <a:t>Париж, Великая Французская революция </a:t>
            </a:r>
            <a:r>
              <a:rPr lang="cs-CZ" dirty="0"/>
              <a:t>(</a:t>
            </a:r>
            <a:r>
              <a:rPr lang="ru-RU" dirty="0"/>
              <a:t>1789—1790</a:t>
            </a:r>
            <a:r>
              <a:rPr lang="cs-CZ" dirty="0"/>
              <a:t>)</a:t>
            </a:r>
            <a:endParaRPr lang="en-US" dirty="0"/>
          </a:p>
        </p:txBody>
      </p:sp>
    </p:spTree>
    <p:extLst>
      <p:ext uri="{BB962C8B-B14F-4D97-AF65-F5344CB8AC3E}">
        <p14:creationId xmlns:p14="http://schemas.microsoft.com/office/powerpoint/2010/main" val="8585638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0CABCAE3-64FC-4149-819F-2C18128241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3" name="Picture 72">
            <a:extLst>
              <a:ext uri="{FF2B5EF4-FFF2-40B4-BE49-F238E27FC236}">
                <a16:creationId xmlns:a16="http://schemas.microsoft.com/office/drawing/2014/main" id="{012FDCFE-9AD2-4D8A-8CBF-B3AA37EBF6D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75" name="Straight Connector 74">
            <a:extLst>
              <a:ext uri="{FF2B5EF4-FFF2-40B4-BE49-F238E27FC236}">
                <a16:creationId xmlns:a16="http://schemas.microsoft.com/office/drawing/2014/main" id="{FBD463FC-4CA8-4FF4-85A3-AF9F4B98D2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A56012FD-74A8-4C91-B318-435CF2B719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79" name="Rectangle 78">
            <a:extLst>
              <a:ext uri="{FF2B5EF4-FFF2-40B4-BE49-F238E27FC236}">
                <a16:creationId xmlns:a16="http://schemas.microsoft.com/office/drawing/2014/main" id="{45C76AC0-BB6B-419E-A327-AFA2975008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1" name="Straight Connector 80">
            <a:extLst>
              <a:ext uri="{FF2B5EF4-FFF2-40B4-BE49-F238E27FC236}">
                <a16:creationId xmlns:a16="http://schemas.microsoft.com/office/drawing/2014/main" id="{B3E0B6A3-E197-43D6-82D5-7455DAB1A7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79647" y="1847088"/>
            <a:ext cx="415875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Заголовок 1">
            <a:extLst>
              <a:ext uri="{FF2B5EF4-FFF2-40B4-BE49-F238E27FC236}">
                <a16:creationId xmlns:a16="http://schemas.microsoft.com/office/drawing/2014/main" id="{27FDEEC6-226E-4EA1-88AA-6E3771B74991}"/>
              </a:ext>
            </a:extLst>
          </p:cNvPr>
          <p:cNvSpPr>
            <a:spLocks noGrp="1"/>
          </p:cNvSpPr>
          <p:nvPr>
            <p:ph type="title"/>
          </p:nvPr>
        </p:nvSpPr>
        <p:spPr>
          <a:xfrm>
            <a:off x="6579648" y="804520"/>
            <a:ext cx="4158749" cy="1049235"/>
          </a:xfrm>
        </p:spPr>
        <p:txBody>
          <a:bodyPr vert="horz" lIns="91440" tIns="45720" rIns="91440" bIns="45720" rtlCol="0" anchor="t">
            <a:normAutofit/>
          </a:bodyPr>
          <a:lstStyle/>
          <a:p>
            <a:r>
              <a:rPr lang="en-US"/>
              <a:t>«Бедная лиза» 1792</a:t>
            </a:r>
            <a:endParaRPr lang="en-US" dirty="0"/>
          </a:p>
        </p:txBody>
      </p:sp>
      <p:sp>
        <p:nvSpPr>
          <p:cNvPr id="83" name="Rectangle 82">
            <a:extLst>
              <a:ext uri="{FF2B5EF4-FFF2-40B4-BE49-F238E27FC236}">
                <a16:creationId xmlns:a16="http://schemas.microsoft.com/office/drawing/2014/main" id="{8B0E4246-09B8-46D7-A0D2-4D264863AD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pic>
        <p:nvPicPr>
          <p:cNvPr id="8194" name="Picture 2" descr="Бедная Лиза — Википедия">
            <a:extLst>
              <a:ext uri="{FF2B5EF4-FFF2-40B4-BE49-F238E27FC236}">
                <a16:creationId xmlns:a16="http://schemas.microsoft.com/office/drawing/2014/main" id="{81B8D8D2-D2B4-494C-92BD-FAC618219DD5}"/>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1625111" y="805583"/>
            <a:ext cx="3970278" cy="4660762"/>
          </a:xfrm>
          <a:prstGeom prst="rect">
            <a:avLst/>
          </a:prstGeom>
          <a:noFill/>
          <a:extLst>
            <a:ext uri="{909E8E84-426E-40DD-AFC4-6F175D3DCCD1}">
              <a14:hiddenFill xmlns:a14="http://schemas.microsoft.com/office/drawing/2010/main">
                <a:solidFill>
                  <a:srgbClr val="FFFFFF"/>
                </a:solidFill>
              </a14:hiddenFill>
            </a:ext>
          </a:extLst>
        </p:spPr>
      </p:pic>
      <p:sp>
        <p:nvSpPr>
          <p:cNvPr id="4" name="Объект 3">
            <a:extLst>
              <a:ext uri="{FF2B5EF4-FFF2-40B4-BE49-F238E27FC236}">
                <a16:creationId xmlns:a16="http://schemas.microsoft.com/office/drawing/2014/main" id="{A9CB8B64-D349-4007-9C1B-DA280092E932}"/>
              </a:ext>
            </a:extLst>
          </p:cNvPr>
          <p:cNvSpPr>
            <a:spLocks noGrp="1"/>
          </p:cNvSpPr>
          <p:nvPr>
            <p:ph sz="half" idx="2"/>
          </p:nvPr>
        </p:nvSpPr>
        <p:spPr>
          <a:xfrm>
            <a:off x="6579647" y="2015732"/>
            <a:ext cx="4158750" cy="3450613"/>
          </a:xfrm>
        </p:spPr>
        <p:txBody>
          <a:bodyPr vert="horz" lIns="91440" tIns="45720" rIns="91440" bIns="45720" rtlCol="0" anchor="t">
            <a:normAutofit/>
          </a:bodyPr>
          <a:lstStyle/>
          <a:p>
            <a:r>
              <a:rPr lang="ru-RU" dirty="0"/>
              <a:t>«И крестьянки любить умеют!»</a:t>
            </a:r>
          </a:p>
          <a:p>
            <a:r>
              <a:rPr lang="ru-RU" dirty="0"/>
              <a:t>Реальная действительность</a:t>
            </a:r>
          </a:p>
          <a:p>
            <a:r>
              <a:rPr lang="ru-RU" dirty="0"/>
              <a:t>Повествование от первого лица – доверительная интонация</a:t>
            </a:r>
            <a:endParaRPr lang="en-US" dirty="0"/>
          </a:p>
        </p:txBody>
      </p:sp>
      <p:pic>
        <p:nvPicPr>
          <p:cNvPr id="85" name="Picture 84">
            <a:extLst>
              <a:ext uri="{FF2B5EF4-FFF2-40B4-BE49-F238E27FC236}">
                <a16:creationId xmlns:a16="http://schemas.microsoft.com/office/drawing/2014/main" id="{F50C8D8D-B32F-4194-8321-164EC442750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87" name="Straight Connector 86">
            <a:extLst>
              <a:ext uri="{FF2B5EF4-FFF2-40B4-BE49-F238E27FC236}">
                <a16:creationId xmlns:a16="http://schemas.microsoft.com/office/drawing/2014/main" id="{5BD24D8B-8573-4260-B700-E860AD6D2A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35181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1CE580D1-F917-4567-AFB4-99AA9B52AD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3" name="Picture 72">
            <a:extLst>
              <a:ext uri="{FF2B5EF4-FFF2-40B4-BE49-F238E27FC236}">
                <a16:creationId xmlns:a16="http://schemas.microsoft.com/office/drawing/2014/main" id="{1F5620B8-A2D8-4568-B566-F0453A0D916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75" name="Straight Connector 74">
            <a:extLst>
              <a:ext uri="{FF2B5EF4-FFF2-40B4-BE49-F238E27FC236}">
                <a16:creationId xmlns:a16="http://schemas.microsoft.com/office/drawing/2014/main" id="{1C7D2BA4-4B7A-4596-8BCC-5CF71542389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4977F1E1-2B6F-4BB6-899F-67D8764D83C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79" name="Rectangle 78">
            <a:extLst>
              <a:ext uri="{FF2B5EF4-FFF2-40B4-BE49-F238E27FC236}">
                <a16:creationId xmlns:a16="http://schemas.microsoft.com/office/drawing/2014/main" id="{EC17D08F-2133-44A9-B28C-CB29928FA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0CC36881-E309-4C41-8B5B-203AADC15F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Заголовок 1">
            <a:extLst>
              <a:ext uri="{FF2B5EF4-FFF2-40B4-BE49-F238E27FC236}">
                <a16:creationId xmlns:a16="http://schemas.microsoft.com/office/drawing/2014/main" id="{12CEE542-9ED1-40FB-94BC-2BE3730ED53D}"/>
              </a:ext>
            </a:extLst>
          </p:cNvPr>
          <p:cNvSpPr>
            <a:spLocks noGrp="1"/>
          </p:cNvSpPr>
          <p:nvPr>
            <p:ph type="title"/>
          </p:nvPr>
        </p:nvSpPr>
        <p:spPr>
          <a:xfrm>
            <a:off x="659301" y="1474969"/>
            <a:ext cx="2823919" cy="1868760"/>
          </a:xfrm>
        </p:spPr>
        <p:txBody>
          <a:bodyPr vert="horz" lIns="91440" tIns="45720" rIns="91440" bIns="0" rtlCol="0" anchor="b">
            <a:normAutofit/>
          </a:bodyPr>
          <a:lstStyle/>
          <a:p>
            <a:r>
              <a:rPr lang="ru-RU" sz="3600" dirty="0"/>
              <a:t>Лизин пруд </a:t>
            </a:r>
            <a:endParaRPr lang="en-US" sz="3600" dirty="0"/>
          </a:p>
        </p:txBody>
      </p:sp>
      <p:cxnSp>
        <p:nvCxnSpPr>
          <p:cNvPr id="83" name="Straight Connector 82">
            <a:extLst>
              <a:ext uri="{FF2B5EF4-FFF2-40B4-BE49-F238E27FC236}">
                <a16:creationId xmlns:a16="http://schemas.microsoft.com/office/drawing/2014/main" id="{84F2C6A8-7D46-49EA-860B-0F0B020843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9301" y="3528543"/>
            <a:ext cx="2823919" cy="0"/>
          </a:xfrm>
          <a:prstGeom prst="line">
            <a:avLst/>
          </a:prstGeom>
          <a:ln w="31750"/>
        </p:spPr>
        <p:style>
          <a:lnRef idx="3">
            <a:schemeClr val="accent1"/>
          </a:lnRef>
          <a:fillRef idx="0">
            <a:schemeClr val="accent1"/>
          </a:fillRef>
          <a:effectRef idx="2">
            <a:schemeClr val="accent1"/>
          </a:effectRef>
          <a:fontRef idx="minor">
            <a:schemeClr val="tx1"/>
          </a:fontRef>
        </p:style>
      </p:cxnSp>
      <p:grpSp>
        <p:nvGrpSpPr>
          <p:cNvPr id="85" name="Group 84">
            <a:extLst>
              <a:ext uri="{FF2B5EF4-FFF2-40B4-BE49-F238E27FC236}">
                <a16:creationId xmlns:a16="http://schemas.microsoft.com/office/drawing/2014/main" id="{AED92372-F778-4E96-9E90-4E63BAF3CAD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979389" y="482171"/>
            <a:ext cx="7560115" cy="5149101"/>
            <a:chOff x="7463258" y="583365"/>
            <a:chExt cx="7560115" cy="5181928"/>
          </a:xfrm>
        </p:grpSpPr>
        <p:sp>
          <p:nvSpPr>
            <p:cNvPr id="86" name="Rectangle 85">
              <a:extLst>
                <a:ext uri="{FF2B5EF4-FFF2-40B4-BE49-F238E27FC236}">
                  <a16:creationId xmlns:a16="http://schemas.microsoft.com/office/drawing/2014/main" id="{EB4EC089-8B60-43F4-9BF5-1F0B0E398E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3258" y="583365"/>
              <a:ext cx="7560115"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Rectangle 86">
              <a:extLst>
                <a:ext uri="{FF2B5EF4-FFF2-40B4-BE49-F238E27FC236}">
                  <a16:creationId xmlns:a16="http://schemas.microsoft.com/office/drawing/2014/main" id="{1C0BAC91-1725-4E5A-92CE-F5A2EB066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6317" y="915807"/>
              <a:ext cx="692827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9218" name="Picture 2">
            <a:extLst>
              <a:ext uri="{FF2B5EF4-FFF2-40B4-BE49-F238E27FC236}">
                <a16:creationId xmlns:a16="http://schemas.microsoft.com/office/drawing/2014/main" id="{7D58DB68-5EBA-433E-A2CD-F1DE8966EC7D}"/>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t="7664" r="1" b="11371"/>
          <a:stretch/>
        </p:blipFill>
        <p:spPr bwMode="auto">
          <a:xfrm>
            <a:off x="4618374" y="1116345"/>
            <a:ext cx="6282919" cy="3866172"/>
          </a:xfrm>
          <a:prstGeom prst="rect">
            <a:avLst/>
          </a:prstGeom>
          <a:noFill/>
          <a:extLst>
            <a:ext uri="{909E8E84-426E-40DD-AFC4-6F175D3DCCD1}">
              <a14:hiddenFill xmlns:a14="http://schemas.microsoft.com/office/drawing/2010/main">
                <a:solidFill>
                  <a:srgbClr val="FFFFFF"/>
                </a:solidFill>
              </a14:hiddenFill>
            </a:ext>
          </a:extLst>
        </p:spPr>
      </p:pic>
      <p:pic>
        <p:nvPicPr>
          <p:cNvPr id="89" name="Picture 88">
            <a:extLst>
              <a:ext uri="{FF2B5EF4-FFF2-40B4-BE49-F238E27FC236}">
                <a16:creationId xmlns:a16="http://schemas.microsoft.com/office/drawing/2014/main" id="{4B61EBEC-D0CA-456C-98A6-EDA1AC9FB0D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91" name="Straight Connector 90">
            <a:extLst>
              <a:ext uri="{FF2B5EF4-FFF2-40B4-BE49-F238E27FC236}">
                <a16:creationId xmlns:a16="http://schemas.microsoft.com/office/drawing/2014/main" id="{718A71EB-D327-4458-85FB-26336B2BA01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57897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C326382-B42D-4CCE-9821-0CE674570DEC}"/>
              </a:ext>
            </a:extLst>
          </p:cNvPr>
          <p:cNvSpPr>
            <a:spLocks noGrp="1"/>
          </p:cNvSpPr>
          <p:nvPr>
            <p:ph type="title"/>
          </p:nvPr>
        </p:nvSpPr>
        <p:spPr/>
        <p:txBody>
          <a:bodyPr/>
          <a:lstStyle/>
          <a:p>
            <a:r>
              <a:rPr lang="ru-RU" dirty="0"/>
              <a:t>Черты прозы Карамзина</a:t>
            </a:r>
            <a:endParaRPr lang="en-US" dirty="0"/>
          </a:p>
        </p:txBody>
      </p:sp>
      <p:sp>
        <p:nvSpPr>
          <p:cNvPr id="3" name="Объект 2">
            <a:extLst>
              <a:ext uri="{FF2B5EF4-FFF2-40B4-BE49-F238E27FC236}">
                <a16:creationId xmlns:a16="http://schemas.microsoft.com/office/drawing/2014/main" id="{4D11BA68-9280-4474-B309-53E5390D1BC7}"/>
              </a:ext>
            </a:extLst>
          </p:cNvPr>
          <p:cNvSpPr>
            <a:spLocks noGrp="1"/>
          </p:cNvSpPr>
          <p:nvPr>
            <p:ph idx="1"/>
          </p:nvPr>
        </p:nvSpPr>
        <p:spPr/>
        <p:txBody>
          <a:bodyPr/>
          <a:lstStyle/>
          <a:p>
            <a:r>
              <a:rPr lang="ru-RU" dirty="0"/>
              <a:t>Единство и простота фабулы</a:t>
            </a:r>
          </a:p>
          <a:p>
            <a:r>
              <a:rPr lang="ru-RU" dirty="0"/>
              <a:t>Четкость композиции</a:t>
            </a:r>
          </a:p>
          <a:p>
            <a:r>
              <a:rPr lang="ru-RU" dirty="0"/>
              <a:t>Быстрота в развитии действия</a:t>
            </a:r>
          </a:p>
          <a:p>
            <a:r>
              <a:rPr lang="ru-RU" dirty="0"/>
              <a:t>Стремление к лаконизму изложения, ясности и простоте языка</a:t>
            </a:r>
          </a:p>
          <a:p>
            <a:endParaRPr lang="ru-RU" dirty="0"/>
          </a:p>
          <a:p>
            <a:endParaRPr lang="en-US" dirty="0"/>
          </a:p>
        </p:txBody>
      </p:sp>
    </p:spTree>
    <p:extLst>
      <p:ext uri="{BB962C8B-B14F-4D97-AF65-F5344CB8AC3E}">
        <p14:creationId xmlns:p14="http://schemas.microsoft.com/office/powerpoint/2010/main" val="23156916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C171D4C-7354-49D6-82A6-101457DB7004}"/>
              </a:ext>
            </a:extLst>
          </p:cNvPr>
          <p:cNvSpPr>
            <a:spLocks noGrp="1"/>
          </p:cNvSpPr>
          <p:nvPr>
            <p:ph type="title"/>
          </p:nvPr>
        </p:nvSpPr>
        <p:spPr/>
        <p:txBody>
          <a:bodyPr/>
          <a:lstStyle/>
          <a:p>
            <a:r>
              <a:rPr lang="ru-RU" dirty="0"/>
              <a:t>Карамзин – лирик </a:t>
            </a:r>
            <a:endParaRPr lang="en-US" dirty="0"/>
          </a:p>
        </p:txBody>
      </p:sp>
      <p:sp>
        <p:nvSpPr>
          <p:cNvPr id="3" name="Объект 2">
            <a:extLst>
              <a:ext uri="{FF2B5EF4-FFF2-40B4-BE49-F238E27FC236}">
                <a16:creationId xmlns:a16="http://schemas.microsoft.com/office/drawing/2014/main" id="{77333167-13BD-4F7A-AE0A-0B85B6D18088}"/>
              </a:ext>
            </a:extLst>
          </p:cNvPr>
          <p:cNvSpPr>
            <a:spLocks noGrp="1"/>
          </p:cNvSpPr>
          <p:nvPr>
            <p:ph idx="1"/>
          </p:nvPr>
        </p:nvSpPr>
        <p:spPr/>
        <p:txBody>
          <a:bodyPr/>
          <a:lstStyle/>
          <a:p>
            <a:r>
              <a:rPr lang="ru-RU" dirty="0"/>
              <a:t>«Послание к женщинам»,</a:t>
            </a:r>
          </a:p>
          <a:p>
            <a:r>
              <a:rPr lang="ru-RU" dirty="0"/>
              <a:t>«Протей, или несогласия стихотворца» 1798 - манифест сентиментального импрессионизма </a:t>
            </a:r>
          </a:p>
          <a:p>
            <a:r>
              <a:rPr lang="ru-RU" dirty="0"/>
              <a:t>Черты лирики: созерцание, внутренняя жизнь чувствительной души</a:t>
            </a:r>
          </a:p>
          <a:p>
            <a:r>
              <a:rPr lang="ru-RU" dirty="0"/>
              <a:t>Жанры: Дружеские послания, элегии</a:t>
            </a:r>
            <a:endParaRPr lang="en-US" dirty="0"/>
          </a:p>
        </p:txBody>
      </p:sp>
    </p:spTree>
    <p:extLst>
      <p:ext uri="{BB962C8B-B14F-4D97-AF65-F5344CB8AC3E}">
        <p14:creationId xmlns:p14="http://schemas.microsoft.com/office/powerpoint/2010/main" val="39964397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5A07093-A3F3-481F-98AE-A280EA49306F}"/>
              </a:ext>
            </a:extLst>
          </p:cNvPr>
          <p:cNvSpPr>
            <a:spLocks noGrp="1"/>
          </p:cNvSpPr>
          <p:nvPr>
            <p:ph type="title"/>
          </p:nvPr>
        </p:nvSpPr>
        <p:spPr/>
        <p:txBody>
          <a:bodyPr/>
          <a:lstStyle/>
          <a:p>
            <a:r>
              <a:rPr lang="ru-RU" dirty="0"/>
              <a:t>Карамзин – Историк </a:t>
            </a:r>
            <a:endParaRPr lang="en-US" dirty="0"/>
          </a:p>
        </p:txBody>
      </p:sp>
      <p:sp>
        <p:nvSpPr>
          <p:cNvPr id="3" name="Объект 2">
            <a:extLst>
              <a:ext uri="{FF2B5EF4-FFF2-40B4-BE49-F238E27FC236}">
                <a16:creationId xmlns:a16="http://schemas.microsoft.com/office/drawing/2014/main" id="{FDDCC655-96B1-4CE7-A5DA-360EEF2B1AA9}"/>
              </a:ext>
            </a:extLst>
          </p:cNvPr>
          <p:cNvSpPr>
            <a:spLocks noGrp="1"/>
          </p:cNvSpPr>
          <p:nvPr>
            <p:ph idx="1"/>
          </p:nvPr>
        </p:nvSpPr>
        <p:spPr/>
        <p:txBody>
          <a:bodyPr/>
          <a:lstStyle/>
          <a:p>
            <a:r>
              <a:rPr lang="ru-RU" dirty="0"/>
              <a:t>1803 г. «постригается в историки»</a:t>
            </a:r>
          </a:p>
          <a:p>
            <a:r>
              <a:rPr lang="ru-RU" dirty="0"/>
              <a:t>Официальное звание историографа</a:t>
            </a:r>
          </a:p>
          <a:p>
            <a:r>
              <a:rPr lang="ru-RU" dirty="0"/>
              <a:t>«История государства Российского» – пишет в течение 20 лет</a:t>
            </a:r>
          </a:p>
          <a:p>
            <a:r>
              <a:rPr lang="ru-RU" dirty="0"/>
              <a:t>Умирает, создавая 12 том, посвященный истории Смутного времени</a:t>
            </a:r>
            <a:endParaRPr lang="en-US" dirty="0"/>
          </a:p>
        </p:txBody>
      </p:sp>
    </p:spTree>
    <p:extLst>
      <p:ext uri="{BB962C8B-B14F-4D97-AF65-F5344CB8AC3E}">
        <p14:creationId xmlns:p14="http://schemas.microsoft.com/office/powerpoint/2010/main" val="461368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14A03EB-7690-40ED-8A5F-BEE0669A6028}"/>
              </a:ext>
            </a:extLst>
          </p:cNvPr>
          <p:cNvSpPr>
            <a:spLocks noGrp="1"/>
          </p:cNvSpPr>
          <p:nvPr>
            <p:ph type="title"/>
          </p:nvPr>
        </p:nvSpPr>
        <p:spPr/>
        <p:txBody>
          <a:bodyPr/>
          <a:lstStyle/>
          <a:p>
            <a:r>
              <a:rPr lang="ru-RU" dirty="0"/>
              <a:t>Сентиментализм</a:t>
            </a:r>
            <a:endParaRPr lang="en-US" dirty="0"/>
          </a:p>
        </p:txBody>
      </p:sp>
      <p:sp>
        <p:nvSpPr>
          <p:cNvPr id="3" name="Объект 2">
            <a:extLst>
              <a:ext uri="{FF2B5EF4-FFF2-40B4-BE49-F238E27FC236}">
                <a16:creationId xmlns:a16="http://schemas.microsoft.com/office/drawing/2014/main" id="{EE0474A7-F2BC-415C-A458-3A3837CD9802}"/>
              </a:ext>
            </a:extLst>
          </p:cNvPr>
          <p:cNvSpPr>
            <a:spLocks noGrp="1"/>
          </p:cNvSpPr>
          <p:nvPr>
            <p:ph idx="1"/>
          </p:nvPr>
        </p:nvSpPr>
        <p:spPr/>
        <p:txBody>
          <a:bodyPr>
            <a:normAutofit lnSpcReduction="10000"/>
          </a:bodyPr>
          <a:lstStyle/>
          <a:p>
            <a:r>
              <a:rPr lang="ru-RU" dirty="0"/>
              <a:t>Направление, возникшее </a:t>
            </a:r>
            <a:r>
              <a:rPr lang="ru-RU" b="1" dirty="0"/>
              <a:t>в Англии </a:t>
            </a:r>
            <a:r>
              <a:rPr lang="ru-RU" dirty="0"/>
              <a:t>во второй половине </a:t>
            </a:r>
            <a:r>
              <a:rPr lang="en-US" dirty="0"/>
              <a:t>XVIII </a:t>
            </a:r>
            <a:r>
              <a:rPr lang="ru-RU" dirty="0"/>
              <a:t>века</a:t>
            </a:r>
          </a:p>
          <a:p>
            <a:r>
              <a:rPr lang="ru-RU" dirty="0"/>
              <a:t>Реакция на классицизм</a:t>
            </a:r>
          </a:p>
          <a:p>
            <a:r>
              <a:rPr lang="ru-RU" dirty="0"/>
              <a:t>«Если на знаменах классицизма было начертано: «Государство», - на заменах сентиментализма стояло: «Человек» Д. Д. Благой</a:t>
            </a:r>
          </a:p>
          <a:p>
            <a:r>
              <a:rPr lang="ru-RU" dirty="0"/>
              <a:t>Классицизм – разум, мысль; сентиментализм – чувство, страсть</a:t>
            </a:r>
          </a:p>
          <a:p>
            <a:r>
              <a:rPr lang="ru-RU" dirty="0"/>
              <a:t>Классицизм - строгая обработка действительности под общую норму, «вечные образцы прекрасного»;  сентиментализм – внимание к своеобразию человека и действительности</a:t>
            </a:r>
          </a:p>
          <a:p>
            <a:endParaRPr lang="ru-RU" dirty="0"/>
          </a:p>
          <a:p>
            <a:endParaRPr lang="ru-RU" dirty="0"/>
          </a:p>
          <a:p>
            <a:endParaRPr lang="en-US" dirty="0"/>
          </a:p>
        </p:txBody>
      </p:sp>
    </p:spTree>
    <p:extLst>
      <p:ext uri="{BB962C8B-B14F-4D97-AF65-F5344CB8AC3E}">
        <p14:creationId xmlns:p14="http://schemas.microsoft.com/office/powerpoint/2010/main" val="23056055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AC68E16-3052-411E-915D-380EEF8F9DBF}"/>
              </a:ext>
            </a:extLst>
          </p:cNvPr>
          <p:cNvSpPr>
            <a:spLocks noGrp="1"/>
          </p:cNvSpPr>
          <p:nvPr>
            <p:ph type="title"/>
          </p:nvPr>
        </p:nvSpPr>
        <p:spPr/>
        <p:txBody>
          <a:bodyPr/>
          <a:lstStyle/>
          <a:p>
            <a:r>
              <a:rPr lang="ru-RU" dirty="0"/>
              <a:t>«История государства российского»</a:t>
            </a:r>
            <a:endParaRPr lang="en-US" dirty="0"/>
          </a:p>
        </p:txBody>
      </p:sp>
      <p:sp>
        <p:nvSpPr>
          <p:cNvPr id="3" name="Объект 2">
            <a:extLst>
              <a:ext uri="{FF2B5EF4-FFF2-40B4-BE49-F238E27FC236}">
                <a16:creationId xmlns:a16="http://schemas.microsoft.com/office/drawing/2014/main" id="{877C541F-8AA1-4AD2-A4AD-CF8ABEA1EE03}"/>
              </a:ext>
            </a:extLst>
          </p:cNvPr>
          <p:cNvSpPr>
            <a:spLocks noGrp="1"/>
          </p:cNvSpPr>
          <p:nvPr>
            <p:ph idx="1"/>
          </p:nvPr>
        </p:nvSpPr>
        <p:spPr/>
        <p:txBody>
          <a:bodyPr/>
          <a:lstStyle/>
          <a:p>
            <a:r>
              <a:rPr lang="ru-RU" dirty="0"/>
              <a:t>«Три тысячи экземпляров разошлись в один месяц – пример единственный в нашей земле. Все, даже светские женщины, бросились читать историю своего отечества, дотоле им неизвестную. Она была для них новым открытием. Древняя Россия, казалось, найдена Карамзиным, как Америка Колумбом. Несколько времени ни о чем ином не говорили». А. С. Пушкин.  </a:t>
            </a:r>
          </a:p>
          <a:p>
            <a:pPr marL="0" indent="0">
              <a:buNone/>
            </a:pPr>
            <a:endParaRPr lang="en-US" dirty="0"/>
          </a:p>
        </p:txBody>
      </p:sp>
    </p:spTree>
    <p:extLst>
      <p:ext uri="{BB962C8B-B14F-4D97-AF65-F5344CB8AC3E}">
        <p14:creationId xmlns:p14="http://schemas.microsoft.com/office/powerpoint/2010/main" val="6064026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D6C170-EB0D-4003-8479-DE536BE1DD54}"/>
              </a:ext>
            </a:extLst>
          </p:cNvPr>
          <p:cNvSpPr>
            <a:spLocks noGrp="1"/>
          </p:cNvSpPr>
          <p:nvPr>
            <p:ph type="title"/>
          </p:nvPr>
        </p:nvSpPr>
        <p:spPr/>
        <p:txBody>
          <a:bodyPr/>
          <a:lstStyle/>
          <a:p>
            <a:r>
              <a:rPr lang="ru-RU" dirty="0"/>
              <a:t>Открытие и публикация в 1821 году «</a:t>
            </a:r>
            <a:r>
              <a:rPr lang="ru-RU" dirty="0" err="1"/>
              <a:t>ХождениЯ</a:t>
            </a:r>
            <a:r>
              <a:rPr lang="ru-RU" dirty="0"/>
              <a:t> за три моря Афанасия Никитина» </a:t>
            </a:r>
            <a:r>
              <a:rPr lang="cs-CZ" dirty="0"/>
              <a:t>(</a:t>
            </a:r>
            <a:r>
              <a:rPr lang="cs-CZ" dirty="0" err="1"/>
              <a:t>Xv</a:t>
            </a:r>
            <a:r>
              <a:rPr lang="cs-CZ" dirty="0"/>
              <a:t> </a:t>
            </a:r>
            <a:r>
              <a:rPr lang="ru-RU" dirty="0"/>
              <a:t>век</a:t>
            </a:r>
            <a:r>
              <a:rPr lang="cs-CZ" dirty="0"/>
              <a:t>)</a:t>
            </a:r>
            <a:endParaRPr lang="en-US" dirty="0"/>
          </a:p>
        </p:txBody>
      </p:sp>
      <p:sp>
        <p:nvSpPr>
          <p:cNvPr id="3" name="Объект 2">
            <a:extLst>
              <a:ext uri="{FF2B5EF4-FFF2-40B4-BE49-F238E27FC236}">
                <a16:creationId xmlns:a16="http://schemas.microsoft.com/office/drawing/2014/main" id="{5C533CA1-111B-4045-A1F8-447A01C5A062}"/>
              </a:ext>
            </a:extLst>
          </p:cNvPr>
          <p:cNvSpPr>
            <a:spLocks noGrp="1"/>
          </p:cNvSpPr>
          <p:nvPr>
            <p:ph idx="1"/>
          </p:nvPr>
        </p:nvSpPr>
        <p:spPr/>
        <p:txBody>
          <a:bodyPr/>
          <a:lstStyle/>
          <a:p>
            <a:r>
              <a:rPr lang="ru-RU" dirty="0"/>
              <a:t>«Доселе географы не знали, что честь одного из древнейших, описанных европейских путешествий в Индию принадлежит России </a:t>
            </a:r>
            <a:r>
              <a:rPr lang="ru-RU" dirty="0" err="1"/>
              <a:t>Иоаннова</a:t>
            </a:r>
            <a:r>
              <a:rPr lang="ru-RU" dirty="0"/>
              <a:t> века … Оно (путешествие) доказывает, что Россия в XV веке имела своих Тавернье и </a:t>
            </a:r>
            <a:r>
              <a:rPr lang="ru-RU" dirty="0" err="1"/>
              <a:t>Шарденей</a:t>
            </a:r>
            <a:r>
              <a:rPr lang="ru-RU" dirty="0"/>
              <a:t>, менее просвещённых, но равно смелых и предприимчивых; что индийцы слышали об ней прежде нежели о Португалии, Голландии, Англии. В то время как Васко да Гама единственно мыслил о возможности найти путь от Африки к Индостану, наш </a:t>
            </a:r>
            <a:r>
              <a:rPr lang="ru-RU" dirty="0" err="1"/>
              <a:t>тверитянин</a:t>
            </a:r>
            <a:r>
              <a:rPr lang="ru-RU" dirty="0"/>
              <a:t> уже купечествовал на берегу </a:t>
            </a:r>
            <a:r>
              <a:rPr lang="ru-RU" dirty="0" err="1"/>
              <a:t>Малабара</a:t>
            </a:r>
            <a:r>
              <a:rPr lang="ru-RU" dirty="0"/>
              <a:t> …» Н. М. Карамзин</a:t>
            </a:r>
            <a:endParaRPr lang="en-US" dirty="0"/>
          </a:p>
        </p:txBody>
      </p:sp>
    </p:spTree>
    <p:extLst>
      <p:ext uri="{BB962C8B-B14F-4D97-AF65-F5344CB8AC3E}">
        <p14:creationId xmlns:p14="http://schemas.microsoft.com/office/powerpoint/2010/main" val="5486455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FCD635D-1BBE-4E40-9AA3-E43CB56FAC43}"/>
              </a:ext>
            </a:extLst>
          </p:cNvPr>
          <p:cNvSpPr>
            <a:spLocks noGrp="1"/>
          </p:cNvSpPr>
          <p:nvPr>
            <p:ph type="title"/>
          </p:nvPr>
        </p:nvSpPr>
        <p:spPr/>
        <p:txBody>
          <a:bodyPr/>
          <a:lstStyle/>
          <a:p>
            <a:r>
              <a:rPr lang="ru-RU" dirty="0"/>
              <a:t>Карамзин – реформатор русского языка</a:t>
            </a:r>
            <a:endParaRPr lang="en-US" dirty="0"/>
          </a:p>
        </p:txBody>
      </p:sp>
      <p:sp>
        <p:nvSpPr>
          <p:cNvPr id="3" name="Объект 2">
            <a:extLst>
              <a:ext uri="{FF2B5EF4-FFF2-40B4-BE49-F238E27FC236}">
                <a16:creationId xmlns:a16="http://schemas.microsoft.com/office/drawing/2014/main" id="{682F9631-EDCD-4B6E-84AE-12EBDCAF35D4}"/>
              </a:ext>
            </a:extLst>
          </p:cNvPr>
          <p:cNvSpPr>
            <a:spLocks noGrp="1"/>
          </p:cNvSpPr>
          <p:nvPr>
            <p:ph idx="1"/>
          </p:nvPr>
        </p:nvSpPr>
        <p:spPr>
          <a:xfrm>
            <a:off x="1451578" y="2015732"/>
            <a:ext cx="9998299" cy="3616442"/>
          </a:xfrm>
        </p:spPr>
        <p:txBody>
          <a:bodyPr>
            <a:noAutofit/>
          </a:bodyPr>
          <a:lstStyle/>
          <a:p>
            <a:r>
              <a:rPr lang="ru-RU" dirty="0"/>
              <a:t>Отказался от использования церковно-славянской лексики и грамматики, вводит в произведения обиходную речь, образец – французский язык </a:t>
            </a:r>
          </a:p>
          <a:p>
            <a:r>
              <a:rPr lang="ru-RU" dirty="0"/>
              <a:t>Неологизмы («благотворительность», «влюблённость», «вольнодумство», «достопримечательность», «ответственность», «подозрительность», «промышленность» в современном значении, «утончённость», «человечный»</a:t>
            </a:r>
            <a:r>
              <a:rPr lang="cs-CZ" dirty="0"/>
              <a:t>)</a:t>
            </a:r>
            <a:endParaRPr lang="ru-RU" dirty="0"/>
          </a:p>
          <a:p>
            <a:r>
              <a:rPr lang="ru-RU" dirty="0"/>
              <a:t>Шишков «Беседа любителей русского слова» х «Арзамас» Жуковский, Батюшков, Вяземский, Пушкин</a:t>
            </a:r>
          </a:p>
          <a:p>
            <a:endParaRPr lang="ru-RU" dirty="0"/>
          </a:p>
          <a:p>
            <a:endParaRPr lang="cs-CZ" dirty="0"/>
          </a:p>
          <a:p>
            <a:pPr marL="0" indent="0">
              <a:buNone/>
            </a:pPr>
            <a:endParaRPr lang="ru-RU" dirty="0"/>
          </a:p>
          <a:p>
            <a:pPr marL="0" indent="0">
              <a:buNone/>
            </a:pPr>
            <a:r>
              <a:rPr lang="ru-RU" dirty="0"/>
              <a:t> </a:t>
            </a:r>
            <a:endParaRPr lang="en-US" dirty="0"/>
          </a:p>
        </p:txBody>
      </p:sp>
    </p:spTree>
    <p:extLst>
      <p:ext uri="{BB962C8B-B14F-4D97-AF65-F5344CB8AC3E}">
        <p14:creationId xmlns:p14="http://schemas.microsoft.com/office/powerpoint/2010/main" val="18949371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29DCC86-47E0-4421-9437-22ABB5CD31DB}"/>
              </a:ext>
            </a:extLst>
          </p:cNvPr>
          <p:cNvSpPr>
            <a:spLocks noGrp="1"/>
          </p:cNvSpPr>
          <p:nvPr>
            <p:ph type="title"/>
          </p:nvPr>
        </p:nvSpPr>
        <p:spPr/>
        <p:txBody>
          <a:bodyPr/>
          <a:lstStyle/>
          <a:p>
            <a:r>
              <a:rPr lang="ru-RU" dirty="0"/>
              <a:t>Буква </a:t>
            </a:r>
            <a:r>
              <a:rPr lang="ru-RU" b="1" dirty="0"/>
              <a:t>Ё</a:t>
            </a:r>
            <a:endParaRPr lang="en-US" dirty="0"/>
          </a:p>
        </p:txBody>
      </p:sp>
      <p:pic>
        <p:nvPicPr>
          <p:cNvPr id="6146" name="Picture 2" descr="Буква Ё - отзыв о Памятник букве «Ё», Ульяновск, Россия - Tripadvisor">
            <a:extLst>
              <a:ext uri="{FF2B5EF4-FFF2-40B4-BE49-F238E27FC236}">
                <a16:creationId xmlns:a16="http://schemas.microsoft.com/office/drawing/2014/main" id="{733DD711-BF54-41B2-8083-84A8227C290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83096" y="2016125"/>
            <a:ext cx="6140132" cy="3449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0400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B9BF2B8-F7B0-42C3-86CA-70B15EFDAA79}"/>
              </a:ext>
            </a:extLst>
          </p:cNvPr>
          <p:cNvSpPr>
            <a:spLocks noGrp="1"/>
          </p:cNvSpPr>
          <p:nvPr>
            <p:ph type="title"/>
          </p:nvPr>
        </p:nvSpPr>
        <p:spPr/>
        <p:txBody>
          <a:bodyPr/>
          <a:lstStyle/>
          <a:p>
            <a:r>
              <a:rPr lang="ru-RU" dirty="0"/>
              <a:t>Пушкин о вкладе Карамзина в развитие языка</a:t>
            </a:r>
            <a:endParaRPr lang="en-US" dirty="0"/>
          </a:p>
        </p:txBody>
      </p:sp>
      <p:sp>
        <p:nvSpPr>
          <p:cNvPr id="3" name="Объект 2">
            <a:extLst>
              <a:ext uri="{FF2B5EF4-FFF2-40B4-BE49-F238E27FC236}">
                <a16:creationId xmlns:a16="http://schemas.microsoft.com/office/drawing/2014/main" id="{E0AC44CD-C3E4-4AEC-9007-58251CA2FCA7}"/>
              </a:ext>
            </a:extLst>
          </p:cNvPr>
          <p:cNvSpPr>
            <a:spLocks noGrp="1"/>
          </p:cNvSpPr>
          <p:nvPr>
            <p:ph idx="1"/>
          </p:nvPr>
        </p:nvSpPr>
        <p:spPr/>
        <p:txBody>
          <a:bodyPr/>
          <a:lstStyle/>
          <a:p>
            <a:r>
              <a:rPr lang="ru-RU" dirty="0"/>
              <a:t>«Схоластическая величавость, </a:t>
            </a:r>
            <a:r>
              <a:rPr lang="ru-RU" dirty="0" err="1"/>
              <a:t>полуславенская</a:t>
            </a:r>
            <a:r>
              <a:rPr lang="ru-RU" dirty="0"/>
              <a:t>, </a:t>
            </a:r>
            <a:r>
              <a:rPr lang="ru-RU" dirty="0" err="1"/>
              <a:t>полулатинская</a:t>
            </a:r>
            <a:r>
              <a:rPr lang="ru-RU" dirty="0"/>
              <a:t>, -замечает А. С. Пушкин о </a:t>
            </a:r>
            <a:r>
              <a:rPr lang="ru-RU" dirty="0" err="1"/>
              <a:t>ломоносовском</a:t>
            </a:r>
            <a:r>
              <a:rPr lang="ru-RU" dirty="0"/>
              <a:t> языке, - сделалась было </a:t>
            </a:r>
            <a:r>
              <a:rPr lang="ru-RU" dirty="0" err="1"/>
              <a:t>необходимостию</a:t>
            </a:r>
            <a:r>
              <a:rPr lang="ru-RU" dirty="0"/>
              <a:t>: к </a:t>
            </a:r>
            <a:r>
              <a:rPr lang="ru-RU" dirty="0" err="1"/>
              <a:t>счастию</a:t>
            </a:r>
            <a:r>
              <a:rPr lang="ru-RU" dirty="0"/>
              <a:t> Карамзин освободил язык от чуждого ига и возвратил ему свободу, обратив его к живым источникам народного слова». </a:t>
            </a:r>
          </a:p>
          <a:p>
            <a:endParaRPr lang="en-US" dirty="0"/>
          </a:p>
        </p:txBody>
      </p:sp>
    </p:spTree>
    <p:extLst>
      <p:ext uri="{BB962C8B-B14F-4D97-AF65-F5344CB8AC3E}">
        <p14:creationId xmlns:p14="http://schemas.microsoft.com/office/powerpoint/2010/main" val="33671900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245F440-40EE-4ABD-A0BC-C965FFE307B6}"/>
              </a:ext>
            </a:extLst>
          </p:cNvPr>
          <p:cNvSpPr>
            <a:spLocks noGrp="1"/>
          </p:cNvSpPr>
          <p:nvPr>
            <p:ph type="title"/>
          </p:nvPr>
        </p:nvSpPr>
        <p:spPr/>
        <p:txBody>
          <a:bodyPr/>
          <a:lstStyle/>
          <a:p>
            <a:r>
              <a:rPr lang="ru-RU" dirty="0"/>
              <a:t>Значение творчества </a:t>
            </a:r>
            <a:r>
              <a:rPr lang="ru-RU" dirty="0" err="1"/>
              <a:t>карамзина</a:t>
            </a:r>
            <a:endParaRPr lang="en-US" dirty="0"/>
          </a:p>
        </p:txBody>
      </p:sp>
      <p:sp>
        <p:nvSpPr>
          <p:cNvPr id="3" name="Объект 2">
            <a:extLst>
              <a:ext uri="{FF2B5EF4-FFF2-40B4-BE49-F238E27FC236}">
                <a16:creationId xmlns:a16="http://schemas.microsoft.com/office/drawing/2014/main" id="{9B69A3B6-DCE2-4442-B770-1FB2B8358AD8}"/>
              </a:ext>
            </a:extLst>
          </p:cNvPr>
          <p:cNvSpPr>
            <a:spLocks noGrp="1"/>
          </p:cNvSpPr>
          <p:nvPr>
            <p:ph idx="1"/>
          </p:nvPr>
        </p:nvSpPr>
        <p:spPr/>
        <p:txBody>
          <a:bodyPr>
            <a:normAutofit fontScale="92500" lnSpcReduction="10000"/>
          </a:bodyPr>
          <a:lstStyle/>
          <a:p>
            <a:r>
              <a:rPr lang="ru-RU" dirty="0"/>
              <a:t>«Создал на Руси образованный русский язык и сумел </a:t>
            </a:r>
            <a:r>
              <a:rPr lang="ru-RU" dirty="0" err="1"/>
              <a:t>заохотить</a:t>
            </a:r>
            <a:r>
              <a:rPr lang="ru-RU" dirty="0"/>
              <a:t> русскую публику к чтению русских книг» В. Г. Белинский</a:t>
            </a:r>
          </a:p>
          <a:p>
            <a:r>
              <a:rPr lang="ru-RU" dirty="0"/>
              <a:t>Отпечаток «</a:t>
            </a:r>
            <a:r>
              <a:rPr lang="ru-RU" dirty="0" err="1"/>
              <a:t>карамзинизма</a:t>
            </a:r>
            <a:r>
              <a:rPr lang="ru-RU" dirty="0"/>
              <a:t>» носят все явления литературной жизни первых двух десятилетий </a:t>
            </a:r>
            <a:r>
              <a:rPr lang="en-US" dirty="0"/>
              <a:t>XIX </a:t>
            </a:r>
            <a:r>
              <a:rPr lang="ru-RU" dirty="0"/>
              <a:t>века</a:t>
            </a:r>
          </a:p>
          <a:p>
            <a:r>
              <a:rPr lang="ru-RU" dirty="0"/>
              <a:t>Белинский говорит о «карамзинском» периоде в нашей литературе, сменившем </a:t>
            </a:r>
            <a:r>
              <a:rPr lang="ru-RU" dirty="0" err="1"/>
              <a:t>ломоносовское</a:t>
            </a:r>
            <a:r>
              <a:rPr lang="ru-RU" dirty="0"/>
              <a:t> «книжное направление» и непосредственно предшествующее пушкинскому. </a:t>
            </a:r>
          </a:p>
          <a:p>
            <a:r>
              <a:rPr lang="ru-RU" dirty="0"/>
              <a:t>Карамзин был первым русским писателем, чье творчество получило широкую европейскую известность. </a:t>
            </a:r>
          </a:p>
          <a:p>
            <a:endParaRPr lang="en-US" dirty="0"/>
          </a:p>
        </p:txBody>
      </p:sp>
    </p:spTree>
    <p:extLst>
      <p:ext uri="{BB962C8B-B14F-4D97-AF65-F5344CB8AC3E}">
        <p14:creationId xmlns:p14="http://schemas.microsoft.com/office/powerpoint/2010/main" val="39118601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84C75E2B-CACA-478C-B26B-182AF87A18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3" name="Picture 72">
            <a:extLst>
              <a:ext uri="{FF2B5EF4-FFF2-40B4-BE49-F238E27FC236}">
                <a16:creationId xmlns:a16="http://schemas.microsoft.com/office/drawing/2014/main" id="{50FF2874-547C-4D14-9E18-28B19002FB8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75" name="Straight Connector 74">
            <a:extLst>
              <a:ext uri="{FF2B5EF4-FFF2-40B4-BE49-F238E27FC236}">
                <a16:creationId xmlns:a16="http://schemas.microsoft.com/office/drawing/2014/main" id="{36CF827D-A163-47F7-BD87-34EB4FA7D6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D299D9A9-1DA8-433D-A9BC-FB48D93D421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Заголовок 1">
            <a:extLst>
              <a:ext uri="{FF2B5EF4-FFF2-40B4-BE49-F238E27FC236}">
                <a16:creationId xmlns:a16="http://schemas.microsoft.com/office/drawing/2014/main" id="{166F56D6-1CAE-480C-8976-5BC7EA64A769}"/>
              </a:ext>
            </a:extLst>
          </p:cNvPr>
          <p:cNvSpPr>
            <a:spLocks noGrp="1"/>
          </p:cNvSpPr>
          <p:nvPr>
            <p:ph type="title"/>
          </p:nvPr>
        </p:nvSpPr>
        <p:spPr>
          <a:xfrm>
            <a:off x="1451579" y="804519"/>
            <a:ext cx="9603275" cy="1049235"/>
          </a:xfrm>
        </p:spPr>
        <p:txBody>
          <a:bodyPr vert="horz" lIns="91440" tIns="45720" rIns="91440" bIns="45720" rtlCol="0" anchor="t">
            <a:normAutofit/>
          </a:bodyPr>
          <a:lstStyle/>
          <a:p>
            <a:r>
              <a:rPr lang="en-US"/>
              <a:t>Памятник Минину и Пожарскому 1818</a:t>
            </a:r>
            <a:endParaRPr lang="en-US" dirty="0"/>
          </a:p>
        </p:txBody>
      </p:sp>
      <p:pic>
        <p:nvPicPr>
          <p:cNvPr id="7170" name="Picture 2" descr="Памятник Минину и Пожарскому 2019 ✮ Куда сходить в Москве, Россия">
            <a:extLst>
              <a:ext uri="{FF2B5EF4-FFF2-40B4-BE49-F238E27FC236}">
                <a16:creationId xmlns:a16="http://schemas.microsoft.com/office/drawing/2014/main" id="{0906C091-CB5E-4EC7-9EBB-2205DD8D9031}"/>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1451579" y="2015732"/>
            <a:ext cx="7752377" cy="34506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4788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46D3CD4-F0E7-493D-A7D5-C2537071E74E}"/>
              </a:ext>
            </a:extLst>
          </p:cNvPr>
          <p:cNvSpPr>
            <a:spLocks noGrp="1"/>
          </p:cNvSpPr>
          <p:nvPr>
            <p:ph type="title"/>
          </p:nvPr>
        </p:nvSpPr>
        <p:spPr/>
        <p:txBody>
          <a:bodyPr/>
          <a:lstStyle/>
          <a:p>
            <a:r>
              <a:rPr lang="ru-RU" dirty="0"/>
              <a:t>Поэтика Сентиментализма </a:t>
            </a:r>
            <a:endParaRPr lang="en-US" dirty="0"/>
          </a:p>
        </p:txBody>
      </p:sp>
      <p:sp>
        <p:nvSpPr>
          <p:cNvPr id="3" name="Объект 2">
            <a:extLst>
              <a:ext uri="{FF2B5EF4-FFF2-40B4-BE49-F238E27FC236}">
                <a16:creationId xmlns:a16="http://schemas.microsoft.com/office/drawing/2014/main" id="{2FC23240-C484-4121-95D6-D6A4269B4807}"/>
              </a:ext>
            </a:extLst>
          </p:cNvPr>
          <p:cNvSpPr>
            <a:spLocks noGrp="1"/>
          </p:cNvSpPr>
          <p:nvPr>
            <p:ph idx="1"/>
          </p:nvPr>
        </p:nvSpPr>
        <p:spPr/>
        <p:txBody>
          <a:bodyPr/>
          <a:lstStyle/>
          <a:p>
            <a:r>
              <a:rPr lang="ru-RU" dirty="0"/>
              <a:t>Жанры: семейный, психологический роман, повесть, дневник, автобиографические мемуары, путевые записки</a:t>
            </a:r>
          </a:p>
          <a:p>
            <a:r>
              <a:rPr lang="ru-RU" dirty="0"/>
              <a:t>«Смешение» жанров – «серьезная комедия» и т.д.</a:t>
            </a:r>
          </a:p>
          <a:p>
            <a:r>
              <a:rPr lang="ru-RU" dirty="0"/>
              <a:t>Повествование ведется часто от 1-го лица, часто сам автор или его двойник, «чувствительный» путешественник</a:t>
            </a:r>
          </a:p>
          <a:p>
            <a:r>
              <a:rPr lang="ru-RU" dirty="0"/>
              <a:t>Расширение круга явлений – демократизация, герои – обычные люди</a:t>
            </a:r>
          </a:p>
          <a:p>
            <a:r>
              <a:rPr lang="ru-RU" dirty="0"/>
              <a:t>Проза, интимная лирика</a:t>
            </a:r>
          </a:p>
          <a:p>
            <a:pPr marL="0" indent="0">
              <a:buNone/>
            </a:pPr>
            <a:endParaRPr lang="ru-RU" dirty="0"/>
          </a:p>
          <a:p>
            <a:endParaRPr lang="en-US" dirty="0"/>
          </a:p>
        </p:txBody>
      </p:sp>
    </p:spTree>
    <p:extLst>
      <p:ext uri="{BB962C8B-B14F-4D97-AF65-F5344CB8AC3E}">
        <p14:creationId xmlns:p14="http://schemas.microsoft.com/office/powerpoint/2010/main" val="2302826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59" name="Rectangle 158">
            <a:extLst>
              <a:ext uri="{FF2B5EF4-FFF2-40B4-BE49-F238E27FC236}">
                <a16:creationId xmlns:a16="http://schemas.microsoft.com/office/drawing/2014/main" id="{EEA869E1-F851-4A52-92F5-77E592B76A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56" name="Picture 160">
            <a:extLst>
              <a:ext uri="{FF2B5EF4-FFF2-40B4-BE49-F238E27FC236}">
                <a16:creationId xmlns:a16="http://schemas.microsoft.com/office/drawing/2014/main" id="{B083AD55-8296-44BD-8E14-DD2DDBC351B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057" name="Straight Connector 162">
            <a:extLst>
              <a:ext uri="{FF2B5EF4-FFF2-40B4-BE49-F238E27FC236}">
                <a16:creationId xmlns:a16="http://schemas.microsoft.com/office/drawing/2014/main" id="{2BF46B26-15FC-4C5A-94FA-AE9ED64B5C2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058" name="Straight Connector 164">
            <a:extLst>
              <a:ext uri="{FF2B5EF4-FFF2-40B4-BE49-F238E27FC236}">
                <a16:creationId xmlns:a16="http://schemas.microsoft.com/office/drawing/2014/main" id="{912F6065-5345-44BD-B66E-5487CCD7A9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059" name="Rectangle 166">
            <a:extLst>
              <a:ext uri="{FF2B5EF4-FFF2-40B4-BE49-F238E27FC236}">
                <a16:creationId xmlns:a16="http://schemas.microsoft.com/office/drawing/2014/main" id="{E7ABCFA2-55B0-438C-A39A-637FFC624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0" name="Rectangle 168">
            <a:extLst>
              <a:ext uri="{FF2B5EF4-FFF2-40B4-BE49-F238E27FC236}">
                <a16:creationId xmlns:a16="http://schemas.microsoft.com/office/drawing/2014/main" id="{1BD2C934-710E-4E0E-9ED4-03F07E019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Заголовок 1">
            <a:extLst>
              <a:ext uri="{FF2B5EF4-FFF2-40B4-BE49-F238E27FC236}">
                <a16:creationId xmlns:a16="http://schemas.microsoft.com/office/drawing/2014/main" id="{889BCEAE-23D0-4D24-8185-A69F3D341577}"/>
              </a:ext>
            </a:extLst>
          </p:cNvPr>
          <p:cNvSpPr>
            <a:spLocks noGrp="1"/>
          </p:cNvSpPr>
          <p:nvPr>
            <p:ph type="title"/>
          </p:nvPr>
        </p:nvSpPr>
        <p:spPr>
          <a:xfrm>
            <a:off x="485695" y="1474969"/>
            <a:ext cx="3026558" cy="1868760"/>
          </a:xfrm>
        </p:spPr>
        <p:txBody>
          <a:bodyPr vert="horz" lIns="91440" tIns="45720" rIns="91440" bIns="0" rtlCol="0" anchor="b">
            <a:normAutofit/>
          </a:bodyPr>
          <a:lstStyle/>
          <a:p>
            <a:r>
              <a:rPr lang="en-US" sz="3600"/>
              <a:t>Портреты Екатерины II</a:t>
            </a:r>
            <a:endParaRPr lang="en-US" sz="3600" dirty="0"/>
          </a:p>
        </p:txBody>
      </p:sp>
      <p:cxnSp>
        <p:nvCxnSpPr>
          <p:cNvPr id="1061" name="Straight Connector 170">
            <a:extLst>
              <a:ext uri="{FF2B5EF4-FFF2-40B4-BE49-F238E27FC236}">
                <a16:creationId xmlns:a16="http://schemas.microsoft.com/office/drawing/2014/main" id="{0AD0F4F3-8F5C-421F-9FC1-DB3ED0BF61D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4009" y="3526496"/>
            <a:ext cx="3023617"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1026" name="Picture 2" descr="Екатерина II на прогулке в Царскосельском парке — Википедия">
            <a:extLst>
              <a:ext uri="{FF2B5EF4-FFF2-40B4-BE49-F238E27FC236}">
                <a16:creationId xmlns:a16="http://schemas.microsoft.com/office/drawing/2014/main" id="{716B09A7-6594-4927-A94E-1B430AFFD659}"/>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4112823" y="486823"/>
            <a:ext cx="3471172" cy="515016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Как понять парадный портрет XVIII века • Arzamas">
            <a:extLst>
              <a:ext uri="{FF2B5EF4-FFF2-40B4-BE49-F238E27FC236}">
                <a16:creationId xmlns:a16="http://schemas.microsoft.com/office/drawing/2014/main" id="{7A803DDE-3169-4EC3-9C4F-C29FA9D40570}"/>
              </a:ext>
            </a:extLst>
          </p:cNvPr>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tretch>
            <a:fillRect/>
          </a:stretch>
        </p:blipFill>
        <p:spPr bwMode="auto">
          <a:xfrm>
            <a:off x="7858342" y="662775"/>
            <a:ext cx="3692411" cy="4798259"/>
          </a:xfrm>
          <a:prstGeom prst="rect">
            <a:avLst/>
          </a:prstGeom>
          <a:noFill/>
          <a:extLst>
            <a:ext uri="{909E8E84-426E-40DD-AFC4-6F175D3DCCD1}">
              <a14:hiddenFill xmlns:a14="http://schemas.microsoft.com/office/drawing/2010/main">
                <a:solidFill>
                  <a:srgbClr val="FFFFFF"/>
                </a:solidFill>
              </a14:hiddenFill>
            </a:ext>
          </a:extLst>
        </p:spPr>
      </p:pic>
      <p:pic>
        <p:nvPicPr>
          <p:cNvPr id="1062" name="Picture 172">
            <a:extLst>
              <a:ext uri="{FF2B5EF4-FFF2-40B4-BE49-F238E27FC236}">
                <a16:creationId xmlns:a16="http://schemas.microsoft.com/office/drawing/2014/main" id="{B0A40572-62E5-460B-AD24-B6628527ACB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063" name="Straight Connector 174">
            <a:extLst>
              <a:ext uri="{FF2B5EF4-FFF2-40B4-BE49-F238E27FC236}">
                <a16:creationId xmlns:a16="http://schemas.microsoft.com/office/drawing/2014/main" id="{F1D872D4-D7E5-4CD8-9DAC-2BC612F08E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4835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37" name="Rectangle 136">
            <a:extLst>
              <a:ext uri="{FF2B5EF4-FFF2-40B4-BE49-F238E27FC236}">
                <a16:creationId xmlns:a16="http://schemas.microsoft.com/office/drawing/2014/main" id="{1CE580D1-F917-4567-AFB4-99AA9B52AD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39" name="Picture 138">
            <a:extLst>
              <a:ext uri="{FF2B5EF4-FFF2-40B4-BE49-F238E27FC236}">
                <a16:creationId xmlns:a16="http://schemas.microsoft.com/office/drawing/2014/main" id="{1F5620B8-A2D8-4568-B566-F0453A0D916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41" name="Straight Connector 140">
            <a:extLst>
              <a:ext uri="{FF2B5EF4-FFF2-40B4-BE49-F238E27FC236}">
                <a16:creationId xmlns:a16="http://schemas.microsoft.com/office/drawing/2014/main" id="{1C7D2BA4-4B7A-4596-8BCC-5CF71542389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4977F1E1-2B6F-4BB6-899F-67D8764D83C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45" name="Rectangle 144">
            <a:extLst>
              <a:ext uri="{FF2B5EF4-FFF2-40B4-BE49-F238E27FC236}">
                <a16:creationId xmlns:a16="http://schemas.microsoft.com/office/drawing/2014/main" id="{EC17D08F-2133-44A9-B28C-CB29928FA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146">
            <a:extLst>
              <a:ext uri="{FF2B5EF4-FFF2-40B4-BE49-F238E27FC236}">
                <a16:creationId xmlns:a16="http://schemas.microsoft.com/office/drawing/2014/main" id="{0CC36881-E309-4C41-8B5B-203AADC15F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Заголовок 1">
            <a:extLst>
              <a:ext uri="{FF2B5EF4-FFF2-40B4-BE49-F238E27FC236}">
                <a16:creationId xmlns:a16="http://schemas.microsoft.com/office/drawing/2014/main" id="{38A5CA14-4522-4BCB-A4BE-42E1C800F372}"/>
              </a:ext>
            </a:extLst>
          </p:cNvPr>
          <p:cNvSpPr>
            <a:spLocks noGrp="1"/>
          </p:cNvSpPr>
          <p:nvPr>
            <p:ph type="title"/>
          </p:nvPr>
        </p:nvSpPr>
        <p:spPr>
          <a:xfrm>
            <a:off x="659301" y="1474969"/>
            <a:ext cx="2823919" cy="1868760"/>
          </a:xfrm>
        </p:spPr>
        <p:txBody>
          <a:bodyPr vert="horz" lIns="91440" tIns="45720" rIns="91440" bIns="0" rtlCol="0" anchor="b">
            <a:normAutofit/>
          </a:bodyPr>
          <a:lstStyle/>
          <a:p>
            <a:r>
              <a:rPr lang="en-US" sz="2300"/>
              <a:t>Пейзаж в сентиментализме</a:t>
            </a:r>
          </a:p>
        </p:txBody>
      </p:sp>
      <p:cxnSp>
        <p:nvCxnSpPr>
          <p:cNvPr id="149" name="Straight Connector 148">
            <a:extLst>
              <a:ext uri="{FF2B5EF4-FFF2-40B4-BE49-F238E27FC236}">
                <a16:creationId xmlns:a16="http://schemas.microsoft.com/office/drawing/2014/main" id="{84F2C6A8-7D46-49EA-860B-0F0B020843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9301" y="3528543"/>
            <a:ext cx="2823919" cy="0"/>
          </a:xfrm>
          <a:prstGeom prst="line">
            <a:avLst/>
          </a:prstGeom>
          <a:ln w="31750"/>
        </p:spPr>
        <p:style>
          <a:lnRef idx="3">
            <a:schemeClr val="accent1"/>
          </a:lnRef>
          <a:fillRef idx="0">
            <a:schemeClr val="accent1"/>
          </a:fillRef>
          <a:effectRef idx="2">
            <a:schemeClr val="accent1"/>
          </a:effectRef>
          <a:fontRef idx="minor">
            <a:schemeClr val="tx1"/>
          </a:fontRef>
        </p:style>
      </p:cxnSp>
      <p:grpSp>
        <p:nvGrpSpPr>
          <p:cNvPr id="151" name="Group 150">
            <a:extLst>
              <a:ext uri="{FF2B5EF4-FFF2-40B4-BE49-F238E27FC236}">
                <a16:creationId xmlns:a16="http://schemas.microsoft.com/office/drawing/2014/main" id="{AED92372-F778-4E96-9E90-4E63BAF3CAD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979389" y="482171"/>
            <a:ext cx="7560115" cy="5149101"/>
            <a:chOff x="7463258" y="583365"/>
            <a:chExt cx="7560115" cy="5181928"/>
          </a:xfrm>
        </p:grpSpPr>
        <p:sp>
          <p:nvSpPr>
            <p:cNvPr id="152" name="Rectangle 151">
              <a:extLst>
                <a:ext uri="{FF2B5EF4-FFF2-40B4-BE49-F238E27FC236}">
                  <a16:creationId xmlns:a16="http://schemas.microsoft.com/office/drawing/2014/main" id="{EB4EC089-8B60-43F4-9BF5-1F0B0E398E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3258" y="583365"/>
              <a:ext cx="7560115"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3" name="Rectangle 152">
              <a:extLst>
                <a:ext uri="{FF2B5EF4-FFF2-40B4-BE49-F238E27FC236}">
                  <a16:creationId xmlns:a16="http://schemas.microsoft.com/office/drawing/2014/main" id="{1C0BAC91-1725-4E5A-92CE-F5A2EB066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6317" y="915807"/>
              <a:ext cx="692827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2052" name="Picture 4" descr="Сентиментализм — стиль в живописи XVIII века: что такое сентиментализм,  история, особенности и отличительные черты направления. Картины знаменитых  художников-сентименталистов">
            <a:extLst>
              <a:ext uri="{FF2B5EF4-FFF2-40B4-BE49-F238E27FC236}">
                <a16:creationId xmlns:a16="http://schemas.microsoft.com/office/drawing/2014/main" id="{3CD4DF75-F07E-4133-8AEF-13816CB82CFE}"/>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t="14947"/>
          <a:stretch/>
        </p:blipFill>
        <p:spPr bwMode="auto">
          <a:xfrm>
            <a:off x="4618374" y="1116345"/>
            <a:ext cx="6282919" cy="3866172"/>
          </a:xfrm>
          <a:prstGeom prst="rect">
            <a:avLst/>
          </a:prstGeom>
          <a:noFill/>
          <a:extLst>
            <a:ext uri="{909E8E84-426E-40DD-AFC4-6F175D3DCCD1}">
              <a14:hiddenFill xmlns:a14="http://schemas.microsoft.com/office/drawing/2010/main">
                <a:solidFill>
                  <a:srgbClr val="FFFFFF"/>
                </a:solidFill>
              </a14:hiddenFill>
            </a:ext>
          </a:extLst>
        </p:spPr>
      </p:pic>
      <p:pic>
        <p:nvPicPr>
          <p:cNvPr id="155" name="Picture 154">
            <a:extLst>
              <a:ext uri="{FF2B5EF4-FFF2-40B4-BE49-F238E27FC236}">
                <a16:creationId xmlns:a16="http://schemas.microsoft.com/office/drawing/2014/main" id="{4B61EBEC-D0CA-456C-98A6-EDA1AC9FB0D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57" name="Straight Connector 156">
            <a:extLst>
              <a:ext uri="{FF2B5EF4-FFF2-40B4-BE49-F238E27FC236}">
                <a16:creationId xmlns:a16="http://schemas.microsoft.com/office/drawing/2014/main" id="{718A71EB-D327-4458-85FB-26336B2BA01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2445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3078" name="Rectangle 72">
            <a:extLst>
              <a:ext uri="{FF2B5EF4-FFF2-40B4-BE49-F238E27FC236}">
                <a16:creationId xmlns:a16="http://schemas.microsoft.com/office/drawing/2014/main" id="{EEA869E1-F851-4A52-92F5-77E592B76A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3079" name="Picture 74">
            <a:extLst>
              <a:ext uri="{FF2B5EF4-FFF2-40B4-BE49-F238E27FC236}">
                <a16:creationId xmlns:a16="http://schemas.microsoft.com/office/drawing/2014/main" id="{B083AD55-8296-44BD-8E14-DD2DDBC351B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080" name="Straight Connector 76">
            <a:extLst>
              <a:ext uri="{FF2B5EF4-FFF2-40B4-BE49-F238E27FC236}">
                <a16:creationId xmlns:a16="http://schemas.microsoft.com/office/drawing/2014/main" id="{2BF46B26-15FC-4C5A-94FA-AE9ED64B5C2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3081" name="Straight Connector 78">
            <a:extLst>
              <a:ext uri="{FF2B5EF4-FFF2-40B4-BE49-F238E27FC236}">
                <a16:creationId xmlns:a16="http://schemas.microsoft.com/office/drawing/2014/main" id="{912F6065-5345-44BD-B66E-5487CCD7A9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3082" name="Rectangle 80">
            <a:extLst>
              <a:ext uri="{FF2B5EF4-FFF2-40B4-BE49-F238E27FC236}">
                <a16:creationId xmlns:a16="http://schemas.microsoft.com/office/drawing/2014/main" id="{0EF77632-1A0C-4B9F-829B-226E68A78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3" name="Rectangle 82">
            <a:extLst>
              <a:ext uri="{FF2B5EF4-FFF2-40B4-BE49-F238E27FC236}">
                <a16:creationId xmlns:a16="http://schemas.microsoft.com/office/drawing/2014/main" id="{F3DCFC27-6BCE-42B6-8372-070EA0768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Заголовок 1">
            <a:extLst>
              <a:ext uri="{FF2B5EF4-FFF2-40B4-BE49-F238E27FC236}">
                <a16:creationId xmlns:a16="http://schemas.microsoft.com/office/drawing/2014/main" id="{65821DC6-0409-4420-9659-BE411DDA93E0}"/>
              </a:ext>
            </a:extLst>
          </p:cNvPr>
          <p:cNvSpPr>
            <a:spLocks noGrp="1"/>
          </p:cNvSpPr>
          <p:nvPr>
            <p:ph type="title"/>
          </p:nvPr>
        </p:nvSpPr>
        <p:spPr>
          <a:xfrm>
            <a:off x="1776424" y="4460798"/>
            <a:ext cx="8637073" cy="558063"/>
          </a:xfrm>
        </p:spPr>
        <p:txBody>
          <a:bodyPr vert="horz" lIns="91440" tIns="45720" rIns="91440" bIns="0" rtlCol="0" anchor="b">
            <a:normAutofit fontScale="90000"/>
          </a:bodyPr>
          <a:lstStyle/>
          <a:p>
            <a:r>
              <a:rPr lang="ru-RU" sz="3600" dirty="0"/>
              <a:t>Павловск. Окрестности Санкт-Петербурга</a:t>
            </a:r>
            <a:endParaRPr lang="en-US" sz="3600" dirty="0"/>
          </a:p>
        </p:txBody>
      </p:sp>
      <p:pic>
        <p:nvPicPr>
          <p:cNvPr id="3076" name="Picture 4" descr="Павловск.Парк :: Таэлюр – Социальная сеть ФотоКто">
            <a:extLst>
              <a:ext uri="{FF2B5EF4-FFF2-40B4-BE49-F238E27FC236}">
                <a16:creationId xmlns:a16="http://schemas.microsoft.com/office/drawing/2014/main" id="{3F9B8E4E-F0B8-48E2-BCFF-6BF30EA16D65}"/>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tretch>
            <a:fillRect/>
          </a:stretch>
        </p:blipFill>
        <p:spPr bwMode="auto">
          <a:xfrm>
            <a:off x="1771137" y="1203630"/>
            <a:ext cx="4242437" cy="2375764"/>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Государственный музей-заповедник &quot;Павловск&quot;">
            <a:extLst>
              <a:ext uri="{FF2B5EF4-FFF2-40B4-BE49-F238E27FC236}">
                <a16:creationId xmlns:a16="http://schemas.microsoft.com/office/drawing/2014/main" id="{0495DDD9-F209-4B5C-B730-8B1CFF4DA1D3}"/>
              </a:ext>
            </a:extLst>
          </p:cNvPr>
          <p:cNvPicPr>
            <a:picLocks noGrp="1" noChangeAspect="1" noChangeArrowheads="1"/>
          </p:cNvPicPr>
          <p:nvPr>
            <p:ph sz="half" idx="1"/>
          </p:nvPr>
        </p:nvPicPr>
        <p:blipFill>
          <a:blip r:embed="rId4">
            <a:extLst>
              <a:ext uri="{28A0092B-C50C-407E-A947-70E740481C1C}">
                <a14:useLocalDpi xmlns:a14="http://schemas.microsoft.com/office/drawing/2010/main" val="0"/>
              </a:ext>
            </a:extLst>
          </a:blip>
          <a:stretch>
            <a:fillRect/>
          </a:stretch>
        </p:blipFill>
        <p:spPr bwMode="auto">
          <a:xfrm>
            <a:off x="6171060" y="1691673"/>
            <a:ext cx="4242437" cy="1399678"/>
          </a:xfrm>
          <a:prstGeom prst="rect">
            <a:avLst/>
          </a:prstGeom>
          <a:noFill/>
          <a:extLst>
            <a:ext uri="{909E8E84-426E-40DD-AFC4-6F175D3DCCD1}">
              <a14:hiddenFill xmlns:a14="http://schemas.microsoft.com/office/drawing/2010/main">
                <a:solidFill>
                  <a:srgbClr val="FFFFFF"/>
                </a:solidFill>
              </a14:hiddenFill>
            </a:ext>
          </a:extLst>
        </p:spPr>
      </p:pic>
      <p:cxnSp>
        <p:nvCxnSpPr>
          <p:cNvPr id="3084" name="Straight Connector 84">
            <a:extLst>
              <a:ext uri="{FF2B5EF4-FFF2-40B4-BE49-F238E27FC236}">
                <a16:creationId xmlns:a16="http://schemas.microsoft.com/office/drawing/2014/main" id="{96A4B1E0-284C-4A01-8141-A24D2B8EE0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76728" y="5027185"/>
            <a:ext cx="8643010"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3085" name="Picture 86">
            <a:extLst>
              <a:ext uri="{FF2B5EF4-FFF2-40B4-BE49-F238E27FC236}">
                <a16:creationId xmlns:a16="http://schemas.microsoft.com/office/drawing/2014/main" id="{F82046CE-87C5-4670-A404-6AB453F5A92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086" name="Straight Connector 88">
            <a:extLst>
              <a:ext uri="{FF2B5EF4-FFF2-40B4-BE49-F238E27FC236}">
                <a16:creationId xmlns:a16="http://schemas.microsoft.com/office/drawing/2014/main" id="{A224BAD7-5931-4CA6-BB58-0CBCFCFA65A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9344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3D1C05D-6B12-4E0A-876A-CAD5003FA382}"/>
              </a:ext>
            </a:extLst>
          </p:cNvPr>
          <p:cNvSpPr>
            <a:spLocks noGrp="1"/>
          </p:cNvSpPr>
          <p:nvPr>
            <p:ph type="title"/>
          </p:nvPr>
        </p:nvSpPr>
        <p:spPr/>
        <p:txBody>
          <a:bodyPr/>
          <a:lstStyle/>
          <a:p>
            <a:r>
              <a:rPr lang="ru-RU" dirty="0"/>
              <a:t>Пейзаж в сентиментализме</a:t>
            </a:r>
            <a:endParaRPr lang="en-US" dirty="0"/>
          </a:p>
        </p:txBody>
      </p:sp>
      <p:sp>
        <p:nvSpPr>
          <p:cNvPr id="3" name="Объект 2">
            <a:extLst>
              <a:ext uri="{FF2B5EF4-FFF2-40B4-BE49-F238E27FC236}">
                <a16:creationId xmlns:a16="http://schemas.microsoft.com/office/drawing/2014/main" id="{66A4FBD7-5D4D-4567-9EBC-EEC275BD4462}"/>
              </a:ext>
            </a:extLst>
          </p:cNvPr>
          <p:cNvSpPr>
            <a:spLocks noGrp="1"/>
          </p:cNvSpPr>
          <p:nvPr>
            <p:ph idx="1"/>
          </p:nvPr>
        </p:nvSpPr>
        <p:spPr/>
        <p:txBody>
          <a:bodyPr/>
          <a:lstStyle/>
          <a:p>
            <a:r>
              <a:rPr lang="ru-RU" dirty="0"/>
              <a:t>Природа естественна и прекрасна – идеализация патриархального быта</a:t>
            </a:r>
          </a:p>
          <a:p>
            <a:r>
              <a:rPr lang="ru-RU" dirty="0"/>
              <a:t>Пастухи и пастушки на природе</a:t>
            </a:r>
          </a:p>
          <a:p>
            <a:r>
              <a:rPr lang="ru-RU" dirty="0"/>
              <a:t>Природа величава и дает всем равные возможности – отсутствие сословных ограничений</a:t>
            </a:r>
          </a:p>
          <a:p>
            <a:r>
              <a:rPr lang="ru-RU" dirty="0"/>
              <a:t>Излюбленный пейзаж в литературе: осень, ночь, луна, кладбище</a:t>
            </a:r>
          </a:p>
          <a:p>
            <a:endParaRPr lang="en-US" dirty="0"/>
          </a:p>
        </p:txBody>
      </p:sp>
    </p:spTree>
    <p:extLst>
      <p:ext uri="{BB962C8B-B14F-4D97-AF65-F5344CB8AC3E}">
        <p14:creationId xmlns:p14="http://schemas.microsoft.com/office/powerpoint/2010/main" val="1853516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DFDE90-7D5E-4B14-9496-888636833C25}"/>
              </a:ext>
            </a:extLst>
          </p:cNvPr>
          <p:cNvSpPr>
            <a:spLocks noGrp="1"/>
          </p:cNvSpPr>
          <p:nvPr>
            <p:ph type="title"/>
          </p:nvPr>
        </p:nvSpPr>
        <p:spPr/>
        <p:txBody>
          <a:bodyPr/>
          <a:lstStyle/>
          <a:p>
            <a:r>
              <a:rPr lang="ru-RU" dirty="0"/>
              <a:t>Язык </a:t>
            </a:r>
            <a:endParaRPr lang="en-US" dirty="0"/>
          </a:p>
        </p:txBody>
      </p:sp>
      <p:sp>
        <p:nvSpPr>
          <p:cNvPr id="3" name="Объект 2">
            <a:extLst>
              <a:ext uri="{FF2B5EF4-FFF2-40B4-BE49-F238E27FC236}">
                <a16:creationId xmlns:a16="http://schemas.microsoft.com/office/drawing/2014/main" id="{BD977770-2F05-45ED-9E4F-9DC252E9A377}"/>
              </a:ext>
            </a:extLst>
          </p:cNvPr>
          <p:cNvSpPr>
            <a:spLocks noGrp="1"/>
          </p:cNvSpPr>
          <p:nvPr>
            <p:ph idx="1"/>
          </p:nvPr>
        </p:nvSpPr>
        <p:spPr/>
        <p:txBody>
          <a:bodyPr/>
          <a:lstStyle/>
          <a:p>
            <a:r>
              <a:rPr lang="ru-RU" dirty="0"/>
              <a:t>Речь сентименталистов стремится к музыкальности</a:t>
            </a:r>
          </a:p>
          <a:p>
            <a:r>
              <a:rPr lang="ru-RU" dirty="0"/>
              <a:t>Введение разговорных форм в литературный язык </a:t>
            </a:r>
          </a:p>
          <a:p>
            <a:endParaRPr lang="ru-RU" dirty="0"/>
          </a:p>
          <a:p>
            <a:endParaRPr lang="en-US" dirty="0"/>
          </a:p>
        </p:txBody>
      </p:sp>
    </p:spTree>
    <p:extLst>
      <p:ext uri="{BB962C8B-B14F-4D97-AF65-F5344CB8AC3E}">
        <p14:creationId xmlns:p14="http://schemas.microsoft.com/office/powerpoint/2010/main" val="894484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4102" name="Rectangle 136">
            <a:extLst>
              <a:ext uri="{FF2B5EF4-FFF2-40B4-BE49-F238E27FC236}">
                <a16:creationId xmlns:a16="http://schemas.microsoft.com/office/drawing/2014/main" id="{C630F413-44CE-4746-9821-9E0107978E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03" name="Rectangle 138">
            <a:extLst>
              <a:ext uri="{FF2B5EF4-FFF2-40B4-BE49-F238E27FC236}">
                <a16:creationId xmlns:a16="http://schemas.microsoft.com/office/drawing/2014/main" id="{22D671B1-B099-4F9C-B9CC-9D22B4DAF8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Заголовок 1">
            <a:extLst>
              <a:ext uri="{FF2B5EF4-FFF2-40B4-BE49-F238E27FC236}">
                <a16:creationId xmlns:a16="http://schemas.microsoft.com/office/drawing/2014/main" id="{A785486D-1B96-4502-A25F-3E47C7E641C0}"/>
              </a:ext>
            </a:extLst>
          </p:cNvPr>
          <p:cNvSpPr>
            <a:spLocks noGrp="1"/>
          </p:cNvSpPr>
          <p:nvPr>
            <p:ph type="title"/>
          </p:nvPr>
        </p:nvSpPr>
        <p:spPr>
          <a:xfrm>
            <a:off x="7555992" y="707475"/>
            <a:ext cx="3157577" cy="1312001"/>
          </a:xfrm>
        </p:spPr>
        <p:txBody>
          <a:bodyPr anchor="t">
            <a:normAutofit/>
          </a:bodyPr>
          <a:lstStyle/>
          <a:p>
            <a:r>
              <a:rPr lang="ru-RU" sz="2600"/>
              <a:t>Особенности русского сентиментализма</a:t>
            </a:r>
            <a:endParaRPr lang="en-US" sz="2600"/>
          </a:p>
        </p:txBody>
      </p:sp>
      <p:cxnSp>
        <p:nvCxnSpPr>
          <p:cNvPr id="4104" name="Straight Connector 140">
            <a:extLst>
              <a:ext uri="{FF2B5EF4-FFF2-40B4-BE49-F238E27FC236}">
                <a16:creationId xmlns:a16="http://schemas.microsoft.com/office/drawing/2014/main" id="{7552FBEF-FA69-427B-8245-0A518E0513D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55992" y="2146542"/>
            <a:ext cx="3157578"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4105" name="Title 1">
            <a:extLst>
              <a:ext uri="{FF2B5EF4-FFF2-40B4-BE49-F238E27FC236}">
                <a16:creationId xmlns:a16="http://schemas.microsoft.com/office/drawing/2014/main" id="{898488B7-DBD3-40E7-B54B-4DA6C5693EF3}"/>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4100" name="Picture 4" descr="Сентиментализм — стиль в живописи XVIII века: что такое сентиментализм,  история, особенности и отличительные черты направления. Картины знаменитых  художников-сентименталистов">
            <a:extLst>
              <a:ext uri="{FF2B5EF4-FFF2-40B4-BE49-F238E27FC236}">
                <a16:creationId xmlns:a16="http://schemas.microsoft.com/office/drawing/2014/main" id="{067BB435-A8C9-4B8B-AAA6-AD272C4E9EF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851039" y="707475"/>
            <a:ext cx="4331638" cy="5507058"/>
          </a:xfrm>
          <a:prstGeom prst="rect">
            <a:avLst/>
          </a:prstGeom>
          <a:noFill/>
          <a:extLst>
            <a:ext uri="{909E8E84-426E-40DD-AFC4-6F175D3DCCD1}">
              <a14:hiddenFill xmlns:a14="http://schemas.microsoft.com/office/drawing/2010/main">
                <a:solidFill>
                  <a:srgbClr val="FFFFFF"/>
                </a:solidFill>
              </a14:hiddenFill>
            </a:ext>
          </a:extLst>
        </p:spPr>
      </p:pic>
      <p:sp>
        <p:nvSpPr>
          <p:cNvPr id="3" name="Объект 2">
            <a:extLst>
              <a:ext uri="{FF2B5EF4-FFF2-40B4-BE49-F238E27FC236}">
                <a16:creationId xmlns:a16="http://schemas.microsoft.com/office/drawing/2014/main" id="{6F1F887D-3633-4F3F-B443-956C63ED7EAC}"/>
              </a:ext>
            </a:extLst>
          </p:cNvPr>
          <p:cNvSpPr>
            <a:spLocks noGrp="1"/>
          </p:cNvSpPr>
          <p:nvPr>
            <p:ph idx="1"/>
          </p:nvPr>
        </p:nvSpPr>
        <p:spPr>
          <a:xfrm>
            <a:off x="7554138" y="2273608"/>
            <a:ext cx="3159432" cy="3940925"/>
          </a:xfrm>
        </p:spPr>
        <p:txBody>
          <a:bodyPr>
            <a:normAutofit/>
          </a:bodyPr>
          <a:lstStyle/>
          <a:p>
            <a:pPr>
              <a:lnSpc>
                <a:spcPct val="110000"/>
              </a:lnSpc>
            </a:pPr>
            <a:r>
              <a:rPr lang="ru-RU" sz="1600"/>
              <a:t>Реакция на восстание Пугачева </a:t>
            </a:r>
          </a:p>
          <a:p>
            <a:pPr>
              <a:lnSpc>
                <a:spcPct val="110000"/>
              </a:lnSpc>
            </a:pPr>
            <a:r>
              <a:rPr lang="ru-RU" sz="1600"/>
              <a:t>Субъективно-идеалистический сентиментализм Карамзина</a:t>
            </a:r>
          </a:p>
          <a:p>
            <a:pPr>
              <a:lnSpc>
                <a:spcPct val="110000"/>
              </a:lnSpc>
            </a:pPr>
            <a:r>
              <a:rPr lang="ru-RU" sz="1600"/>
              <a:t>Революционно-демократический сентиментализм Радищева</a:t>
            </a:r>
          </a:p>
          <a:p>
            <a:pPr>
              <a:lnSpc>
                <a:spcPct val="110000"/>
              </a:lnSpc>
            </a:pPr>
            <a:r>
              <a:rPr lang="ru-RU" sz="1600"/>
              <a:t>Сильная дидактическая установка</a:t>
            </a:r>
          </a:p>
          <a:p>
            <a:pPr>
              <a:lnSpc>
                <a:spcPct val="110000"/>
              </a:lnSpc>
            </a:pPr>
            <a:r>
              <a:rPr lang="ru-RU" sz="1600"/>
              <a:t>Подготовил появление романтизма</a:t>
            </a:r>
          </a:p>
          <a:p>
            <a:pPr>
              <a:lnSpc>
                <a:spcPct val="110000"/>
              </a:lnSpc>
            </a:pPr>
            <a:endParaRPr lang="en-US" sz="1600"/>
          </a:p>
        </p:txBody>
      </p:sp>
    </p:spTree>
    <p:extLst>
      <p:ext uri="{BB962C8B-B14F-4D97-AF65-F5344CB8AC3E}">
        <p14:creationId xmlns:p14="http://schemas.microsoft.com/office/powerpoint/2010/main" val="4192546239"/>
      </p:ext>
    </p:extLst>
  </p:cSld>
  <p:clrMapOvr>
    <a:masterClrMapping/>
  </p:clrMapOvr>
</p:sld>
</file>

<file path=ppt/theme/theme1.xml><?xml version="1.0" encoding="utf-8"?>
<a:theme xmlns:a="http://schemas.openxmlformats.org/drawingml/2006/main" name="Галерея">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{8B0FB3A5-946C-44DD-B2B9-600A99D91DBB}tf10001114</Template>
  <TotalTime>852</TotalTime>
  <Words>931</Words>
  <Application>Microsoft Office PowerPoint</Application>
  <PresentationFormat>Широкоэкранный</PresentationFormat>
  <Paragraphs>93</Paragraphs>
  <Slides>26</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26</vt:i4>
      </vt:variant>
    </vt:vector>
  </HeadingPairs>
  <TitlesOfParts>
    <vt:vector size="29" baseType="lpstr">
      <vt:lpstr>Arial</vt:lpstr>
      <vt:lpstr>Gill Sans MT</vt:lpstr>
      <vt:lpstr>Галерея</vt:lpstr>
      <vt:lpstr>Сентиментализм. Творчество Н. М. Карамзина. </vt:lpstr>
      <vt:lpstr>Сентиментализм</vt:lpstr>
      <vt:lpstr>Поэтика Сентиментализма </vt:lpstr>
      <vt:lpstr>Портреты Екатерины II</vt:lpstr>
      <vt:lpstr>Пейзаж в сентиментализме</vt:lpstr>
      <vt:lpstr>Павловск. Окрестности Санкт-Петербурга</vt:lpstr>
      <vt:lpstr>Пейзаж в сентиментализме</vt:lpstr>
      <vt:lpstr>Язык </vt:lpstr>
      <vt:lpstr>Особенности русского сентиментализма</vt:lpstr>
      <vt:lpstr>Н. М. Карамзин (1766-1826)</vt:lpstr>
      <vt:lpstr>Карамзин-журналист</vt:lpstr>
      <vt:lpstr>Карамзин-переводчик</vt:lpstr>
      <vt:lpstr>Проза Карамзина</vt:lpstr>
      <vt:lpstr>«Письма русского путешественника» (1791) </vt:lpstr>
      <vt:lpstr>«Бедная лиза» 1792</vt:lpstr>
      <vt:lpstr>Лизин пруд </vt:lpstr>
      <vt:lpstr>Черты прозы Карамзина</vt:lpstr>
      <vt:lpstr>Карамзин – лирик </vt:lpstr>
      <vt:lpstr>Карамзин – Историк </vt:lpstr>
      <vt:lpstr>«История государства российского»</vt:lpstr>
      <vt:lpstr>Открытие и публикация в 1821 году «ХождениЯ за три моря Афанасия Никитина» (Xv век)</vt:lpstr>
      <vt:lpstr>Карамзин – реформатор русского языка</vt:lpstr>
      <vt:lpstr>Буква Ё</vt:lpstr>
      <vt:lpstr>Пушкин о вкладе Карамзина в развитие языка</vt:lpstr>
      <vt:lpstr>Значение творчества карамзина</vt:lpstr>
      <vt:lpstr>Памятник Минину и Пожарскому 1818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Сентиментализм. Творчество Н. М. Карамзина.</dc:title>
  <dc:creator>Elena Vasilyeva</dc:creator>
  <cp:lastModifiedBy>Elena Vasilyeva</cp:lastModifiedBy>
  <cp:revision>29</cp:revision>
  <dcterms:created xsi:type="dcterms:W3CDTF">2021-03-24T19:56:20Z</dcterms:created>
  <dcterms:modified xsi:type="dcterms:W3CDTF">2021-03-25T10:08:26Z</dcterms:modified>
</cp:coreProperties>
</file>