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handoutMasterIdLst>
    <p:handoutMasterId r:id="rId30"/>
  </p:handoutMasterIdLst>
  <p:sldIdLst>
    <p:sldId id="256" r:id="rId2"/>
    <p:sldId id="272" r:id="rId3"/>
    <p:sldId id="275" r:id="rId4"/>
    <p:sldId id="276" r:id="rId5"/>
    <p:sldId id="282" r:id="rId6"/>
    <p:sldId id="278" r:id="rId7"/>
    <p:sldId id="280" r:id="rId8"/>
    <p:sldId id="279" r:id="rId9"/>
    <p:sldId id="259" r:id="rId10"/>
    <p:sldId id="257" r:id="rId11"/>
    <p:sldId id="258" r:id="rId12"/>
    <p:sldId id="281" r:id="rId13"/>
    <p:sldId id="274" r:id="rId14"/>
    <p:sldId id="271" r:id="rId15"/>
    <p:sldId id="273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7" r:id="rId26"/>
    <p:sldId id="260" r:id="rId27"/>
    <p:sldId id="261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4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1D7C19-8E64-4C9B-A02D-E51F9F191FC6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EE54960C-CCE6-4BBD-8004-D38464BD6724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9684C2-A846-4EAC-8932-D0CEA79EB6A7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  <a:endParaRPr lang="en-US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1DD236ED-E332-4ED0-B5D5-833FD22359DD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79E692C-BA92-458E-94E1-AE6FCA30A5E3}" type="slidenum">
              <a:rPr lang="en-US" altLang="cs-CZ"/>
              <a:pPr/>
              <a:t>1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326A8C9-1921-4CEF-8F1D-0FA427CD8E39}" type="slidenum">
              <a:rPr lang="en-US" altLang="cs-CZ"/>
              <a:pPr/>
              <a:t>9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471A7D9-6C0B-4EEB-9429-B75B54623FB1}" type="slidenum">
              <a:rPr lang="en-US" altLang="cs-CZ"/>
              <a:pPr/>
              <a:t>10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661778-BAA5-4F72-8016-ADE5BDC869E9}" type="slidenum">
              <a:rPr lang="en-US" altLang="cs-CZ"/>
              <a:pPr/>
              <a:t>11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236ED-E332-4ED0-B5D5-833FD22359DD}" type="slidenum">
              <a:rPr lang="en-US" altLang="cs-CZ" smtClean="0"/>
              <a:pPr/>
              <a:t>17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005127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D16ED-8345-4BB5-9EF6-4693110F7D29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0E875C-EA97-4804-AA0D-EB76E48C3493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F7690-0A36-4CB7-A63E-079078CD827D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C2DFE-0EB4-4533-9290-321F25061A72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E208B-E285-4CBB-83AA-DCAC3B44AA2D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69B2C-F9E6-4205-81B4-B7EAA20D54FA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60A83-885E-4020-9028-E041A87EDD79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8AD8F-B526-41BC-9BDC-5DA9145E3EC5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7FF49-C01F-4CF0-A271-4B46C53D7E71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6EBE3D0-2E90-4F62-857F-253C41F625F8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D1A75-9A59-4685-8769-E59C3886643D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E2048-C831-4C98-B0DE-76ADC6576569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3D226-68E8-40ED-ACE3-B9EAE57EA2F5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3985F7-98E0-42B4-8F75-8107AA6FACC9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D5F67-EBA3-45B6-99C2-BF550BF9834E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8B973-2CE6-457F-B477-932BC3714833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0101F-BDF0-46DE-9F05-2F9B371C0166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FB027-76D0-4A27-8EA8-276F509D9462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7073C-4751-42B4-BF28-4A0A2DBEA1C8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E579F9-284C-4654-AFC0-F8B3B183AD42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A80F8-8A00-4CD1-B02C-399CCD540B96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fld id="{66288313-671E-4734-9B03-5DC0FD631963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2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442E068-14BA-4A12-81A2-938A06DFEFFD}" type="datetimeFigureOut">
              <a:rPr lang="en-US"/>
              <a:pPr>
                <a:defRPr/>
              </a:pPr>
              <a:t>4/10/2025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3F3F3F"/>
                </a:solidFill>
                <a:latin typeface="Corbel" pitchFamily="34" charset="0"/>
              </a:defRPr>
            </a:lvl1pPr>
          </a:lstStyle>
          <a:p>
            <a:fld id="{0D92EBD4-1284-4E6B-83C2-4D61898E6ED0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38" r:id="rId2"/>
    <p:sldLayoutId id="2147483844" r:id="rId3"/>
    <p:sldLayoutId id="2147483839" r:id="rId4"/>
    <p:sldLayoutId id="2147483840" r:id="rId5"/>
    <p:sldLayoutId id="2147483841" r:id="rId6"/>
    <p:sldLayoutId id="2147483845" r:id="rId7"/>
    <p:sldLayoutId id="2147483846" r:id="rId8"/>
    <p:sldLayoutId id="2147483847" r:id="rId9"/>
    <p:sldLayoutId id="2147483842" r:id="rId10"/>
    <p:sldLayoutId id="214748384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9600" dirty="0">
                <a:solidFill>
                  <a:schemeClr val="accent1">
                    <a:satMod val="150000"/>
                  </a:schemeClr>
                </a:solidFill>
              </a:rPr>
              <a:t>GULAG</a:t>
            </a:r>
            <a:endParaRPr lang="en-US" sz="96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 rot="10800000" flipV="1">
            <a:off x="3857625" y="2143125"/>
            <a:ext cx="4786313" cy="1214438"/>
          </a:xfrm>
        </p:spPr>
        <p:txBody>
          <a:bodyPr/>
          <a:lstStyle/>
          <a:p>
            <a:pPr eaLnBrk="1" hangingPunct="1"/>
            <a:r>
              <a:rPr lang="ru-RU" altLang="cs-CZ" sz="4800"/>
              <a:t>Главное управление лагерей</a:t>
            </a:r>
            <a:endParaRPr lang="en-US" altLang="cs-CZ" sz="4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>
                <a:solidFill>
                  <a:schemeClr val="accent1">
                    <a:satMod val="150000"/>
                  </a:schemeClr>
                </a:solidFill>
              </a:rPr>
              <a:t>Gulag </a:t>
            </a: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a sovětské hospodářství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5517232"/>
          </a:xfrm>
        </p:spPr>
        <p:txBody>
          <a:bodyPr/>
          <a:lstStyle/>
          <a:p>
            <a:pPr eaLnBrk="1" hangingPunct="1"/>
            <a:r>
              <a:rPr lang="cs-CZ" altLang="cs-CZ">
                <a:latin typeface="Arial" charset="0"/>
                <a:cs typeface="Arial" charset="0"/>
              </a:rPr>
              <a:t>1931–1933</a:t>
            </a:r>
            <a:r>
              <a:rPr lang="cs-CZ" altLang="cs-CZ" dirty="0">
                <a:latin typeface="Arial" charset="0"/>
                <a:cs typeface="Arial" charset="0"/>
              </a:rPr>
              <a:t>:  </a:t>
            </a:r>
            <a:r>
              <a:rPr lang="cs-CZ" altLang="cs-CZ">
                <a:latin typeface="Arial" charset="0"/>
                <a:cs typeface="Arial" charset="0"/>
              </a:rPr>
              <a:t>Bělomořský kanál </a:t>
            </a:r>
            <a:endParaRPr lang="cs-CZ" altLang="cs-CZ" dirty="0">
              <a:latin typeface="Arial" charset="0"/>
              <a:cs typeface="Arial" charset="0"/>
            </a:endParaRPr>
          </a:p>
          <a:p>
            <a:pPr eaLnBrk="1" hangingPunct="1"/>
            <a:endParaRPr lang="cs-CZ" altLang="cs-CZ" dirty="0">
              <a:latin typeface="Arial" charset="0"/>
              <a:cs typeface="Arial" charset="0"/>
            </a:endParaRPr>
          </a:p>
          <a:p>
            <a:pPr eaLnBrk="1" hangingPunct="1"/>
            <a:r>
              <a:rPr lang="cs-CZ" altLang="cs-CZ">
                <a:latin typeface="Arial" charset="0"/>
                <a:cs typeface="Arial" charset="0"/>
              </a:rPr>
              <a:t>193</a:t>
            </a:r>
            <a:r>
              <a:rPr lang="ru-RU" altLang="cs-CZ">
                <a:latin typeface="Arial" charset="0"/>
                <a:cs typeface="Arial" charset="0"/>
              </a:rPr>
              <a:t>2</a:t>
            </a:r>
            <a:r>
              <a:rPr lang="cs-CZ" altLang="cs-CZ">
                <a:latin typeface="Arial" charset="0"/>
                <a:cs typeface="Arial" charset="0"/>
              </a:rPr>
              <a:t>–1937:  kanál Volha – Moskva</a:t>
            </a:r>
            <a:endParaRPr lang="ru-RU" altLang="cs-CZ">
              <a:latin typeface="Arial" charset="0"/>
              <a:cs typeface="Arial" charset="0"/>
            </a:endParaRPr>
          </a:p>
          <a:p>
            <a:pPr eaLnBrk="1" hangingPunct="1"/>
            <a:endParaRPr lang="cs-CZ" altLang="cs-CZ">
              <a:latin typeface="Arial" charset="0"/>
              <a:cs typeface="Arial" charset="0"/>
            </a:endParaRPr>
          </a:p>
          <a:p>
            <a:pPr eaLnBrk="1" hangingPunct="1"/>
            <a:r>
              <a:rPr lang="cs-CZ" altLang="cs-CZ">
                <a:latin typeface="Arial" charset="0"/>
                <a:cs typeface="Arial" charset="0"/>
              </a:rPr>
              <a:t>30</a:t>
            </a:r>
            <a:r>
              <a:rPr lang="cs-CZ" altLang="cs-CZ" dirty="0">
                <a:latin typeface="Arial" charset="0"/>
                <a:cs typeface="Arial" charset="0"/>
              </a:rPr>
              <a:t>. – 40. léta</a:t>
            </a:r>
            <a:r>
              <a:rPr lang="cs-CZ" altLang="cs-CZ">
                <a:latin typeface="Arial" charset="0"/>
                <a:cs typeface="Arial" charset="0"/>
              </a:rPr>
              <a:t>:  BAM</a:t>
            </a:r>
            <a:endParaRPr lang="cs-CZ" altLang="cs-CZ" dirty="0">
              <a:latin typeface="Arial" charset="0"/>
              <a:cs typeface="Arial" charset="0"/>
            </a:endParaRPr>
          </a:p>
          <a:p>
            <a:pPr eaLnBrk="1" hangingPunct="1"/>
            <a:endParaRPr lang="cs-CZ" altLang="cs-CZ">
              <a:latin typeface="Arial" charset="0"/>
              <a:cs typeface="Arial" charset="0"/>
            </a:endParaRPr>
          </a:p>
          <a:p>
            <a:pPr eaLnBrk="1" hangingPunct="1"/>
            <a:r>
              <a:rPr lang="cs-CZ" altLang="cs-CZ">
                <a:latin typeface="Arial" charset="0"/>
                <a:cs typeface="Arial" charset="0"/>
              </a:rPr>
              <a:t>uhelné doly: Vorkuta</a:t>
            </a:r>
            <a:endParaRPr lang="cs-CZ" altLang="cs-CZ" dirty="0">
              <a:latin typeface="Arial" charset="0"/>
              <a:cs typeface="Arial" charset="0"/>
            </a:endParaRPr>
          </a:p>
          <a:p>
            <a:pPr eaLnBrk="1" hangingPunct="1"/>
            <a:endParaRPr lang="cs-CZ" altLang="cs-CZ" dirty="0">
              <a:latin typeface="Arial" charset="0"/>
              <a:cs typeface="Arial" charset="0"/>
            </a:endParaRPr>
          </a:p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1947</a:t>
            </a:r>
            <a:r>
              <a:rPr lang="cs-CZ" altLang="cs-CZ">
                <a:latin typeface="Arial" charset="0"/>
                <a:cs typeface="Arial" charset="0"/>
              </a:rPr>
              <a:t>–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1953: Salechard – Igarka</a:t>
            </a:r>
            <a:endParaRPr lang="en-US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Jazyk Gulagu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4825"/>
            <a:ext cx="8229600" cy="4927727"/>
          </a:xfrm>
        </p:spPr>
        <p:txBody>
          <a:bodyPr/>
          <a:lstStyle/>
          <a:p>
            <a:pPr eaLnBrk="1" hangingPunct="1"/>
            <a:r>
              <a:rPr lang="ru-RU" altLang="cs-CZ" sz="2800"/>
              <a:t>большая зона</a:t>
            </a:r>
          </a:p>
          <a:p>
            <a:pPr eaLnBrk="1" hangingPunct="1"/>
            <a:r>
              <a:rPr lang="ru-RU" altLang="cs-CZ" sz="2800"/>
              <a:t>зек</a:t>
            </a:r>
          </a:p>
          <a:p>
            <a:pPr eaLnBrk="1" hangingPunct="1"/>
            <a:r>
              <a:rPr lang="ru-RU" altLang="cs-CZ" sz="2800"/>
              <a:t>придурок</a:t>
            </a:r>
          </a:p>
          <a:p>
            <a:pPr eaLnBrk="1" hangingPunct="1"/>
            <a:r>
              <a:rPr lang="ru-RU" altLang="cs-CZ" sz="2800"/>
              <a:t>общая работа</a:t>
            </a:r>
            <a:endParaRPr lang="cs-CZ" altLang="cs-CZ" sz="2800"/>
          </a:p>
          <a:p>
            <a:pPr eaLnBrk="1" hangingPunct="1"/>
            <a:r>
              <a:rPr lang="ru-RU" altLang="cs-CZ" sz="2800"/>
              <a:t>ударник </a:t>
            </a:r>
            <a:r>
              <a:rPr lang="cs-CZ" altLang="cs-CZ" sz="2800"/>
              <a:t>/ </a:t>
            </a:r>
            <a:r>
              <a:rPr lang="ru-RU" altLang="cs-CZ" sz="2800"/>
              <a:t>стах</a:t>
            </a:r>
            <a:r>
              <a:rPr lang="ru-RU" altLang="cs-CZ" sz="2800" u="sng"/>
              <a:t>а</a:t>
            </a:r>
            <a:r>
              <a:rPr lang="ru-RU" altLang="cs-CZ" sz="2800"/>
              <a:t>новец</a:t>
            </a:r>
          </a:p>
          <a:p>
            <a:pPr eaLnBrk="1" hangingPunct="1"/>
            <a:r>
              <a:rPr lang="ru-RU" altLang="cs-CZ" sz="2800"/>
              <a:t>доходяга</a:t>
            </a:r>
          </a:p>
          <a:p>
            <a:pPr eaLnBrk="1" hangingPunct="1"/>
            <a:r>
              <a:rPr lang="ru-RU" altLang="cs-CZ" sz="2800"/>
              <a:t>суки</a:t>
            </a:r>
          </a:p>
          <a:p>
            <a:pPr eaLnBrk="1" hangingPunct="1"/>
            <a:r>
              <a:rPr lang="ru-RU" altLang="cs-CZ" sz="2800"/>
              <a:t>шарашка</a:t>
            </a:r>
          </a:p>
          <a:p>
            <a:pPr eaLnBrk="1" hangingPunct="1"/>
            <a:r>
              <a:rPr lang="ru-RU" altLang="cs-CZ" sz="2800"/>
              <a:t>туфта</a:t>
            </a:r>
          </a:p>
          <a:p>
            <a:pPr eaLnBrk="1" hangingPunct="1"/>
            <a:r>
              <a:rPr lang="ru-RU" altLang="cs-CZ" sz="2800"/>
              <a:t>мастырка</a:t>
            </a:r>
          </a:p>
          <a:p>
            <a:pPr eaLnBrk="1" hangingPunct="1"/>
            <a:r>
              <a:rPr lang="ru-RU" altLang="cs-CZ" sz="2800"/>
              <a:t>саморуб</a:t>
            </a:r>
          </a:p>
          <a:p>
            <a:pPr eaLnBrk="1" hangingPunct="1"/>
            <a:endParaRPr lang="ru-RU" altLang="cs-CZ"/>
          </a:p>
          <a:p>
            <a:pPr eaLnBrk="1" hangingPunct="1"/>
            <a:endParaRPr lang="ru-RU" altLang="cs-CZ"/>
          </a:p>
          <a:p>
            <a:pPr eaLnBrk="1" hangingPunct="1"/>
            <a:endParaRPr lang="ru-RU" altLang="cs-CZ"/>
          </a:p>
          <a:p>
            <a:pPr eaLnBrk="1" hangingPunct="1"/>
            <a:endParaRPr lang="ru-RU" altLang="cs-CZ"/>
          </a:p>
          <a:p>
            <a:pPr eaLnBrk="1" hangingPunct="1"/>
            <a:endParaRPr lang="ru-RU" altLang="cs-CZ"/>
          </a:p>
          <a:p>
            <a:pPr eaLnBrk="1" hangingPunct="1"/>
            <a:endParaRPr lang="ru-RU" altLang="cs-CZ"/>
          </a:p>
          <a:p>
            <a:pPr eaLnBrk="1" hangingPunct="1"/>
            <a:endParaRPr lang="ru-RU" altLang="cs-CZ"/>
          </a:p>
          <a:p>
            <a:pPr eaLnBrk="1" hangingPunct="1"/>
            <a:endParaRPr lang="ru-RU" altLang="cs-CZ"/>
          </a:p>
          <a:p>
            <a:pPr eaLnBrk="1" hangingPunct="1"/>
            <a:endParaRPr lang="en-US" alt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GULAG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1953: Stalin umírá</a:t>
            </a:r>
          </a:p>
          <a:p>
            <a:endParaRPr lang="cs-CZ" dirty="0" smtClean="0"/>
          </a:p>
          <a:p>
            <a:r>
              <a:rPr lang="cs-CZ" dirty="0" smtClean="0"/>
              <a:t>1954: uvolnění poměrů + rehabilitace</a:t>
            </a:r>
          </a:p>
          <a:p>
            <a:pPr marL="119062" indent="0">
              <a:buNone/>
            </a:pPr>
            <a:endParaRPr lang="cs-CZ" dirty="0" smtClean="0"/>
          </a:p>
          <a:p>
            <a:r>
              <a:rPr lang="cs-CZ" dirty="0" smtClean="0"/>
              <a:t>1956: XX. Sjezd KSSS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3175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Alexandr </a:t>
            </a:r>
            <a:r>
              <a:rPr lang="cs-CZ" dirty="0" err="1" smtClean="0"/>
              <a:t>Solženicyn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Один день Ивана Денисовича (1962)</a:t>
            </a:r>
          </a:p>
          <a:p>
            <a:pPr marL="119062" indent="0">
              <a:buNone/>
            </a:pPr>
            <a:endParaRPr lang="ru-RU" dirty="0" smtClean="0"/>
          </a:p>
          <a:p>
            <a:r>
              <a:rPr lang="ru-RU" dirty="0" smtClean="0"/>
              <a:t>Архипелаг Гулаг (1973)</a:t>
            </a:r>
          </a:p>
          <a:p>
            <a:endParaRPr lang="ru-RU" dirty="0" smtClean="0"/>
          </a:p>
          <a:p>
            <a:r>
              <a:rPr lang="ru-RU" dirty="0" smtClean="0"/>
              <a:t>В круге первом (1968 – за рубежом)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5362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Anatolij </a:t>
            </a:r>
            <a:r>
              <a:rPr lang="cs-CZ" dirty="0" err="1" smtClean="0"/>
              <a:t>Rybakov</a:t>
            </a:r>
            <a:r>
              <a:rPr lang="cs-CZ" dirty="0" smtClean="0"/>
              <a:t>:</a:t>
            </a:r>
            <a:br>
              <a:rPr lang="cs-CZ" dirty="0" smtClean="0"/>
            </a:br>
            <a:r>
              <a:rPr lang="ru-RU" dirty="0" smtClean="0"/>
              <a:t>Дети Арбата </a:t>
            </a:r>
            <a:r>
              <a:rPr lang="cs-CZ" dirty="0" smtClean="0"/>
              <a:t>/ Děti </a:t>
            </a:r>
            <a:r>
              <a:rPr lang="cs-CZ" dirty="0" err="1" smtClean="0"/>
              <a:t>Arbatu</a:t>
            </a:r>
            <a:r>
              <a:rPr lang="cs-CZ" dirty="0" smtClean="0"/>
              <a:t> </a:t>
            </a:r>
            <a:r>
              <a:rPr lang="ru-RU" dirty="0" smtClean="0"/>
              <a:t>(1987)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040559"/>
          </a:xfrm>
        </p:spPr>
        <p:txBody>
          <a:bodyPr/>
          <a:lstStyle/>
          <a:p>
            <a:pPr marL="119062" indent="0">
              <a:buNone/>
            </a:pPr>
            <a:r>
              <a:rPr lang="cs-CZ" b="1" dirty="0" smtClean="0"/>
              <a:t>        </a:t>
            </a:r>
          </a:p>
          <a:p>
            <a:pPr marL="119062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      velké dějiny</a:t>
            </a:r>
            <a:r>
              <a:rPr lang="cs-CZ" dirty="0" smtClean="0"/>
              <a:t>: STALIN  versus KIROV</a:t>
            </a:r>
          </a:p>
          <a:p>
            <a:pPr marL="119062" indent="0">
              <a:buNone/>
            </a:pPr>
            <a:endParaRPr lang="cs-CZ" dirty="0" smtClean="0"/>
          </a:p>
          <a:p>
            <a:pPr marL="119062" indent="0">
              <a:buNone/>
            </a:pPr>
            <a:r>
              <a:rPr lang="cs-CZ" b="1" dirty="0" smtClean="0"/>
              <a:t>         malé dějiny: </a:t>
            </a:r>
            <a:r>
              <a:rPr lang="cs-CZ" dirty="0" smtClean="0"/>
              <a:t>Saša </a:t>
            </a:r>
            <a:r>
              <a:rPr lang="cs-CZ" dirty="0" err="1" smtClean="0"/>
              <a:t>PANKRATOV</a:t>
            </a:r>
            <a:r>
              <a:rPr lang="cs-CZ" dirty="0" smtClean="0"/>
              <a:t> (student)</a:t>
            </a:r>
          </a:p>
          <a:p>
            <a:pPr marL="119062" indent="0">
              <a:buNone/>
            </a:pPr>
            <a:endParaRPr lang="cs-CZ" dirty="0" smtClean="0"/>
          </a:p>
          <a:p>
            <a:pPr marL="119062" indent="0">
              <a:buNone/>
            </a:pPr>
            <a:r>
              <a:rPr lang="cs-CZ" dirty="0" smtClean="0"/>
              <a:t>	1) „vystupoval proti marxistickým zásadám </a:t>
            </a:r>
          </a:p>
          <a:p>
            <a:pPr marL="119062" indent="0">
              <a:buNone/>
            </a:pPr>
            <a:r>
              <a:rPr lang="cs-CZ" dirty="0" smtClean="0"/>
              <a:t>	       účetnické vědy“</a:t>
            </a:r>
          </a:p>
          <a:p>
            <a:pPr marL="119062" indent="0">
              <a:buNone/>
            </a:pPr>
            <a:endParaRPr lang="cs-CZ" dirty="0" smtClean="0"/>
          </a:p>
          <a:p>
            <a:pPr marL="119062" indent="0">
              <a:buNone/>
            </a:pPr>
            <a:r>
              <a:rPr lang="cs-CZ" dirty="0"/>
              <a:t>	</a:t>
            </a:r>
            <a:r>
              <a:rPr lang="cs-CZ" dirty="0" smtClean="0"/>
              <a:t>2) vydával fakultní nástěnné noviny (ukázka)</a:t>
            </a:r>
          </a:p>
          <a:p>
            <a:pPr marL="119062" indent="0">
              <a:buNone/>
            </a:pPr>
            <a:endParaRPr lang="cs-CZ" dirty="0"/>
          </a:p>
          <a:p>
            <a:pPr marL="11906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1311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Rybakov</a:t>
            </a:r>
            <a:r>
              <a:rPr lang="cs-CZ" dirty="0" smtClean="0"/>
              <a:t> / Stalin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ru-RU" dirty="0" smtClean="0"/>
              <a:t>    Смерть решает все проблемы. </a:t>
            </a:r>
          </a:p>
          <a:p>
            <a:pPr marL="119062" indent="0">
              <a:buNone/>
            </a:pPr>
            <a:r>
              <a:rPr lang="ru-RU" dirty="0"/>
              <a:t> </a:t>
            </a:r>
            <a:r>
              <a:rPr lang="ru-RU" dirty="0" smtClean="0"/>
              <a:t>   Нет человека – нет проблемы.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843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E64C1D-F959-36A3-62DD-EC607F35E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 </a:t>
            </a:r>
            <a:r>
              <a:rPr lang="ru-RU"/>
              <a:t>Ахматова</a:t>
            </a:r>
            <a:r>
              <a:rPr lang="cs-CZ"/>
              <a:t>: </a:t>
            </a:r>
            <a:r>
              <a:rPr lang="ru-RU"/>
              <a:t>Реквием (1935 – 1961)</a:t>
            </a:r>
            <a:r>
              <a:rPr lang="cs-CZ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5F7E2A-4FC9-46D3-77A4-2536DB1AC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5301207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страшные годы ежовщины я провела семнадцать месяцев в тюремных очередях в Ленинграде. </a:t>
            </a:r>
            <a:endParaRPr lang="cs-CZ" sz="22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Как-то раз кто-то «опознал» меня. Тогда стоящая за мной женщина </a:t>
            </a:r>
            <a:r>
              <a:rPr lang="cs-CZ" sz="22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2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голубыми губами, которая, конечно, никогда в жизни не слыхала моего имени, очнулась от свойственного нам всем оцепенения и спросила меня на ухо (там все говорили шепотом):</a:t>
            </a:r>
            <a:endParaRPr lang="cs-CZ" sz="22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– А это вы можете описать?</a:t>
            </a:r>
            <a:endParaRPr lang="cs-CZ" sz="22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И я сказала:</a:t>
            </a:r>
            <a:endParaRPr lang="cs-CZ" sz="22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– Могу.</a:t>
            </a:r>
            <a:endParaRPr lang="cs-CZ" sz="22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Тогда что-то вроде улыбки скользнуло по тому, что некогда было ее лицом.</a:t>
            </a:r>
            <a:endParaRPr lang="cs-CZ" sz="22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906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i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				</a:t>
            </a:r>
            <a:r>
              <a:rPr lang="ru-RU" sz="2200" i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 апреля 1957, Ленинград</a:t>
            </a:r>
            <a:endParaRPr lang="cs-CZ" sz="22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952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384F2-F8F3-2721-2C53-17D81B89C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Achmatovová: Rekviem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F365A5-B7D7-1E46-62C7-F93EC007B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628800"/>
            <a:ext cx="7992888" cy="460851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dirty="0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     V letech </a:t>
            </a:r>
            <a:r>
              <a:rPr lang="cs-CZ" sz="2200" dirty="0" err="1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Ježovovy</a:t>
            </a:r>
            <a:r>
              <a:rPr lang="cs-CZ" sz="2200" dirty="0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 hrůzovlády strávila jsem sedmnáct měsíců ve frontách před věznicí. Jednou mě někdo „identifikoval“. Tehdy za mnou stála žena s promodralými rty, která samozřejmě nikdy dřív mé jméno neslyšela, probrala se ze strnulosti, jež nás všechny ovládala, a zeptala se mě šeptem (tam se jinak než šeptem nemluvilo):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dirty="0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          „Můžete to všechno vylíčit?“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dirty="0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          A já jsem řekla: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dirty="0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         „Mohu.“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dirty="0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         A tenkrát přeletělo něco jako úsměv po tom, co kdysi bývalo </a:t>
            </a:r>
            <a:r>
              <a:rPr lang="cs-CZ" sz="2200" dirty="0" smtClean="0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její </a:t>
            </a:r>
            <a:r>
              <a:rPr lang="cs-CZ" sz="2200" dirty="0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tváří.</a:t>
            </a:r>
          </a:p>
          <a:p>
            <a:pPr marL="11906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i="1" dirty="0">
                <a:effectLst/>
                <a:latin typeface="Cobel"/>
                <a:ea typeface="Calibri" panose="020F0502020204030204" pitchFamily="34" charset="0"/>
                <a:cs typeface="Times New Roman" panose="02020603050405020304" pitchFamily="18" charset="0"/>
              </a:rPr>
              <a:t>					Leningrad, 1. dubna 1957</a:t>
            </a:r>
            <a:endParaRPr lang="cs-CZ" sz="2200" dirty="0">
              <a:effectLst/>
              <a:latin typeface="Cobe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643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E4A7D5-074B-891E-FC90-13ED55D0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Реквием </a:t>
            </a:r>
            <a:r>
              <a:rPr lang="en-GB"/>
              <a:t>/ Rekviem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A00865-BF2E-3F07-B7AC-D4D70680D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504055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Перед этим горем гнутся горы,</a:t>
            </a:r>
            <a:r>
              <a:rPr lang="cs-CZ" sz="22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Nad tím hořem pukají i hory,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Не течет великая река,</a:t>
            </a:r>
            <a:r>
              <a:rPr lang="cs-CZ" sz="22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      </a:t>
            </a:r>
            <a:r>
              <a:rPr lang="cs-CZ" sz="22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řeky </a:t>
            </a:r>
            <a:r>
              <a:rPr lang="cs-CZ" sz="22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nad ním zůstávají stát,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Но крепки тюремные затворы,</a:t>
            </a:r>
            <a:r>
              <a:rPr lang="cs-CZ" sz="22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dveře věznic jsou však na závory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А за ними «каторжные норы»</a:t>
            </a:r>
            <a:r>
              <a:rPr lang="cs-CZ" sz="22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a za nimi „galejnické nory“</a:t>
            </a:r>
          </a:p>
          <a:p>
            <a:pPr>
              <a:buNone/>
            </a:pPr>
            <a:r>
              <a:rPr lang="ru-RU" sz="2200" dirty="0">
                <a:effectLst/>
                <a:latin typeface="Coleb"/>
                <a:ea typeface="Calibri" panose="020F0502020204030204" pitchFamily="34" charset="0"/>
              </a:rPr>
              <a:t>И смертельная тоска.</a:t>
            </a:r>
            <a:r>
              <a:rPr lang="cs-CZ" sz="2200" dirty="0">
                <a:effectLst/>
                <a:latin typeface="Coleb"/>
                <a:ea typeface="Calibri" panose="020F0502020204030204" pitchFamily="34" charset="0"/>
              </a:rPr>
              <a:t>                      </a:t>
            </a:r>
            <a:r>
              <a:rPr lang="cs-CZ" sz="2200" dirty="0" smtClean="0">
                <a:effectLst/>
                <a:latin typeface="Coleb"/>
                <a:ea typeface="Calibri" panose="020F0502020204030204" pitchFamily="34" charset="0"/>
              </a:rPr>
              <a:t> </a:t>
            </a:r>
            <a:r>
              <a:rPr lang="cs-CZ" sz="2200" dirty="0">
                <a:effectLst/>
                <a:latin typeface="Coleb"/>
                <a:ea typeface="Calibri" panose="020F0502020204030204" pitchFamily="34" charset="0"/>
              </a:rPr>
              <a:t>a smrtného stesku krutý chlad.</a:t>
            </a:r>
          </a:p>
          <a:p>
            <a:pPr>
              <a:buNone/>
            </a:pPr>
            <a:endParaRPr lang="cs-CZ" sz="2200" dirty="0">
              <a:latin typeface="Coleb"/>
              <a:ea typeface="Calibri" panose="020F0502020204030204" pitchFamily="34" charset="0"/>
            </a:endParaRPr>
          </a:p>
          <a:p>
            <a:pPr>
              <a:buNone/>
            </a:pPr>
            <a:r>
              <a:rPr lang="cs-CZ" sz="2200" dirty="0">
                <a:latin typeface="Coleb"/>
                <a:ea typeface="Calibri" panose="020F0502020204030204" pitchFamily="34" charset="0"/>
              </a:rPr>
              <a:t>							</a:t>
            </a:r>
            <a:r>
              <a:rPr lang="cs-CZ" sz="2200" i="1" dirty="0">
                <a:latin typeface="Coleb"/>
                <a:ea typeface="Calibri" panose="020F0502020204030204" pitchFamily="34" charset="0"/>
              </a:rPr>
              <a:t>(přel. Hana Vrbová)</a:t>
            </a:r>
            <a:endParaRPr lang="cs-CZ" sz="2200" i="1" dirty="0">
              <a:latin typeface="Coleb"/>
            </a:endParaRPr>
          </a:p>
        </p:txBody>
      </p:sp>
    </p:spTree>
    <p:extLst>
      <p:ext uri="{BB962C8B-B14F-4D97-AF65-F5344CB8AC3E}">
        <p14:creationId xmlns:p14="http://schemas.microsoft.com/office/powerpoint/2010/main" val="3983988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EAEA83-6922-CECB-FAA6-D3775DD24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Реквием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DD2A1A-71CC-79FA-A249-C1D2CAE09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9144000" cy="518917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Это было, когда улыбался</a:t>
            </a:r>
            <a:r>
              <a:rPr lang="en-GB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Tenkr</a:t>
            </a:r>
            <a:r>
              <a:rPr lang="cs-CZ" sz="2000" dirty="0" err="1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át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úsměv měl jen mrtvý v líci,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Только мертвый, спокойствию рад.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že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je mrtvý, ze srdce byl rád,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И ненужным привеском болтался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tenkrát jen přívěskem na věznici,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Возле тюрем своих Ленинград.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zbytečným byl celý Leningrad.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И когда, обезумев от муки,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      Tenkrát, když zoufalstvím </a:t>
            </a:r>
            <a:r>
              <a:rPr lang="cs-CZ" sz="2000" dirty="0" err="1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zešílelí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Шли уже осужденных полки,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en-GB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v houfem šli trestanci zmučení,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И короткую песню разлуки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       jen sirény lokomotiv zněly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Паровозные пели гудки.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teskně krátké písni loučení.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Звезды смерти стояли над нами,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Hvězdy smrti stály na obloze,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И безвинная корчилась Русь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nevinná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a ustrašená Rus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Под кровавыми сапогами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vozila se v policejním voze</a:t>
            </a:r>
          </a:p>
          <a:p>
            <a:pPr marL="11906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И под шинами черных марусь.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zkrvavená těžkou botou hrůz.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5365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Chronologie událostí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08176"/>
            <a:ext cx="9144000" cy="5449823"/>
          </a:xfrm>
        </p:spPr>
        <p:txBody>
          <a:bodyPr/>
          <a:lstStyle/>
          <a:p>
            <a:r>
              <a:rPr lang="cs-CZ" dirty="0" smtClean="0"/>
              <a:t>1922: SSSR</a:t>
            </a:r>
          </a:p>
          <a:p>
            <a:pPr marL="119062" indent="0">
              <a:buNone/>
            </a:pPr>
            <a:r>
              <a:rPr lang="cs-CZ" dirty="0" smtClean="0"/>
              <a:t>		    Rusko</a:t>
            </a:r>
            <a:r>
              <a:rPr lang="cs-CZ" dirty="0"/>
              <a:t>, Ukrajina, Bělorusko,                       </a:t>
            </a:r>
          </a:p>
          <a:p>
            <a:pPr marL="119062" indent="0">
              <a:buNone/>
            </a:pPr>
            <a:r>
              <a:rPr lang="cs-CZ" dirty="0"/>
              <a:t>                          Zakavkazská federace </a:t>
            </a:r>
          </a:p>
          <a:p>
            <a:pPr marL="119062" indent="0">
              <a:buNone/>
            </a:pPr>
            <a:r>
              <a:rPr lang="cs-CZ" dirty="0"/>
              <a:t>			(= Arménie, Ázerbájdžán, Gruzie</a:t>
            </a:r>
            <a:r>
              <a:rPr lang="cs-CZ" dirty="0" smtClean="0"/>
              <a:t>)</a:t>
            </a:r>
          </a:p>
          <a:p>
            <a:r>
              <a:rPr lang="cs-CZ" dirty="0" smtClean="0"/>
              <a:t>1924: Lenin (umírá) + boj o nástupnictví</a:t>
            </a:r>
          </a:p>
          <a:p>
            <a:pPr marL="119062" indent="0">
              <a:buNone/>
            </a:pPr>
            <a:r>
              <a:rPr lang="cs-CZ" dirty="0" smtClean="0"/>
              <a:t>			(= Zinověv</a:t>
            </a:r>
            <a:r>
              <a:rPr lang="cs-CZ" dirty="0"/>
              <a:t>, Kameněv, Stalin</a:t>
            </a:r>
            <a:r>
              <a:rPr lang="cs-CZ" dirty="0" smtClean="0"/>
              <a:t>)</a:t>
            </a:r>
          </a:p>
          <a:p>
            <a:pPr marL="119062" indent="0">
              <a:buNone/>
            </a:pPr>
            <a:endParaRPr lang="cs-CZ" dirty="0"/>
          </a:p>
          <a:p>
            <a:r>
              <a:rPr lang="cs-CZ" dirty="0" smtClean="0"/>
              <a:t>1933: hladomor na Ukrajině  </a:t>
            </a:r>
          </a:p>
          <a:p>
            <a:endParaRPr lang="cs-CZ" dirty="0"/>
          </a:p>
          <a:p>
            <a:pPr marL="119062" indent="0">
              <a:buNone/>
            </a:pPr>
            <a:endParaRPr lang="cs-CZ" dirty="0" smtClean="0"/>
          </a:p>
          <a:p>
            <a:endParaRPr lang="cs-CZ" dirty="0" smtClean="0"/>
          </a:p>
          <a:p>
            <a:pPr marL="119062" indent="0">
              <a:buNone/>
            </a:pPr>
            <a:endParaRPr lang="cs-CZ" dirty="0" smtClean="0"/>
          </a:p>
          <a:p>
            <a:pPr marL="119062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       </a:t>
            </a:r>
          </a:p>
          <a:p>
            <a:pPr marL="119062" indent="0">
              <a:buNone/>
            </a:pPr>
            <a:endParaRPr lang="cs-CZ" dirty="0" smtClean="0"/>
          </a:p>
          <a:p>
            <a:pPr marL="2048256" lvl="8" indent="0">
              <a:buNone/>
            </a:pPr>
            <a:r>
              <a:rPr lang="cs-CZ" dirty="0" smtClean="0"/>
              <a:t>  </a:t>
            </a:r>
          </a:p>
          <a:p>
            <a:pPr marL="119062" indent="0">
              <a:buNone/>
            </a:pPr>
            <a:r>
              <a:rPr lang="cs-CZ" dirty="0" smtClean="0"/>
              <a:t>                          </a:t>
            </a:r>
          </a:p>
          <a:p>
            <a:pPr marL="119062" indent="0">
              <a:buNone/>
            </a:pPr>
            <a:endParaRPr lang="cs-CZ" dirty="0" smtClean="0"/>
          </a:p>
          <a:p>
            <a:pPr marL="11906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6494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F85626-2DE7-1842-86B2-53490AB8F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Реквием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5E287A-EAEA-58CB-D0B6-C08550637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556792"/>
            <a:ext cx="9036496" cy="489654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Уводили тебя на рассвете,</a:t>
            </a:r>
            <a:r>
              <a:rPr lang="en-GB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Odvedli</a:t>
            </a:r>
            <a:r>
              <a:rPr lang="en-GB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ě brzy na úsvitě,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За тобой, как на выносе, шла,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jak za rakví šla jsem, v hrdle ston,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В темной горнице плакали дети,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v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úzké síňce naříkalo dítě,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У божницы свеча оплыла.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   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dohořela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svíčka u ikon.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На губах твоих холод иконки.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  Svatý obrázek k rtům přitištěný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Смертный пот на челе... не забыть!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smrtelný pot na </a:t>
            </a:r>
            <a:r>
              <a:rPr lang="cs-CZ" sz="2000" dirty="0" err="1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čelé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tvém…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Буду я, как стрелецкие женки,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        Tak tě budu vidět a jak ženy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Под кремлевскими башнями выть.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cs-CZ" sz="2000" dirty="0" smtClean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  střelců </a:t>
            </a:r>
            <a:r>
              <a:rPr lang="cs-CZ" sz="2000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plakat u kremelských stěn.</a:t>
            </a:r>
          </a:p>
          <a:p>
            <a:pPr marL="11906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i="1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ru-RU" sz="2000" i="1" dirty="0">
                <a:effectLst/>
                <a:latin typeface="Coleb"/>
                <a:ea typeface="Calibri" panose="020F0502020204030204" pitchFamily="34" charset="0"/>
                <a:cs typeface="Times New Roman" panose="02020603050405020304" pitchFamily="18" charset="0"/>
              </a:rPr>
              <a:t>1935 </a:t>
            </a:r>
            <a:endParaRPr lang="cs-CZ" sz="2000" dirty="0">
              <a:effectLst/>
              <a:latin typeface="Coleb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6743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010A1E-AB0D-3208-EE2D-FBE4B6F12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8686800" cy="1252728"/>
          </a:xfrm>
        </p:spPr>
        <p:txBody>
          <a:bodyPr>
            <a:normAutofit fontScale="90000"/>
          </a:bodyPr>
          <a:lstStyle/>
          <a:p>
            <a:r>
              <a:rPr lang="ru-RU"/>
              <a:t>Василий Суриков</a:t>
            </a:r>
            <a:r>
              <a:rPr lang="cs-CZ"/>
              <a:t> </a:t>
            </a:r>
            <a:br>
              <a:rPr lang="cs-CZ"/>
            </a:br>
            <a:r>
              <a:rPr lang="ru-RU"/>
              <a:t>Утро стрелецкой казни</a:t>
            </a:r>
            <a:r>
              <a:rPr lang="cs-CZ"/>
              <a:t> (1881)</a:t>
            </a:r>
          </a:p>
        </p:txBody>
      </p:sp>
      <p:pic>
        <p:nvPicPr>
          <p:cNvPr id="5" name="Zástupný obsah 4" descr="Obsah obrázku obraz, osoba, umění, mytologie&#10;&#10;Obsah vygenerovaný umělou inteligencí může být nesprávný.">
            <a:extLst>
              <a:ext uri="{FF2B5EF4-FFF2-40B4-BE49-F238E27FC236}">
                <a16:creationId xmlns:a16="http://schemas.microsoft.com/office/drawing/2014/main" id="{D1D16428-130B-C39C-A43C-CE5D3837C6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53554"/>
            <a:ext cx="9144001" cy="5268516"/>
          </a:xfrm>
        </p:spPr>
      </p:pic>
    </p:spTree>
    <p:extLst>
      <p:ext uri="{BB962C8B-B14F-4D97-AF65-F5344CB8AC3E}">
        <p14:creationId xmlns:p14="http://schemas.microsoft.com/office/powerpoint/2010/main" val="590710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45FC79-CBD1-0822-0671-B1D311C78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стрельцы </a:t>
            </a:r>
            <a:r>
              <a:rPr lang="en-GB"/>
              <a:t>/ st</a:t>
            </a:r>
            <a:r>
              <a:rPr lang="cs-CZ"/>
              <a:t>řelci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156343-4E48-5EEE-8DD3-0E395A4BC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cs-CZ"/>
              <a:t>1550: p</a:t>
            </a:r>
            <a:r>
              <a:rPr lang="en-GB"/>
              <a:t>rvn</a:t>
            </a:r>
            <a:r>
              <a:rPr lang="cs-CZ"/>
              <a:t>í vojsko (Ivan IV. Hrozný)</a:t>
            </a:r>
          </a:p>
          <a:p>
            <a:pPr marL="119062" indent="0">
              <a:buNone/>
            </a:pPr>
            <a:endParaRPr lang="cs-CZ"/>
          </a:p>
          <a:p>
            <a:pPr marL="119062" indent="0">
              <a:buNone/>
            </a:pPr>
            <a:r>
              <a:rPr lang="cs-CZ"/>
              <a:t>1682 + 1698: povstání (strašné podmínky)</a:t>
            </a:r>
          </a:p>
          <a:p>
            <a:pPr marL="119062" indent="0">
              <a:buNone/>
            </a:pPr>
            <a:endParaRPr lang="cs-CZ"/>
          </a:p>
          <a:p>
            <a:pPr marL="119062" indent="0">
              <a:buNone/>
            </a:pPr>
            <a:r>
              <a:rPr lang="cs-CZ"/>
              <a:t>1698: povstání vyústilo v 1300 popravených</a:t>
            </a:r>
          </a:p>
          <a:p>
            <a:pPr marL="119062" indent="0">
              <a:buNone/>
            </a:pPr>
            <a:endParaRPr lang="cs-CZ"/>
          </a:p>
          <a:p>
            <a:pPr marL="119062" indent="0">
              <a:buNone/>
            </a:pPr>
            <a:r>
              <a:rPr lang="cs-CZ"/>
              <a:t>bezprecedentní teror (i na tehdejší poměry)</a:t>
            </a:r>
          </a:p>
        </p:txBody>
      </p:sp>
    </p:spTree>
    <p:extLst>
      <p:ext uri="{BB962C8B-B14F-4D97-AF65-F5344CB8AC3E}">
        <p14:creationId xmlns:p14="http://schemas.microsoft.com/office/powerpoint/2010/main" val="3155179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F131DB-A272-A5D0-6CA0-3CDCD08FF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Tengiz Abuladze:</a:t>
            </a:r>
            <a:br>
              <a:rPr lang="cs-CZ"/>
            </a:br>
            <a:r>
              <a:rPr lang="cs-CZ"/>
              <a:t>Monanieba / Pokání (1984)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CC793A-6CB1-15B9-AF51-550CC5080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cs-CZ"/>
              <a:t>natáčení: 1982 / 1983 (Brežněv)</a:t>
            </a:r>
          </a:p>
          <a:p>
            <a:pPr marL="119062" indent="0">
              <a:buNone/>
            </a:pPr>
            <a:endParaRPr lang="cs-CZ"/>
          </a:p>
          <a:p>
            <a:pPr marL="119062" indent="0">
              <a:buNone/>
            </a:pPr>
            <a:r>
              <a:rPr lang="cs-CZ"/>
              <a:t>1984: koloval na videokazetách</a:t>
            </a:r>
          </a:p>
          <a:p>
            <a:pPr marL="119062" indent="0">
              <a:buNone/>
            </a:pPr>
            <a:endParaRPr lang="cs-CZ"/>
          </a:p>
          <a:p>
            <a:pPr marL="119062" indent="0">
              <a:buNone/>
            </a:pPr>
            <a:r>
              <a:rPr lang="cs-CZ"/>
              <a:t>1986: oficiálně v kinech (Gorbačov)</a:t>
            </a:r>
          </a:p>
          <a:p>
            <a:pPr marL="119062" indent="0">
              <a:buNone/>
            </a:pPr>
            <a:endParaRPr lang="cs-CZ"/>
          </a:p>
          <a:p>
            <a:pPr marL="119062" indent="0">
              <a:buNone/>
            </a:pPr>
            <a:r>
              <a:rPr lang="cs-CZ"/>
              <a:t>Za prvních 5 měsíců film viděly (jen v Moskvě)</a:t>
            </a:r>
          </a:p>
          <a:p>
            <a:pPr marL="119062" indent="0">
              <a:buNone/>
            </a:pPr>
            <a:r>
              <a:rPr lang="cs-CZ"/>
              <a:t>4 miliony diváků. </a:t>
            </a:r>
          </a:p>
        </p:txBody>
      </p:sp>
    </p:spTree>
    <p:extLst>
      <p:ext uri="{BB962C8B-B14F-4D97-AF65-F5344CB8AC3E}">
        <p14:creationId xmlns:p14="http://schemas.microsoft.com/office/powerpoint/2010/main" val="2305039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E6A2AB-8ADA-1095-84ED-848D09AC4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Postavy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CCF471-ACD8-B77A-E50C-DFF125CEF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Baratheli	Sandro</a:t>
            </a:r>
          </a:p>
          <a:p>
            <a:pPr marL="119062" indent="0">
              <a:buNone/>
            </a:pPr>
            <a:r>
              <a:rPr lang="cs-CZ"/>
              <a:t>                                 Nino</a:t>
            </a:r>
          </a:p>
          <a:p>
            <a:pPr marL="119062" indent="0">
              <a:buNone/>
            </a:pPr>
            <a:r>
              <a:rPr lang="cs-CZ"/>
              <a:t>                                                  Kethi</a:t>
            </a:r>
          </a:p>
          <a:p>
            <a:endParaRPr lang="cs-CZ"/>
          </a:p>
          <a:p>
            <a:r>
              <a:rPr lang="cs-CZ"/>
              <a:t>Aravidze           Varlam</a:t>
            </a:r>
          </a:p>
          <a:p>
            <a:pPr marL="119062" indent="0">
              <a:buNone/>
            </a:pPr>
            <a:r>
              <a:rPr lang="cs-CZ"/>
              <a:t>                                                   Abel</a:t>
            </a:r>
          </a:p>
          <a:p>
            <a:pPr marL="119062" indent="0">
              <a:buNone/>
            </a:pPr>
            <a:r>
              <a:rPr lang="cs-CZ"/>
              <a:t>                                                                 Thornike  </a:t>
            </a:r>
          </a:p>
          <a:p>
            <a:pPr lvl="8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3148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Kolik jich vlastně bylo zavražděno?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„Černá kniha komunismu“: 20 milionů</a:t>
            </a:r>
          </a:p>
          <a:p>
            <a:pPr marL="119062" indent="0">
              <a:buNone/>
            </a:pPr>
            <a:endParaRPr lang="cs-CZ" dirty="0" smtClean="0"/>
          </a:p>
          <a:p>
            <a:r>
              <a:rPr lang="cs-CZ" dirty="0" smtClean="0"/>
              <a:t>historik </a:t>
            </a:r>
            <a:r>
              <a:rPr lang="cs-CZ" dirty="0" err="1" smtClean="0"/>
              <a:t>Kurganov</a:t>
            </a:r>
            <a:r>
              <a:rPr lang="cs-CZ" dirty="0" smtClean="0"/>
              <a:t>: 66 milionů (1917–1956)</a:t>
            </a:r>
          </a:p>
          <a:p>
            <a:endParaRPr lang="cs-CZ" dirty="0"/>
          </a:p>
          <a:p>
            <a:r>
              <a:rPr lang="cs-CZ" dirty="0" smtClean="0"/>
              <a:t>novinář </a:t>
            </a:r>
            <a:r>
              <a:rPr lang="cs-CZ" dirty="0" err="1" smtClean="0"/>
              <a:t>Raspopov</a:t>
            </a:r>
            <a:r>
              <a:rPr lang="cs-CZ" dirty="0" smtClean="0"/>
              <a:t>: 1,4 milionu (1937–1938)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62570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056B9-A232-1D2D-E589-3C54DCDF7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30. října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549E75-7649-3D0F-360F-A2E1B55EF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 </a:t>
            </a:r>
            <a:r>
              <a:rPr lang="ru-RU"/>
              <a:t>День памяти жертв </a:t>
            </a:r>
          </a:p>
          <a:p>
            <a:pPr marL="119062" indent="0">
              <a:buNone/>
            </a:pPr>
            <a:r>
              <a:rPr lang="ru-RU"/>
              <a:t>     политических репрессий</a:t>
            </a:r>
          </a:p>
          <a:p>
            <a:endParaRPr lang="cs-CZ"/>
          </a:p>
          <a:p>
            <a:r>
              <a:rPr lang="cs-CZ"/>
              <a:t>Den paměti obětí politických represí</a:t>
            </a:r>
            <a:endParaRPr lang="en-GB"/>
          </a:p>
          <a:p>
            <a:pPr marL="119062" indent="0">
              <a:buNone/>
            </a:pPr>
            <a:endParaRPr lang="ru-RU"/>
          </a:p>
          <a:p>
            <a:r>
              <a:rPr lang="ru-RU"/>
              <a:t> </a:t>
            </a:r>
            <a:r>
              <a:rPr lang="ru-RU" b="0" i="0">
                <a:solidFill>
                  <a:srgbClr val="101418"/>
                </a:solidFill>
                <a:effectLst/>
                <a:latin typeface="+mj-lt"/>
              </a:rPr>
              <a:t>Возвращение имён</a:t>
            </a:r>
            <a:r>
              <a:rPr lang="cs-CZ" b="0" i="0">
                <a:solidFill>
                  <a:srgbClr val="101418"/>
                </a:solidFill>
                <a:effectLst/>
                <a:latin typeface="+mj-lt"/>
              </a:rPr>
              <a:t> (29. října)</a:t>
            </a:r>
          </a:p>
          <a:p>
            <a:endParaRPr lang="en-GB" b="0" i="0">
              <a:solidFill>
                <a:srgbClr val="101418"/>
              </a:solidFill>
              <a:effectLst/>
              <a:latin typeface="+mj-lt"/>
            </a:endParaRPr>
          </a:p>
          <a:p>
            <a:pPr marL="119062" indent="0">
              <a:buNone/>
            </a:pPr>
            <a:r>
              <a:rPr lang="cs-CZ">
                <a:solidFill>
                  <a:srgbClr val="101418"/>
                </a:solidFill>
                <a:latin typeface="+mj-lt"/>
              </a:rPr>
              <a:t>(Moskva: Lubjanka, Solovecký kámen)</a:t>
            </a:r>
            <a:endParaRPr lang="cs-CZ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9429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43B331-6E38-49AB-0342-D631A7AC1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Мемориал </a:t>
            </a:r>
            <a:r>
              <a:rPr lang="cs-CZ"/>
              <a:t>/ Memorial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B39D4D-21CE-2B7A-7EF3-CDCC47658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1987: založen (neoficiálně)</a:t>
            </a:r>
          </a:p>
          <a:p>
            <a:r>
              <a:rPr lang="cs-CZ"/>
              <a:t>1992: oficiální založení</a:t>
            </a:r>
          </a:p>
          <a:p>
            <a:endParaRPr lang="cs-CZ"/>
          </a:p>
          <a:p>
            <a:r>
              <a:rPr lang="cs-CZ"/>
              <a:t>Rusko, Německo, Kazachstán, Itálie, Česko, Belgie, Francie a Ukrajina</a:t>
            </a:r>
          </a:p>
          <a:p>
            <a:endParaRPr lang="cs-CZ"/>
          </a:p>
          <a:p>
            <a:r>
              <a:rPr lang="cs-CZ"/>
              <a:t>2021: zakázán v RF</a:t>
            </a:r>
          </a:p>
          <a:p>
            <a:r>
              <a:rPr lang="cs-CZ"/>
              <a:t>2022: Nobelova cena</a:t>
            </a:r>
          </a:p>
          <a:p>
            <a:endParaRPr lang="cs-CZ"/>
          </a:p>
          <a:p>
            <a:pPr marL="119062" indent="0">
              <a:buNone/>
            </a:pPr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398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Moskevské (monstr)procesy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1934: vražda </a:t>
            </a:r>
            <a:r>
              <a:rPr lang="cs-CZ" dirty="0" smtClean="0"/>
              <a:t>Kirova (vrah: </a:t>
            </a:r>
            <a:r>
              <a:rPr lang="cs-CZ" dirty="0" err="1" smtClean="0"/>
              <a:t>Nikolajev</a:t>
            </a:r>
            <a:r>
              <a:rPr lang="cs-CZ" dirty="0" smtClean="0"/>
              <a:t>)</a:t>
            </a:r>
          </a:p>
          <a:p>
            <a:pPr marL="119062" indent="0">
              <a:buNone/>
            </a:pPr>
            <a:r>
              <a:rPr lang="cs-CZ" dirty="0" smtClean="0"/>
              <a:t>                 Stalin = Trockého spiknutí</a:t>
            </a:r>
          </a:p>
          <a:p>
            <a:endParaRPr lang="cs-CZ" dirty="0" smtClean="0"/>
          </a:p>
          <a:p>
            <a:pPr marL="119062" indent="0">
              <a:buNone/>
            </a:pPr>
            <a:r>
              <a:rPr lang="cs-CZ" b="1" dirty="0" smtClean="0"/>
              <a:t>popravy</a:t>
            </a:r>
          </a:p>
          <a:p>
            <a:r>
              <a:rPr lang="cs-CZ" dirty="0" smtClean="0"/>
              <a:t>1936: Zinověv + Kameněv</a:t>
            </a:r>
          </a:p>
          <a:p>
            <a:r>
              <a:rPr lang="cs-CZ" dirty="0" smtClean="0"/>
              <a:t>1938: Bucharin 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962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Большой террор (1937 – 1938)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4825"/>
            <a:ext cx="8229600" cy="5038551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Nikolaj JEŽOV (1936 – 1938)</a:t>
            </a:r>
          </a:p>
          <a:p>
            <a:pPr marL="119062" indent="0">
              <a:buNone/>
            </a:pPr>
            <a:endParaRPr lang="cs-CZ" dirty="0" smtClean="0"/>
          </a:p>
          <a:p>
            <a:pPr marL="119062" indent="0">
              <a:buNone/>
            </a:pPr>
            <a:r>
              <a:rPr lang="cs-CZ" dirty="0"/>
              <a:t> </a:t>
            </a:r>
            <a:r>
              <a:rPr lang="cs-CZ" dirty="0" smtClean="0"/>
              <a:t>   „Oběťmi mohou být i nevinní.</a:t>
            </a:r>
          </a:p>
          <a:p>
            <a:pPr marL="119062" indent="0">
              <a:buNone/>
            </a:pPr>
            <a:r>
              <a:rPr lang="cs-CZ" dirty="0" smtClean="0"/>
              <a:t>      Když se kácí les, lítají třísky.“</a:t>
            </a:r>
            <a:endParaRPr lang="ru-RU" dirty="0" smtClean="0"/>
          </a:p>
          <a:p>
            <a:pPr marL="119062" indent="0">
              <a:buNone/>
            </a:pPr>
            <a:endParaRPr lang="ru-RU" dirty="0"/>
          </a:p>
          <a:p>
            <a:pPr marL="119062" indent="0">
              <a:buNone/>
            </a:pPr>
            <a:r>
              <a:rPr lang="cs-CZ" dirty="0" smtClean="0"/>
              <a:t>Trestní zákoník: paragraf 58 </a:t>
            </a:r>
          </a:p>
          <a:p>
            <a:pPr marL="119062" indent="0">
              <a:buNone/>
            </a:pPr>
            <a:r>
              <a:rPr lang="cs-CZ" dirty="0"/>
              <a:t>	</a:t>
            </a:r>
            <a:r>
              <a:rPr lang="cs-CZ" dirty="0" smtClean="0"/>
              <a:t>			(o kontrarevolučních</a:t>
            </a:r>
          </a:p>
          <a:p>
            <a:pPr marL="119062" indent="0">
              <a:buNone/>
            </a:pPr>
            <a:r>
              <a:rPr lang="cs-CZ" dirty="0"/>
              <a:t>	</a:t>
            </a:r>
            <a:r>
              <a:rPr lang="cs-CZ" dirty="0" smtClean="0"/>
              <a:t>			 zločinech)</a:t>
            </a:r>
          </a:p>
          <a:p>
            <a:pPr marL="119062" indent="0">
              <a:buNone/>
            </a:pPr>
            <a:endParaRPr lang="cs-CZ" dirty="0"/>
          </a:p>
          <a:p>
            <a:pPr marL="119062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0771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Velký teror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</a:t>
            </a:r>
            <a:r>
              <a:rPr lang="cs-CZ" dirty="0" smtClean="0"/>
              <a:t>ntisovětské živly</a:t>
            </a:r>
            <a:endParaRPr lang="ru-RU" dirty="0" smtClean="0"/>
          </a:p>
          <a:p>
            <a:endParaRPr lang="cs-CZ" dirty="0" smtClean="0"/>
          </a:p>
          <a:p>
            <a:r>
              <a:rPr lang="cs-CZ" dirty="0" smtClean="0"/>
              <a:t>zahraniční špióni</a:t>
            </a:r>
            <a:endParaRPr lang="ru-RU" dirty="0" smtClean="0"/>
          </a:p>
          <a:p>
            <a:pPr marL="119062" indent="0">
              <a:buNone/>
            </a:pPr>
            <a:endParaRPr lang="cs-CZ" dirty="0" smtClean="0"/>
          </a:p>
          <a:p>
            <a:r>
              <a:rPr lang="ru-RU" dirty="0" smtClean="0"/>
              <a:t>свои</a:t>
            </a:r>
            <a:r>
              <a:rPr lang="cs-CZ" dirty="0" smtClean="0"/>
              <a:t> </a:t>
            </a:r>
            <a:endParaRPr lang="ru-RU" dirty="0" smtClean="0"/>
          </a:p>
          <a:p>
            <a:endParaRPr lang="ru-RU" dirty="0"/>
          </a:p>
          <a:p>
            <a:pPr marL="119062" indent="0">
              <a:buNone/>
            </a:pPr>
            <a:r>
              <a:rPr lang="cs-CZ" dirty="0" smtClean="0"/>
              <a:t>CELKEM:    </a:t>
            </a:r>
            <a:r>
              <a:rPr lang="cs-CZ" b="1" dirty="0" smtClean="0"/>
              <a:t>1,4</a:t>
            </a:r>
            <a:r>
              <a:rPr lang="cs-CZ" dirty="0" smtClean="0"/>
              <a:t> milionu obětí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12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Arťom</a:t>
            </a:r>
            <a:r>
              <a:rPr lang="cs-CZ" dirty="0" smtClean="0"/>
              <a:t> </a:t>
            </a:r>
            <a:r>
              <a:rPr lang="cs-CZ" dirty="0" err="1" smtClean="0"/>
              <a:t>Raspopov</a:t>
            </a:r>
            <a:r>
              <a:rPr lang="cs-CZ" dirty="0" smtClean="0"/>
              <a:t> (2021)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cs-CZ" dirty="0" smtClean="0"/>
              <a:t>„Dnes mnozí Rusové tvrdí, že represe byly vymyšleny v 90. l. (20. st.), aby se tím pošpinila sovětská minulost.“</a:t>
            </a:r>
          </a:p>
          <a:p>
            <a:pPr marL="119062" indent="0">
              <a:buNone/>
            </a:pPr>
            <a:endParaRPr lang="cs-CZ" dirty="0"/>
          </a:p>
          <a:p>
            <a:pPr marL="11906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85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Petra Procházková (2021)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cs-CZ" dirty="0" smtClean="0"/>
              <a:t>„Údaje o počtu obětí Velkého teroru jsou              v Rusku v poslední době často zpochybňovány.“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3996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GULAG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1918 – 1957</a:t>
            </a:r>
          </a:p>
          <a:p>
            <a:pPr marL="119062" indent="0">
              <a:buNone/>
            </a:pPr>
            <a:endParaRPr lang="cs-CZ" dirty="0" smtClean="0"/>
          </a:p>
          <a:p>
            <a:r>
              <a:rPr lang="cs-CZ" dirty="0" smtClean="0"/>
              <a:t>předchůdce: katorga (17. – zač. 20. st.)</a:t>
            </a:r>
          </a:p>
          <a:p>
            <a:endParaRPr lang="cs-CZ" dirty="0"/>
          </a:p>
          <a:p>
            <a:r>
              <a:rPr lang="cs-CZ" dirty="0" smtClean="0"/>
              <a:t>476 táborových komplexů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31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Mapa Gulagu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12291" name="Zástupný symbol pro obsah 3" descr="sistema_gula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50" y="1500188"/>
            <a:ext cx="8643938" cy="515937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793</TotalTime>
  <Words>1128</Words>
  <Application>Microsoft Office PowerPoint</Application>
  <PresentationFormat>Předvádění na obrazovce (4:3)</PresentationFormat>
  <Paragraphs>213</Paragraphs>
  <Slides>27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7" baseType="lpstr">
      <vt:lpstr>Arial</vt:lpstr>
      <vt:lpstr>Calibri</vt:lpstr>
      <vt:lpstr>Cobel</vt:lpstr>
      <vt:lpstr>Coleb</vt:lpstr>
      <vt:lpstr>Corbel</vt:lpstr>
      <vt:lpstr>Times New Roman</vt:lpstr>
      <vt:lpstr>Wingdings</vt:lpstr>
      <vt:lpstr>Wingdings 2</vt:lpstr>
      <vt:lpstr>Wingdings 3</vt:lpstr>
      <vt:lpstr>Modul</vt:lpstr>
      <vt:lpstr>GULAG</vt:lpstr>
      <vt:lpstr>Chronologie událostí</vt:lpstr>
      <vt:lpstr>Moskevské (monstr)procesy</vt:lpstr>
      <vt:lpstr>Большой террор (1937 – 1938)</vt:lpstr>
      <vt:lpstr>Velký teror</vt:lpstr>
      <vt:lpstr>Arťom Raspopov (2021)</vt:lpstr>
      <vt:lpstr>Petra Procházková (2021)</vt:lpstr>
      <vt:lpstr>GULAG</vt:lpstr>
      <vt:lpstr>Mapa Gulagu</vt:lpstr>
      <vt:lpstr>Gulag a sovětské hospodářství</vt:lpstr>
      <vt:lpstr>Jazyk Gulagu</vt:lpstr>
      <vt:lpstr>GULAG</vt:lpstr>
      <vt:lpstr>Alexandr Solženicyn</vt:lpstr>
      <vt:lpstr>Anatolij Rybakov: Дети Арбата / Děti Arbatu (1987)</vt:lpstr>
      <vt:lpstr>Rybakov / Stalin</vt:lpstr>
      <vt:lpstr> Ахматова: Реквием (1935 – 1961) </vt:lpstr>
      <vt:lpstr>Achmatovová: Rekviem </vt:lpstr>
      <vt:lpstr>Реквием / Rekviem</vt:lpstr>
      <vt:lpstr>Реквием </vt:lpstr>
      <vt:lpstr>Реквием</vt:lpstr>
      <vt:lpstr>Василий Суриков  Утро стрелецкой казни (1881)</vt:lpstr>
      <vt:lpstr>стрельцы / střelci</vt:lpstr>
      <vt:lpstr>Tengiz Abuladze: Monanieba / Pokání (1984)</vt:lpstr>
      <vt:lpstr>Postavy</vt:lpstr>
      <vt:lpstr>Kolik jich vlastně bylo zavražděno?</vt:lpstr>
      <vt:lpstr>30. října</vt:lpstr>
      <vt:lpstr>Мемориал / Memorial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Windows User</dc:creator>
  <cp:lastModifiedBy>Rubáš, Stanislav</cp:lastModifiedBy>
  <cp:revision>170</cp:revision>
  <dcterms:created xsi:type="dcterms:W3CDTF">2010-12-14T21:43:57Z</dcterms:created>
  <dcterms:modified xsi:type="dcterms:W3CDTF">2025-04-10T13:44:19Z</dcterms:modified>
</cp:coreProperties>
</file>