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5" r:id="rId17"/>
    <p:sldId id="277" r:id="rId18"/>
    <p:sldId id="276" r:id="rId19"/>
    <p:sldId id="278" r:id="rId20"/>
    <p:sldId id="279" r:id="rId21"/>
    <p:sldId id="280" r:id="rId2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4660"/>
  </p:normalViewPr>
  <p:slideViewPr>
    <p:cSldViewPr snapToGrid="0">
      <p:cViewPr varScale="1">
        <p:scale>
          <a:sx n="70" d="100"/>
          <a:sy n="70" d="100"/>
        </p:scale>
        <p:origin x="6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250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3DD0DA-615C-4604-BD36-B8C3AD047860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35325-8398-4A52-9E1C-765D6B96E8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13821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91A5C2-DAB5-4069-B7D9-60ACE07852C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91E332-B940-4896-A871-661FA23EED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2769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Vybrané kapitoly z biologie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parazitologie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756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058168"/>
              </p:ext>
            </p:extLst>
          </p:nvPr>
        </p:nvGraphicFramePr>
        <p:xfrm>
          <a:off x="2032000" y="719666"/>
          <a:ext cx="8127999" cy="515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err="1" smtClean="0"/>
                        <a:t>Mikroparazit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U člověka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U rostlin</a:t>
                      </a:r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Viry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Chřipka, opary, spalničky,</a:t>
                      </a:r>
                    </a:p>
                    <a:p>
                      <a:r>
                        <a:rPr lang="cs-CZ" dirty="0" smtClean="0"/>
                        <a:t>Hepatitida, </a:t>
                      </a:r>
                      <a:r>
                        <a:rPr lang="cs-CZ" dirty="0" err="1" smtClean="0"/>
                        <a:t>rotaviry</a:t>
                      </a:r>
                      <a:r>
                        <a:rPr lang="cs-CZ" dirty="0" smtClean="0"/>
                        <a:t>,…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Virus tabákové mozaiky, </a:t>
                      </a:r>
                      <a:r>
                        <a:rPr lang="cs-CZ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rizománie</a:t>
                      </a:r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(u cukrové řepy), šarka (u švestky domácí), svinutka a další virózy u brambor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Bakterie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Tyfus, spála, TBC, </a:t>
                      </a:r>
                      <a:r>
                        <a:rPr lang="cs-CZ" dirty="0" err="1" smtClean="0"/>
                        <a:t>campylobakterie</a:t>
                      </a:r>
                      <a:r>
                        <a:rPr lang="cs-CZ" dirty="0" smtClean="0"/>
                        <a:t>,</a:t>
                      </a:r>
                      <a:r>
                        <a:rPr lang="cs-CZ" baseline="0" dirty="0" smtClean="0"/>
                        <a:t> salmonela, stafylokoky (toxin), Clostridium </a:t>
                      </a:r>
                      <a:r>
                        <a:rPr lang="cs-CZ" baseline="0" dirty="0" err="1" smtClean="0"/>
                        <a:t>botulinum</a:t>
                      </a:r>
                      <a:r>
                        <a:rPr lang="cs-CZ" baseline="0" dirty="0" smtClean="0"/>
                        <a:t>,…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Obilná sněť, </a:t>
                      </a:r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měkká hniloba hlíz bramboru, nádorovitost (u ovocných dřevin)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Houby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Mykózy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rakovina (u brambor), americké padlí (na angreštu), monilióza (na jablku), plíseň okurková (okurky)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Prvoci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Spavá nemoc, malárie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314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8368601"/>
              </p:ext>
            </p:extLst>
          </p:nvPr>
        </p:nvGraphicFramePr>
        <p:xfrm>
          <a:off x="678688" y="585554"/>
          <a:ext cx="5418666" cy="177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err="1" smtClean="0"/>
                        <a:t>Makroparazit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Helminti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Tasemnice, krevničky, motolice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Hmyz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Blechy, vši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Členovci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Klíšťata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4869" y="799719"/>
            <a:ext cx="2571750" cy="177165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9611" y="3526155"/>
            <a:ext cx="3371850" cy="13906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2400" y="3169920"/>
            <a:ext cx="2918344" cy="24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50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hostitelů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Definitivní hostitel </a:t>
            </a:r>
            <a:r>
              <a:rPr lang="cs-CZ" sz="2400" dirty="0"/>
              <a:t>(</a:t>
            </a:r>
            <a:r>
              <a:rPr lang="cs-CZ" sz="2400" dirty="0" err="1"/>
              <a:t>definitive</a:t>
            </a:r>
            <a:r>
              <a:rPr lang="cs-CZ" sz="2400" dirty="0"/>
              <a:t> host) = hostitel, v němž parazit pohlavně dospívá a produkuje vajíčka nebo </a:t>
            </a:r>
            <a:r>
              <a:rPr lang="cs-CZ" sz="2400" dirty="0" smtClean="0"/>
              <a:t>larvy </a:t>
            </a:r>
          </a:p>
          <a:p>
            <a:endParaRPr lang="cs-CZ" sz="2400" dirty="0"/>
          </a:p>
          <a:p>
            <a:r>
              <a:rPr lang="cs-CZ" sz="2400" b="1" dirty="0"/>
              <a:t>Mezihostitel</a:t>
            </a:r>
            <a:r>
              <a:rPr lang="cs-CZ" sz="2400" dirty="0"/>
              <a:t> (</a:t>
            </a:r>
            <a:r>
              <a:rPr lang="cs-CZ" sz="2400" dirty="0" err="1"/>
              <a:t>intermediate</a:t>
            </a:r>
            <a:r>
              <a:rPr lang="cs-CZ" sz="2400" dirty="0"/>
              <a:t> host) = hostitel, který je nezbytný pro larvální vývoj parazita, některé druhy mají i více než 1 </a:t>
            </a:r>
            <a:r>
              <a:rPr lang="cs-CZ" sz="2400" dirty="0" smtClean="0"/>
              <a:t>mezihostitele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9524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Prepatentní</a:t>
            </a:r>
            <a:r>
              <a:rPr lang="cs-CZ" dirty="0" smtClean="0"/>
              <a:t> a inkubační doba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 err="1"/>
              <a:t>Prepatentní</a:t>
            </a:r>
            <a:r>
              <a:rPr lang="cs-CZ" sz="2400" b="1" dirty="0"/>
              <a:t> doba: </a:t>
            </a:r>
            <a:r>
              <a:rPr lang="cs-CZ" sz="2400" dirty="0"/>
              <a:t>časový interval mezi infekcí a prvními známkami přítomnosti parazitů </a:t>
            </a:r>
            <a:r>
              <a:rPr lang="cs-CZ" sz="2400" dirty="0" smtClean="0"/>
              <a:t>v </a:t>
            </a:r>
            <a:r>
              <a:rPr lang="cs-CZ" sz="2400" dirty="0"/>
              <a:t>organismu </a:t>
            </a:r>
            <a:r>
              <a:rPr lang="cs-CZ" sz="2400" dirty="0" smtClean="0"/>
              <a:t>hostitele</a:t>
            </a:r>
          </a:p>
          <a:p>
            <a:endParaRPr lang="cs-CZ" sz="2400" dirty="0"/>
          </a:p>
          <a:p>
            <a:r>
              <a:rPr lang="cs-CZ" sz="2400" b="1" dirty="0" smtClean="0"/>
              <a:t>Inkubační </a:t>
            </a:r>
            <a:r>
              <a:rPr lang="cs-CZ" sz="2400" b="1" dirty="0"/>
              <a:t>doba: </a:t>
            </a:r>
            <a:r>
              <a:rPr lang="cs-CZ" sz="2400" dirty="0"/>
              <a:t>časový interval mezi infekcí a počátečními příznaky onemocnění</a:t>
            </a:r>
          </a:p>
        </p:txBody>
      </p:sp>
    </p:spTree>
    <p:extLst>
      <p:ext uri="{BB962C8B-B14F-4D97-AF65-F5344CB8AC3E}">
        <p14:creationId xmlns:p14="http://schemas.microsoft.com/office/powerpoint/2010/main" val="165626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Ochrana organismu před parazity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Nespecifická obrana</a:t>
            </a:r>
          </a:p>
          <a:p>
            <a:endParaRPr lang="cs-CZ" sz="2400" dirty="0"/>
          </a:p>
          <a:p>
            <a:r>
              <a:rPr lang="cs-CZ" sz="2400" dirty="0" smtClean="0"/>
              <a:t>Specifická obrana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89932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Parazitičtí prvoci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Současný význam: </a:t>
            </a:r>
            <a:r>
              <a:rPr lang="cs-CZ" sz="2400" dirty="0"/>
              <a:t>významní parazité člověka a hospodářských zvířat, mimo jiné původci malárie (500 miliónů infikovaných, 2 miliardy ohrožených lidí, 1-3 miliony úmrtí za rok</a:t>
            </a:r>
            <a:r>
              <a:rPr lang="cs-CZ" sz="2400" dirty="0" smtClean="0"/>
              <a:t>)</a:t>
            </a:r>
          </a:p>
          <a:p>
            <a:r>
              <a:rPr lang="cs-CZ" sz="2400" dirty="0" smtClean="0"/>
              <a:t>= Protozoa, jediná buňka, kosmopoliti</a:t>
            </a:r>
          </a:p>
          <a:p>
            <a:r>
              <a:rPr lang="cs-CZ" sz="2400" dirty="0" smtClean="0"/>
              <a:t>Stavba těla – viz. živočišná buňka, různé organely pohybu</a:t>
            </a:r>
          </a:p>
          <a:p>
            <a:r>
              <a:rPr lang="cs-CZ" sz="2400" dirty="0" smtClean="0"/>
              <a:t>Autotrofní i heterotrofní</a:t>
            </a:r>
          </a:p>
          <a:p>
            <a:r>
              <a:rPr lang="cs-CZ" sz="2400" dirty="0" smtClean="0"/>
              <a:t>Pohlavní i nepohlavní rozmnožování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4880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1631079"/>
              </p:ext>
            </p:extLst>
          </p:nvPr>
        </p:nvGraphicFramePr>
        <p:xfrm>
          <a:off x="1968500" y="275166"/>
          <a:ext cx="8140700" cy="604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61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721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Parazitičtí</a:t>
                      </a:r>
                      <a:r>
                        <a:rPr lang="cs-CZ" baseline="0" dirty="0" smtClean="0"/>
                        <a:t> prvoci - </a:t>
                      </a:r>
                      <a:r>
                        <a:rPr lang="cs-CZ" dirty="0" smtClean="0"/>
                        <a:t>původce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Choroba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Trypanosoma </a:t>
                      </a:r>
                      <a:r>
                        <a:rPr lang="cs-CZ" dirty="0" err="1" smtClean="0"/>
                        <a:t>brucei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gambiense</a:t>
                      </a:r>
                      <a:r>
                        <a:rPr lang="cs-CZ" dirty="0" smtClean="0"/>
                        <a:t>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spavá nemoc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Přenáší</a:t>
                      </a:r>
                      <a:r>
                        <a:rPr lang="cs-CZ" baseline="0" dirty="0" smtClean="0"/>
                        <a:t> moucha Tse-tse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více druhů a poddruhů rodu </a:t>
                      </a:r>
                      <a:r>
                        <a:rPr lang="cs-CZ" dirty="0" err="1" smtClean="0"/>
                        <a:t>Leishmania</a:t>
                      </a:r>
                      <a:r>
                        <a:rPr lang="cs-CZ" dirty="0" smtClean="0"/>
                        <a:t> 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Leishmanióza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Přenáší</a:t>
                      </a:r>
                      <a:r>
                        <a:rPr lang="cs-CZ" baseline="0" dirty="0" smtClean="0"/>
                        <a:t> se během sání </a:t>
                      </a:r>
                      <a:r>
                        <a:rPr lang="cs-CZ" baseline="0" dirty="0" err="1" smtClean="0"/>
                        <a:t>komárka</a:t>
                      </a:r>
                      <a:r>
                        <a:rPr lang="cs-CZ" baseline="0" dirty="0" smtClean="0"/>
                        <a:t>, kožní projevy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err="1" smtClean="0"/>
                        <a:t>Giardia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intestinalis</a:t>
                      </a:r>
                      <a:r>
                        <a:rPr lang="cs-CZ" dirty="0" smtClean="0"/>
                        <a:t> (</a:t>
                      </a:r>
                      <a:r>
                        <a:rPr lang="cs-CZ" dirty="0" err="1" smtClean="0"/>
                        <a:t>Lamblia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intestinalis</a:t>
                      </a:r>
                      <a:r>
                        <a:rPr lang="cs-CZ" dirty="0" smtClean="0"/>
                        <a:t>)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Lamblióza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Průjmové onemocnění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err="1" smtClean="0"/>
                        <a:t>Trichomonas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vaginalis</a:t>
                      </a:r>
                      <a:r>
                        <a:rPr lang="cs-CZ" dirty="0" smtClean="0"/>
                        <a:t> (bičenka poševní) 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Trichomonóza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Zánět poševní sliznice, šíří se pohlavním stykem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Měňavka úplavičná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Dyzentérie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Průjmové onemocnění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Toxoplazmóza </a:t>
                      </a:r>
                      <a:r>
                        <a:rPr lang="cs-CZ" dirty="0" err="1" smtClean="0"/>
                        <a:t>gondii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Toxoplazmóza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Kočky vylučují stolicí, nebezpečné</a:t>
                      </a:r>
                      <a:r>
                        <a:rPr lang="cs-CZ" baseline="0" dirty="0" smtClean="0"/>
                        <a:t> pro těhotné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kokcidie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Kokcidióza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Často u králíků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plasmodium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Malárie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Apikální komplex, rozpad červených krvinek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699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Parazitičtí helminti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Helminti = parazitičtí zástupci </a:t>
            </a:r>
            <a:r>
              <a:rPr lang="cs-CZ" sz="2400" dirty="0" smtClean="0"/>
              <a:t>hlístů</a:t>
            </a:r>
          </a:p>
          <a:p>
            <a:r>
              <a:rPr lang="cs-CZ" sz="2400" b="1" dirty="0" smtClean="0"/>
              <a:t>Význam </a:t>
            </a:r>
            <a:r>
              <a:rPr lang="cs-CZ" sz="2400" b="1" dirty="0"/>
              <a:t>helmintů: </a:t>
            </a:r>
            <a:r>
              <a:rPr lang="cs-CZ" sz="2400" dirty="0"/>
              <a:t>medicínský i veterinární význam, závažná onemocnění člověka především v tropických zemích rozvojového </a:t>
            </a:r>
            <a:r>
              <a:rPr lang="cs-CZ" sz="2400" dirty="0" smtClean="0"/>
              <a:t>světa, běžní </a:t>
            </a:r>
            <a:r>
              <a:rPr lang="cs-CZ" sz="2400" dirty="0"/>
              <a:t>i </a:t>
            </a:r>
            <a:r>
              <a:rPr lang="cs-CZ" sz="2400" dirty="0" smtClean="0"/>
              <a:t>v </a:t>
            </a:r>
            <a:r>
              <a:rPr lang="cs-CZ" sz="2400" dirty="0"/>
              <a:t>mírném pásmu (roupi a škrkavky), import z tropických zemí s </a:t>
            </a:r>
            <a:r>
              <a:rPr lang="cs-CZ" sz="2400" dirty="0" smtClean="0"/>
              <a:t>rozvojem </a:t>
            </a:r>
            <a:r>
              <a:rPr lang="cs-CZ" sz="2400" dirty="0"/>
              <a:t>turistiky, atd. </a:t>
            </a:r>
            <a:endParaRPr lang="cs-CZ" sz="2400" dirty="0" smtClean="0"/>
          </a:p>
          <a:p>
            <a:r>
              <a:rPr lang="cs-CZ" sz="2400" dirty="0" smtClean="0"/>
              <a:t>Složité životní cykly</a:t>
            </a:r>
          </a:p>
          <a:p>
            <a:r>
              <a:rPr lang="cs-CZ" sz="2400" dirty="0" smtClean="0"/>
              <a:t>Často několik mezihostitelů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57647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073255"/>
              </p:ext>
            </p:extLst>
          </p:nvPr>
        </p:nvGraphicFramePr>
        <p:xfrm>
          <a:off x="723900" y="0"/>
          <a:ext cx="10693400" cy="5678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35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40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2799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90034">
                <a:tc>
                  <a:txBody>
                    <a:bodyPr/>
                    <a:lstStyle/>
                    <a:p>
                      <a:r>
                        <a:rPr lang="cs-CZ" dirty="0" smtClean="0"/>
                        <a:t>Parazitičtí helminti - původce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onemocnění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Krevnička</a:t>
                      </a:r>
                      <a:r>
                        <a:rPr lang="cs-CZ" baseline="0" dirty="0" smtClean="0"/>
                        <a:t> močová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Schistosomóza močová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Poškození kapilár kolem močového</a:t>
                      </a:r>
                      <a:r>
                        <a:rPr lang="cs-CZ" baseline="0" dirty="0" smtClean="0"/>
                        <a:t> měchýře – krev v moči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Krevnička střevní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Schistosomóza střevní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Krvácivé průjmy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Fasciola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hepatica</a:t>
                      </a:r>
                      <a:r>
                        <a:rPr lang="cs-CZ" dirty="0" smtClean="0"/>
                        <a:t> (motolice jaterní)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Fasciolóza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Onemocnění žlučníku a jater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tasemnice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Teniózy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Nechutenství, zácpa, průjmy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Hymenolepis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nana</a:t>
                      </a:r>
                      <a:r>
                        <a:rPr lang="cs-CZ" dirty="0" smtClean="0"/>
                        <a:t> (tasemnice dětská)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Hymenolepiózy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Tenké střevo – poruchy trávící </a:t>
                      </a:r>
                      <a:r>
                        <a:rPr lang="cs-CZ" dirty="0" err="1" smtClean="0"/>
                        <a:t>sous</a:t>
                      </a:r>
                      <a:r>
                        <a:rPr lang="cs-CZ" dirty="0" smtClean="0"/>
                        <a:t>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Trichinella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spiralis</a:t>
                      </a:r>
                      <a:r>
                        <a:rPr lang="cs-CZ" dirty="0" smtClean="0"/>
                        <a:t> (svalovec stočený)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Trichinelóza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Střevní a svalová fáze, u nás - vzácné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Ascaris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lumbricoides</a:t>
                      </a:r>
                      <a:r>
                        <a:rPr lang="cs-CZ" dirty="0" smtClean="0"/>
                        <a:t> (škrkavka dětská)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Askarióza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Plicní a střevní fáze</a:t>
                      </a:r>
                      <a:r>
                        <a:rPr lang="cs-CZ" smtClean="0"/>
                        <a:t>, ČR</a:t>
                      </a:r>
                      <a:r>
                        <a:rPr lang="cs-CZ" baseline="0" smtClean="0"/>
                        <a:t> 150-200/rok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Oxyuris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vermicularis</a:t>
                      </a:r>
                      <a:r>
                        <a:rPr lang="cs-CZ" dirty="0" smtClean="0"/>
                        <a:t> (roup dětský)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Oxyurióza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Autoinfekce, svědění, poruchy spánku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Dracunculus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medinensis</a:t>
                      </a:r>
                      <a:r>
                        <a:rPr lang="cs-CZ" dirty="0" smtClean="0"/>
                        <a:t> (vlasovec medinský)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Drakunkulóza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Mezihostitel – buchanky, velké boule v podkožním vazivu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Onchocerca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volvulus</a:t>
                      </a:r>
                      <a:r>
                        <a:rPr lang="cs-CZ" dirty="0" smtClean="0"/>
                        <a:t> (vlasovec kožní)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Onchocerkóza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Říční slepota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Wuchereria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bancrofti</a:t>
                      </a:r>
                      <a:r>
                        <a:rPr lang="cs-CZ" dirty="0" smtClean="0"/>
                        <a:t> (vlasovec mízní)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Elefantiáza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Záněty mízních uzlin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Loa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loa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Loalóza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Kamerunské boule, postižení</a:t>
                      </a:r>
                      <a:r>
                        <a:rPr lang="cs-CZ" baseline="0" dirty="0" smtClean="0"/>
                        <a:t> oka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001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Parazitičtí členovci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N</a:t>
            </a:r>
            <a:r>
              <a:rPr lang="cs-CZ" sz="2400" dirty="0" smtClean="0"/>
              <a:t>ejpočetnější </a:t>
            </a:r>
            <a:r>
              <a:rPr lang="cs-CZ" sz="2400" dirty="0"/>
              <a:t>skupina živočichů na </a:t>
            </a:r>
            <a:r>
              <a:rPr lang="cs-CZ" sz="2400" dirty="0" smtClean="0"/>
              <a:t>zemi</a:t>
            </a:r>
          </a:p>
          <a:p>
            <a:r>
              <a:rPr lang="cs-CZ" sz="2400" dirty="0"/>
              <a:t>Č</a:t>
            </a:r>
            <a:r>
              <a:rPr lang="cs-CZ" sz="2400" dirty="0" smtClean="0"/>
              <a:t>ást přešla </a:t>
            </a:r>
            <a:r>
              <a:rPr lang="cs-CZ" sz="2400" dirty="0"/>
              <a:t>na parazitický způsob života </a:t>
            </a:r>
          </a:p>
          <a:p>
            <a:r>
              <a:rPr lang="cs-CZ" sz="2400" dirty="0"/>
              <a:t>Z</a:t>
            </a:r>
            <a:r>
              <a:rPr lang="cs-CZ" sz="2400" dirty="0" smtClean="0"/>
              <a:t>ávažné </a:t>
            </a:r>
            <a:r>
              <a:rPr lang="cs-CZ" sz="2400" dirty="0"/>
              <a:t>zdravotnické a veterinární problémy </a:t>
            </a:r>
          </a:p>
          <a:p>
            <a:r>
              <a:rPr lang="cs-CZ" sz="2400" dirty="0" smtClean="0"/>
              <a:t>Tělo </a:t>
            </a:r>
            <a:r>
              <a:rPr lang="cs-CZ" sz="2400" dirty="0"/>
              <a:t>na povrchu kryté silnou kutikulou (vnější kostra = exoskelet) s chitinem </a:t>
            </a:r>
          </a:p>
          <a:p>
            <a:r>
              <a:rPr lang="cs-CZ" sz="2400" dirty="0" err="1" smtClean="0"/>
              <a:t>Gonochoristé</a:t>
            </a:r>
            <a:r>
              <a:rPr lang="cs-CZ" sz="2400" dirty="0" smtClean="0"/>
              <a:t>, pohlavní dimorfismus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4363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Parazitologie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b="1" dirty="0"/>
              <a:t>Parazitologie</a:t>
            </a:r>
            <a:r>
              <a:rPr lang="cs-CZ" sz="2400" dirty="0"/>
              <a:t> = studium </a:t>
            </a:r>
            <a:r>
              <a:rPr lang="cs-CZ" sz="2400" dirty="0" smtClean="0"/>
              <a:t>cizopasníků, obor </a:t>
            </a:r>
            <a:r>
              <a:rPr lang="cs-CZ" sz="2400" dirty="0"/>
              <a:t>spojující studium </a:t>
            </a:r>
            <a:r>
              <a:rPr lang="cs-CZ" sz="2400" dirty="0" smtClean="0"/>
              <a:t>zoologického </a:t>
            </a:r>
            <a:r>
              <a:rPr lang="cs-CZ" sz="2400" dirty="0"/>
              <a:t>objektu, parazita a jeho vztahů s hostitelem i prostředím ⇒ </a:t>
            </a:r>
            <a:r>
              <a:rPr lang="cs-CZ" sz="2400" dirty="0" smtClean="0"/>
              <a:t>interdisciplinární</a:t>
            </a:r>
          </a:p>
          <a:p>
            <a:endParaRPr lang="cs-CZ" sz="2400" dirty="0" smtClean="0"/>
          </a:p>
          <a:p>
            <a:endParaRPr lang="cs-CZ" sz="2400" dirty="0"/>
          </a:p>
          <a:p>
            <a:r>
              <a:rPr lang="cs-CZ" sz="2400" dirty="0" smtClean="0"/>
              <a:t>Lékařská parazitologie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70230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010249"/>
              </p:ext>
            </p:extLst>
          </p:nvPr>
        </p:nvGraphicFramePr>
        <p:xfrm>
          <a:off x="2032000" y="719666"/>
          <a:ext cx="5418666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Parazitičtí</a:t>
                      </a:r>
                      <a:r>
                        <a:rPr lang="cs-CZ" baseline="0" dirty="0" smtClean="0"/>
                        <a:t> členovci - původci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Roztoči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Klíště obecné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Čmelík</a:t>
                      </a:r>
                      <a:r>
                        <a:rPr lang="cs-CZ" baseline="0" dirty="0" smtClean="0"/>
                        <a:t> kuří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Zákožka svrabová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Veš šatní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Veš dětská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Veš muňka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Štěnice</a:t>
                      </a:r>
                      <a:r>
                        <a:rPr lang="cs-CZ" baseline="0" dirty="0" smtClean="0"/>
                        <a:t> domácí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Komáři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Muchničky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Komáři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Blechy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771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Léčba a prevence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 err="1" smtClean="0"/>
              <a:t>Antiparazitické</a:t>
            </a:r>
            <a:r>
              <a:rPr lang="cs-CZ" sz="2400" dirty="0" smtClean="0"/>
              <a:t> léky – opakování léčby, podpůrná léčba</a:t>
            </a:r>
          </a:p>
          <a:p>
            <a:r>
              <a:rPr lang="cs-CZ" sz="2400" dirty="0" smtClean="0"/>
              <a:t>Očkování proti chorobám, které se mohou přenášet – např. u klíštěte</a:t>
            </a:r>
          </a:p>
          <a:p>
            <a:endParaRPr lang="cs-CZ" sz="2400" dirty="0"/>
          </a:p>
          <a:p>
            <a:r>
              <a:rPr lang="cs-CZ" sz="2400" dirty="0" smtClean="0"/>
              <a:t>Nezávadná voda a potraviny (problematická konzumace tepelně neupravených potravin)</a:t>
            </a:r>
          </a:p>
          <a:p>
            <a:r>
              <a:rPr lang="cs-CZ" sz="2400" dirty="0" smtClean="0"/>
              <a:t>Hygiena (často fekálně-orální cesta přenosu)</a:t>
            </a:r>
          </a:p>
          <a:p>
            <a:r>
              <a:rPr lang="cs-CZ" sz="2400" dirty="0" smtClean="0"/>
              <a:t>Ničení původců, přenašečů parazitů, ničení prostředí jejich výskytu (bažiny – malárie)</a:t>
            </a:r>
          </a:p>
          <a:p>
            <a:r>
              <a:rPr lang="cs-CZ" sz="2400" dirty="0" smtClean="0"/>
              <a:t>Repelenty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263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Parazitismus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i="1" dirty="0" smtClean="0"/>
              <a:t>Koexistenční vztah 2 </a:t>
            </a:r>
            <a:r>
              <a:rPr lang="cs-CZ" sz="2400" dirty="0" smtClean="0"/>
              <a:t>různých druhů </a:t>
            </a:r>
            <a:r>
              <a:rPr lang="cs-CZ" sz="2400" dirty="0" smtClean="0"/>
              <a:t>organismů</a:t>
            </a:r>
          </a:p>
          <a:p>
            <a:pPr lvl="1"/>
            <a:r>
              <a:rPr lang="cs-CZ" sz="2200" dirty="0" smtClean="0"/>
              <a:t>z </a:t>
            </a:r>
            <a:r>
              <a:rPr lang="cs-CZ" sz="2200" dirty="0" smtClean="0"/>
              <a:t>nichž 1 (parazit) získává výhody na úkor druhého (hostitel) nebo ho nějakým způsobem poškozuje </a:t>
            </a:r>
          </a:p>
          <a:p>
            <a:endParaRPr lang="cs-CZ" sz="2400" dirty="0" smtClean="0"/>
          </a:p>
          <a:p>
            <a:r>
              <a:rPr lang="cs-CZ" sz="2400" dirty="0" smtClean="0"/>
              <a:t>Parazit </a:t>
            </a:r>
            <a:r>
              <a:rPr lang="cs-CZ" sz="2400" dirty="0"/>
              <a:t>je metabolicky závislý na svém </a:t>
            </a:r>
            <a:r>
              <a:rPr lang="cs-CZ" sz="2400" dirty="0" smtClean="0"/>
              <a:t>hostiteli</a:t>
            </a:r>
          </a:p>
          <a:p>
            <a:endParaRPr lang="cs-CZ" sz="2400" dirty="0" smtClean="0"/>
          </a:p>
          <a:p>
            <a:r>
              <a:rPr lang="cs-CZ" sz="2400" dirty="0" smtClean="0"/>
              <a:t>Polovina </a:t>
            </a:r>
            <a:r>
              <a:rPr lang="cs-CZ" sz="2400" dirty="0"/>
              <a:t>biosféry jsou </a:t>
            </a:r>
            <a:r>
              <a:rPr lang="cs-CZ" sz="2400" dirty="0" smtClean="0"/>
              <a:t>paraziti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06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Ekologická klasifikace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 err="1" smtClean="0"/>
              <a:t>Mikroparaziti</a:t>
            </a:r>
            <a:r>
              <a:rPr lang="cs-CZ" sz="2400" dirty="0" smtClean="0"/>
              <a:t> </a:t>
            </a:r>
            <a:r>
              <a:rPr lang="cs-CZ" sz="2400" dirty="0"/>
              <a:t>=  množí se na/v  hostiteli (viry, baktérie, houby a </a:t>
            </a:r>
            <a:r>
              <a:rPr lang="cs-CZ" sz="2400" dirty="0" smtClean="0"/>
              <a:t>prvoci)</a:t>
            </a:r>
          </a:p>
          <a:p>
            <a:endParaRPr lang="cs-CZ" sz="2400" dirty="0"/>
          </a:p>
          <a:p>
            <a:r>
              <a:rPr lang="cs-CZ" sz="2400" b="1" dirty="0" err="1" smtClean="0"/>
              <a:t>Makroparaziti</a:t>
            </a:r>
            <a:r>
              <a:rPr lang="cs-CZ" sz="2400" dirty="0" smtClean="0"/>
              <a:t> </a:t>
            </a:r>
            <a:r>
              <a:rPr lang="cs-CZ" sz="2400" dirty="0"/>
              <a:t>= vyvíjejí a rostou na/v hostiteli, ale nemnoží se (helminti a členovci)</a:t>
            </a:r>
          </a:p>
        </p:txBody>
      </p:sp>
    </p:spTree>
    <p:extLst>
      <p:ext uri="{BB962C8B-B14F-4D97-AF65-F5344CB8AC3E}">
        <p14:creationId xmlns:p14="http://schemas.microsoft.com/office/powerpoint/2010/main" val="328771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Podle hostitelů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</a:t>
            </a:r>
            <a:r>
              <a:rPr lang="cs-CZ" b="1" dirty="0" smtClean="0"/>
              <a:t> </a:t>
            </a:r>
            <a:r>
              <a:rPr lang="cs-CZ" sz="2400" b="1" dirty="0" smtClean="0"/>
              <a:t>Zooparaziti  </a:t>
            </a:r>
            <a:r>
              <a:rPr lang="cs-CZ" sz="2400" dirty="0"/>
              <a:t>= paraziti zvířat a člověka   </a:t>
            </a:r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  <a:p>
            <a:r>
              <a:rPr lang="cs-CZ" sz="2400" b="1" dirty="0" err="1"/>
              <a:t>Fytoparaziti</a:t>
            </a:r>
            <a:r>
              <a:rPr lang="cs-CZ" sz="2400" dirty="0"/>
              <a:t> = paraziti rostlin (hlístice v tkáních rostlin</a:t>
            </a:r>
            <a:r>
              <a:rPr lang="cs-CZ" sz="2400" dirty="0" smtClean="0"/>
              <a:t>)</a:t>
            </a:r>
          </a:p>
          <a:p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05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Podle lokalizace parazita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b="1" dirty="0"/>
              <a:t>Ektoparaziti</a:t>
            </a:r>
            <a:r>
              <a:rPr lang="cs-CZ" sz="2400" dirty="0"/>
              <a:t>  = na povrchu těla  nebo na povrchových orgánech hostitele </a:t>
            </a:r>
            <a:r>
              <a:rPr lang="cs-CZ" sz="2400" dirty="0" smtClean="0"/>
              <a:t>(parazitičtí </a:t>
            </a:r>
            <a:r>
              <a:rPr lang="cs-CZ" sz="2400" dirty="0"/>
              <a:t>korýši, vši, blechy) </a:t>
            </a:r>
            <a:endParaRPr lang="cs-CZ" sz="2400" dirty="0" smtClean="0"/>
          </a:p>
          <a:p>
            <a:endParaRPr lang="cs-CZ" sz="2400" dirty="0"/>
          </a:p>
          <a:p>
            <a:r>
              <a:rPr lang="cs-CZ" sz="2400" b="1" dirty="0" smtClean="0"/>
              <a:t>Endoparaziti</a:t>
            </a:r>
            <a:r>
              <a:rPr lang="cs-CZ" sz="2400" dirty="0" smtClean="0"/>
              <a:t> </a:t>
            </a:r>
            <a:r>
              <a:rPr lang="cs-CZ" sz="2400" dirty="0"/>
              <a:t>= ve vnitřních orgánech hostitele (naprostá většina helmintů, např. měňavka úplavičná, </a:t>
            </a:r>
            <a:r>
              <a:rPr lang="cs-CZ" sz="2400" dirty="0" smtClean="0"/>
              <a:t>motolice</a:t>
            </a:r>
            <a:r>
              <a:rPr lang="cs-CZ" sz="2400" dirty="0"/>
              <a:t>, tasemnice</a:t>
            </a:r>
            <a:r>
              <a:rPr lang="cs-CZ" sz="2400" dirty="0" smtClean="0"/>
              <a:t>) </a:t>
            </a:r>
            <a:r>
              <a:rPr lang="cs-CZ" sz="2400" dirty="0" smtClean="0">
                <a:latin typeface="Calibri" panose="020F0502020204030204" pitchFamily="34" charset="0"/>
              </a:rPr>
              <a:t>→ krevní, střevní, dutinoví, orgánoví, kožní a podkožní</a:t>
            </a:r>
            <a:endParaRPr lang="cs-CZ" sz="2400" dirty="0" smtClean="0"/>
          </a:p>
          <a:p>
            <a:endParaRPr lang="cs-CZ" sz="2400" dirty="0"/>
          </a:p>
          <a:p>
            <a:r>
              <a:rPr lang="cs-CZ" sz="2400" b="1" dirty="0"/>
              <a:t>Ektopická (netypická) lokalizace: </a:t>
            </a:r>
            <a:r>
              <a:rPr lang="cs-CZ" sz="2400" dirty="0"/>
              <a:t>vzniká, pokud parazit při své migraci hostitelem mine cílový orgán a usadí se na atypickém místě </a:t>
            </a:r>
            <a:r>
              <a:rPr lang="cs-CZ" sz="2400" dirty="0" smtClean="0"/>
              <a:t>(motolice </a:t>
            </a:r>
            <a:r>
              <a:rPr lang="cs-CZ" sz="2400" dirty="0"/>
              <a:t>plicní </a:t>
            </a:r>
            <a:r>
              <a:rPr lang="cs-CZ" sz="2400" dirty="0" smtClean="0"/>
              <a:t>v </a:t>
            </a:r>
            <a:r>
              <a:rPr lang="cs-CZ" sz="2400" dirty="0"/>
              <a:t>mozku, </a:t>
            </a:r>
            <a:r>
              <a:rPr lang="cs-CZ" sz="2400" dirty="0" smtClean="0"/>
              <a:t>motolice </a:t>
            </a:r>
            <a:r>
              <a:rPr lang="cs-CZ" sz="2400" dirty="0"/>
              <a:t>jaterní v mozku)</a:t>
            </a:r>
          </a:p>
        </p:txBody>
      </p:sp>
    </p:spTree>
    <p:extLst>
      <p:ext uri="{BB962C8B-B14F-4D97-AF65-F5344CB8AC3E}">
        <p14:creationId xmlns:p14="http://schemas.microsoft.com/office/powerpoint/2010/main" val="131971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Podle vazby na hostitele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Obligátní</a:t>
            </a:r>
            <a:r>
              <a:rPr lang="cs-CZ" sz="2400" dirty="0"/>
              <a:t> = jedná se o parazity, jejichž část životního cyklu nezbytně zahrnuje parazitický způsob </a:t>
            </a:r>
            <a:r>
              <a:rPr lang="cs-CZ" sz="2400" dirty="0" smtClean="0"/>
              <a:t>života</a:t>
            </a:r>
            <a:r>
              <a:rPr lang="cs-CZ" sz="2400" dirty="0"/>
              <a:t> </a:t>
            </a:r>
            <a:r>
              <a:rPr lang="cs-CZ" sz="2400" dirty="0" smtClean="0"/>
              <a:t>(motolice</a:t>
            </a:r>
            <a:r>
              <a:rPr lang="cs-CZ" sz="2400" dirty="0"/>
              <a:t>, tasemnice a většina helmintů)  </a:t>
            </a:r>
            <a:endParaRPr lang="cs-CZ" sz="2400" dirty="0" smtClean="0"/>
          </a:p>
          <a:p>
            <a:r>
              <a:rPr lang="cs-CZ" sz="2400" dirty="0" smtClean="0"/>
              <a:t>   </a:t>
            </a:r>
          </a:p>
          <a:p>
            <a:r>
              <a:rPr lang="cs-CZ" sz="2400" b="1" dirty="0" smtClean="0"/>
              <a:t>Fakultativní</a:t>
            </a:r>
            <a:r>
              <a:rPr lang="cs-CZ" sz="2400" dirty="0" smtClean="0"/>
              <a:t> </a:t>
            </a:r>
            <a:r>
              <a:rPr lang="cs-CZ" sz="2400" dirty="0"/>
              <a:t>= volně žijící živočichové, kteří mohou za určitých podmínek (např. oslabení hostitele) přejít k parazitickému způsobu života, tzn. parazitují pouze příležitostně (pijavka </a:t>
            </a:r>
            <a:r>
              <a:rPr lang="cs-CZ" sz="2400" dirty="0" smtClean="0"/>
              <a:t>lékařská)</a:t>
            </a:r>
          </a:p>
          <a:p>
            <a:endParaRPr lang="cs-CZ" sz="2400" dirty="0" smtClean="0"/>
          </a:p>
          <a:p>
            <a:r>
              <a:rPr lang="cs-CZ" sz="2400" b="1" dirty="0" err="1" smtClean="0"/>
              <a:t>Hyperparazit</a:t>
            </a:r>
            <a:r>
              <a:rPr lang="cs-CZ" sz="2400" dirty="0" smtClean="0"/>
              <a:t> </a:t>
            </a:r>
            <a:r>
              <a:rPr lang="cs-CZ" sz="2400" dirty="0"/>
              <a:t>= parazit, který zároveň slouží jako hostitel pro další cizopasníky </a:t>
            </a:r>
            <a:r>
              <a:rPr lang="cs-CZ" sz="2400" dirty="0" smtClean="0"/>
              <a:t>(parazité </a:t>
            </a:r>
            <a:r>
              <a:rPr lang="cs-CZ" sz="2400" dirty="0"/>
              <a:t>korýšů) </a:t>
            </a: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147267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Podle časového úseku, kdy parazitují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/>
              <a:t>Permanentní</a:t>
            </a:r>
            <a:r>
              <a:rPr lang="cs-CZ" sz="2400" dirty="0" smtClean="0"/>
              <a:t>  </a:t>
            </a:r>
            <a:r>
              <a:rPr lang="cs-CZ" sz="2400" dirty="0"/>
              <a:t>= celý životní cyklus </a:t>
            </a:r>
            <a:r>
              <a:rPr lang="cs-CZ" sz="2400" dirty="0" smtClean="0"/>
              <a:t>parazitují</a:t>
            </a:r>
            <a:r>
              <a:rPr lang="cs-CZ" sz="2400" dirty="0"/>
              <a:t> </a:t>
            </a:r>
            <a:r>
              <a:rPr lang="cs-CZ" sz="2400" dirty="0" smtClean="0"/>
              <a:t>(Trypanosoma </a:t>
            </a:r>
            <a:r>
              <a:rPr lang="cs-CZ" sz="2400" dirty="0" err="1" smtClean="0"/>
              <a:t>sp</a:t>
            </a:r>
            <a:r>
              <a:rPr lang="cs-CZ" sz="2400" dirty="0" smtClean="0"/>
              <a:t>.)</a:t>
            </a:r>
          </a:p>
          <a:p>
            <a:endParaRPr lang="cs-CZ" sz="2400" dirty="0" smtClean="0"/>
          </a:p>
          <a:p>
            <a:r>
              <a:rPr lang="cs-CZ" sz="2400" b="1" dirty="0" err="1" smtClean="0"/>
              <a:t>Temporární</a:t>
            </a:r>
            <a:r>
              <a:rPr lang="cs-CZ" sz="2400" b="1" dirty="0" smtClean="0"/>
              <a:t> </a:t>
            </a:r>
            <a:r>
              <a:rPr lang="cs-CZ" sz="2400" b="1" dirty="0"/>
              <a:t>(dočasný) </a:t>
            </a:r>
            <a:r>
              <a:rPr lang="cs-CZ" sz="2400" dirty="0"/>
              <a:t>= parazitují pouze občas, po určitou dobu se živí na svém hostiteli - příjem potravy </a:t>
            </a:r>
            <a:r>
              <a:rPr lang="cs-CZ" sz="2400" dirty="0" smtClean="0"/>
              <a:t>(</a:t>
            </a:r>
            <a:r>
              <a:rPr lang="cs-CZ" sz="2400" dirty="0" err="1" smtClean="0"/>
              <a:t>Anopheles</a:t>
            </a:r>
            <a:r>
              <a:rPr lang="cs-CZ" sz="2400" dirty="0" smtClean="0"/>
              <a:t> </a:t>
            </a:r>
            <a:r>
              <a:rPr lang="cs-CZ" sz="2400" dirty="0" err="1"/>
              <a:t>sp</a:t>
            </a:r>
            <a:r>
              <a:rPr lang="cs-CZ" sz="2400" dirty="0"/>
              <a:t>., </a:t>
            </a:r>
            <a:r>
              <a:rPr lang="cs-CZ" sz="2400" dirty="0" err="1" smtClean="0"/>
              <a:t>Ixodes</a:t>
            </a:r>
            <a:r>
              <a:rPr lang="cs-CZ" sz="2400" dirty="0" smtClean="0"/>
              <a:t> </a:t>
            </a:r>
            <a:r>
              <a:rPr lang="cs-CZ" sz="2400" dirty="0" err="1"/>
              <a:t>sp</a:t>
            </a:r>
            <a:r>
              <a:rPr lang="cs-CZ" sz="2400" dirty="0"/>
              <a:t>.)  </a:t>
            </a:r>
            <a:endParaRPr lang="cs-CZ" sz="2400" dirty="0" smtClean="0"/>
          </a:p>
          <a:p>
            <a:endParaRPr lang="cs-CZ" sz="2400" dirty="0"/>
          </a:p>
          <a:p>
            <a:r>
              <a:rPr lang="cs-CZ" sz="2400" b="1" dirty="0"/>
              <a:t>Periodický </a:t>
            </a:r>
            <a:r>
              <a:rPr lang="cs-CZ" sz="2400" b="1" dirty="0" smtClean="0"/>
              <a:t>parazitismus</a:t>
            </a:r>
            <a:r>
              <a:rPr lang="cs-CZ" sz="2400" dirty="0" smtClean="0"/>
              <a:t> </a:t>
            </a:r>
            <a:r>
              <a:rPr lang="cs-CZ" sz="2400" dirty="0"/>
              <a:t>=</a:t>
            </a:r>
            <a:r>
              <a:rPr lang="cs-CZ" sz="2400" dirty="0" smtClean="0"/>
              <a:t>  část životního cyklu stráví jako parazité (komáři)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95191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Podle životního cyklu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 err="1" smtClean="0"/>
              <a:t>Monoxenní</a:t>
            </a:r>
            <a:r>
              <a:rPr lang="cs-CZ" sz="2400" dirty="0" smtClean="0"/>
              <a:t>  </a:t>
            </a:r>
            <a:r>
              <a:rPr lang="cs-CZ" sz="2400" dirty="0"/>
              <a:t>= s účastí jednoho hostitele </a:t>
            </a:r>
            <a:r>
              <a:rPr lang="cs-CZ" sz="2400" dirty="0" smtClean="0"/>
              <a:t>(</a:t>
            </a:r>
            <a:r>
              <a:rPr lang="cs-CZ" sz="2400" dirty="0" err="1" smtClean="0"/>
              <a:t>Enterobius</a:t>
            </a:r>
            <a:r>
              <a:rPr lang="cs-CZ" sz="2400" dirty="0" smtClean="0"/>
              <a:t> </a:t>
            </a:r>
            <a:r>
              <a:rPr lang="cs-CZ" sz="2400" dirty="0" err="1"/>
              <a:t>vermicularis</a:t>
            </a:r>
            <a:r>
              <a:rPr lang="cs-CZ" sz="2400" dirty="0"/>
              <a:t>)    </a:t>
            </a:r>
            <a:endParaRPr lang="cs-CZ" sz="2400" dirty="0" smtClean="0"/>
          </a:p>
          <a:p>
            <a:endParaRPr lang="cs-CZ" sz="2400" dirty="0"/>
          </a:p>
          <a:p>
            <a:r>
              <a:rPr lang="cs-CZ" sz="2400" b="1" dirty="0" err="1" smtClean="0"/>
              <a:t>Heteroxenní</a:t>
            </a:r>
            <a:r>
              <a:rPr lang="cs-CZ" sz="2400" dirty="0" smtClean="0"/>
              <a:t> </a:t>
            </a:r>
            <a:r>
              <a:rPr lang="cs-CZ" sz="2400" dirty="0"/>
              <a:t>= s účastí více hostitelů (</a:t>
            </a:r>
            <a:r>
              <a:rPr lang="cs-CZ" sz="2400" dirty="0" err="1"/>
              <a:t>Toxoplasma</a:t>
            </a:r>
            <a:r>
              <a:rPr lang="cs-CZ" sz="2400" dirty="0"/>
              <a:t> </a:t>
            </a:r>
            <a:r>
              <a:rPr lang="cs-CZ" sz="2400" dirty="0" err="1" smtClean="0"/>
              <a:t>gondii</a:t>
            </a:r>
            <a:r>
              <a:rPr lang="cs-CZ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7078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iva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417</TotalTime>
  <Words>1001</Words>
  <Application>Microsoft Office PowerPoint</Application>
  <PresentationFormat>Širokoúhlá obrazovka</PresentationFormat>
  <Paragraphs>180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4" baseType="lpstr">
      <vt:lpstr>Calibri</vt:lpstr>
      <vt:lpstr>Calibri Light</vt:lpstr>
      <vt:lpstr>Retrospektiva</vt:lpstr>
      <vt:lpstr>Vybrané kapitoly z biologie</vt:lpstr>
      <vt:lpstr>Parazitologie</vt:lpstr>
      <vt:lpstr>Parazitismus</vt:lpstr>
      <vt:lpstr>Ekologická klasifikace</vt:lpstr>
      <vt:lpstr>Podle hostitelů</vt:lpstr>
      <vt:lpstr>Podle lokalizace parazita</vt:lpstr>
      <vt:lpstr>Podle vazby na hostitele</vt:lpstr>
      <vt:lpstr>Podle časového úseku, kdy parazitují</vt:lpstr>
      <vt:lpstr>Podle životního cyklu</vt:lpstr>
      <vt:lpstr>Prezentace aplikace PowerPoint</vt:lpstr>
      <vt:lpstr>Prezentace aplikace PowerPoint</vt:lpstr>
      <vt:lpstr>Typy hostitelů</vt:lpstr>
      <vt:lpstr>Prepatentní a inkubační doba</vt:lpstr>
      <vt:lpstr>Ochrana organismu před parazity</vt:lpstr>
      <vt:lpstr>Parazitičtí prvoci</vt:lpstr>
      <vt:lpstr>Prezentace aplikace PowerPoint</vt:lpstr>
      <vt:lpstr>Parazitičtí helminti</vt:lpstr>
      <vt:lpstr>Prezentace aplikace PowerPoint</vt:lpstr>
      <vt:lpstr>Parazitičtí členovci</vt:lpstr>
      <vt:lpstr>Prezentace aplikace PowerPoint</vt:lpstr>
      <vt:lpstr>Léčba a prevence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kapitoly z biologie</dc:title>
  <dc:creator>Doug</dc:creator>
  <cp:lastModifiedBy>Thorovska</cp:lastModifiedBy>
  <cp:revision>34</cp:revision>
  <cp:lastPrinted>2016-11-24T12:01:37Z</cp:lastPrinted>
  <dcterms:created xsi:type="dcterms:W3CDTF">2015-11-01T14:29:26Z</dcterms:created>
  <dcterms:modified xsi:type="dcterms:W3CDTF">2019-11-26T11:08:28Z</dcterms:modified>
</cp:coreProperties>
</file>