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7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23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71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31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3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8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06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37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57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79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95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78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34D2F-D469-4C22-9AED-A13BC23F80AC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72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4400" b="1" dirty="0" err="1" smtClean="0"/>
              <a:t>Communication</a:t>
            </a:r>
            <a:r>
              <a:rPr lang="cs-CZ" altLang="cs-CZ" sz="4400" b="1" dirty="0" smtClean="0"/>
              <a:t> </a:t>
            </a:r>
            <a:r>
              <a:rPr lang="cs-CZ" altLang="cs-CZ" sz="4400" b="1" dirty="0" err="1" smtClean="0"/>
              <a:t>impairment</a:t>
            </a:r>
            <a:r>
              <a:rPr lang="cs-CZ" altLang="cs-CZ" sz="4400" b="1" dirty="0" smtClean="0"/>
              <a:t> and </a:t>
            </a:r>
            <a:r>
              <a:rPr lang="cs-CZ" altLang="cs-CZ" sz="4400" b="1" dirty="0" err="1" smtClean="0"/>
              <a:t>disorders</a:t>
            </a:r>
            <a:endParaRPr lang="cs-CZ" altLang="cs-CZ" sz="44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pPr eaLnBrk="1" hangingPunct="1"/>
            <a:endParaRPr lang="cs-CZ" altLang="cs-CZ" sz="3200"/>
          </a:p>
        </p:txBody>
      </p:sp>
    </p:spTree>
    <p:extLst>
      <p:ext uri="{BB962C8B-B14F-4D97-AF65-F5344CB8AC3E}">
        <p14:creationId xmlns:p14="http://schemas.microsoft.com/office/powerpoint/2010/main" val="1958306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 dirty="0" err="1" smtClean="0"/>
              <a:t>Specifics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of</a:t>
            </a:r>
            <a:r>
              <a:rPr lang="cs-CZ" altLang="cs-CZ" sz="4000" dirty="0" smtClean="0"/>
              <a:t> a </a:t>
            </a:r>
            <a:r>
              <a:rPr lang="cs-CZ" altLang="cs-CZ" sz="4000" dirty="0" err="1" smtClean="0"/>
              <a:t>life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of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people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with</a:t>
            </a:r>
            <a:r>
              <a:rPr lang="cs-CZ" altLang="cs-CZ" sz="4000" dirty="0" smtClean="0"/>
              <a:t> a </a:t>
            </a:r>
            <a:r>
              <a:rPr lang="cs-CZ" altLang="cs-CZ" sz="4000" dirty="0" err="1" smtClean="0"/>
              <a:t>communication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impairment</a:t>
            </a:r>
            <a:endParaRPr lang="cs-CZ" altLang="cs-CZ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515600" cy="489929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600" b="1" dirty="0" smtClean="0"/>
              <a:t>Many </a:t>
            </a:r>
            <a:r>
              <a:rPr lang="cs-CZ" altLang="cs-CZ" sz="2600" b="1" dirty="0" err="1" smtClean="0"/>
              <a:t>of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forms</a:t>
            </a:r>
            <a:r>
              <a:rPr lang="cs-CZ" altLang="cs-CZ" sz="2600" b="1" dirty="0" smtClean="0"/>
              <a:t> and </a:t>
            </a:r>
            <a:r>
              <a:rPr lang="cs-CZ" altLang="cs-CZ" sz="2600" b="1" dirty="0" err="1" smtClean="0"/>
              <a:t>levels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of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impairment</a:t>
            </a:r>
            <a:r>
              <a:rPr lang="cs-CZ" altLang="cs-CZ" sz="2600" dirty="0" smtClean="0"/>
              <a:t> </a:t>
            </a:r>
            <a:r>
              <a:rPr lang="cs-CZ" altLang="cs-CZ" sz="2600" dirty="0"/>
              <a:t>=) </a:t>
            </a:r>
            <a:r>
              <a:rPr lang="cs-CZ" altLang="cs-CZ" sz="2600" dirty="0" err="1" smtClean="0"/>
              <a:t>different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ways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of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influencing</a:t>
            </a:r>
            <a:r>
              <a:rPr lang="cs-CZ" altLang="cs-CZ" sz="2600" dirty="0" smtClean="0"/>
              <a:t> and </a:t>
            </a:r>
            <a:r>
              <a:rPr lang="cs-CZ" altLang="cs-CZ" sz="2600" dirty="0" err="1" smtClean="0"/>
              <a:t>treatment</a:t>
            </a:r>
            <a:endParaRPr lang="cs-CZ" altLang="cs-CZ" sz="26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600" b="1" dirty="0" err="1" smtClean="0"/>
              <a:t>Variable</a:t>
            </a:r>
            <a:r>
              <a:rPr lang="cs-CZ" altLang="cs-CZ" sz="2600" b="1" dirty="0" smtClean="0"/>
              <a:t> tolerance in a society</a:t>
            </a:r>
            <a:r>
              <a:rPr lang="cs-CZ" altLang="cs-CZ" sz="2600" dirty="0" smtClean="0"/>
              <a:t> (</a:t>
            </a:r>
            <a:r>
              <a:rPr lang="cs-CZ" altLang="cs-CZ" sz="2600" dirty="0" err="1" smtClean="0"/>
              <a:t>for</a:t>
            </a:r>
            <a:r>
              <a:rPr lang="cs-CZ" altLang="cs-CZ" sz="2600" dirty="0" smtClean="0"/>
              <a:t> instance „</a:t>
            </a:r>
            <a:r>
              <a:rPr lang="cs-CZ" altLang="cs-CZ" sz="2600" dirty="0" err="1" smtClean="0"/>
              <a:t>rotacism</a:t>
            </a:r>
            <a:r>
              <a:rPr lang="cs-CZ" altLang="cs-CZ" sz="2600" dirty="0" smtClean="0"/>
              <a:t>“ </a:t>
            </a:r>
            <a:r>
              <a:rPr lang="cs-CZ" altLang="cs-CZ" sz="2600" dirty="0" err="1" smtClean="0"/>
              <a:t>is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commonly</a:t>
            </a:r>
            <a:r>
              <a:rPr lang="cs-CZ" altLang="cs-CZ" sz="2600" dirty="0" smtClean="0"/>
              <a:t> ver </a:t>
            </a:r>
            <a:r>
              <a:rPr lang="cs-CZ" altLang="cs-CZ" sz="2600" dirty="0" err="1" smtClean="0"/>
              <a:t>tolerted</a:t>
            </a:r>
            <a:r>
              <a:rPr lang="cs-CZ" altLang="cs-CZ" sz="2600" dirty="0" smtClean="0"/>
              <a:t> and not </a:t>
            </a:r>
            <a:r>
              <a:rPr lang="cs-CZ" altLang="cs-CZ" sz="2600" dirty="0" err="1" smtClean="0"/>
              <a:t>percieved</a:t>
            </a:r>
            <a:r>
              <a:rPr lang="cs-CZ" altLang="cs-CZ" sz="2600" dirty="0" smtClean="0"/>
              <a:t> as a handicape)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In </a:t>
            </a:r>
            <a:r>
              <a:rPr lang="cs-CZ" altLang="cs-CZ" sz="2600" dirty="0" err="1" smtClean="0"/>
              <a:t>the</a:t>
            </a:r>
            <a:r>
              <a:rPr lang="cs-CZ" altLang="cs-CZ" sz="2600" dirty="0" smtClean="0"/>
              <a:t> case </a:t>
            </a:r>
            <a:r>
              <a:rPr lang="cs-CZ" altLang="cs-CZ" sz="2600" dirty="0" err="1" smtClean="0"/>
              <a:t>of</a:t>
            </a:r>
            <a:r>
              <a:rPr lang="cs-CZ" altLang="cs-CZ" sz="2600" dirty="0" smtClean="0"/>
              <a:t> more </a:t>
            </a:r>
            <a:r>
              <a:rPr lang="cs-CZ" altLang="cs-CZ" sz="2600" dirty="0" err="1" smtClean="0"/>
              <a:t>serious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impairment</a:t>
            </a:r>
            <a:r>
              <a:rPr lang="cs-CZ" altLang="cs-CZ" sz="2600" dirty="0"/>
              <a:t> </a:t>
            </a:r>
            <a:r>
              <a:rPr lang="cs-CZ" altLang="cs-CZ" sz="2600" b="1" dirty="0" err="1" smtClean="0"/>
              <a:t>the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surrounding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is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disoriented</a:t>
            </a:r>
            <a:r>
              <a:rPr lang="cs-CZ" altLang="cs-CZ" sz="2600" b="1" dirty="0" smtClean="0"/>
              <a:t>!</a:t>
            </a:r>
            <a:endParaRPr lang="cs-CZ" altLang="cs-CZ" sz="26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600" b="1" dirty="0" err="1" smtClean="0"/>
              <a:t>Psychic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factors</a:t>
            </a:r>
            <a:r>
              <a:rPr lang="cs-CZ" altLang="cs-CZ" sz="2600" b="1" dirty="0" smtClean="0"/>
              <a:t> </a:t>
            </a:r>
            <a:r>
              <a:rPr lang="cs-CZ" altLang="cs-CZ" sz="2600" dirty="0" smtClean="0"/>
              <a:t>– most </a:t>
            </a:r>
            <a:r>
              <a:rPr lang="cs-CZ" altLang="cs-CZ" sz="2600" dirty="0" err="1" smtClean="0"/>
              <a:t>important</a:t>
            </a:r>
            <a:r>
              <a:rPr lang="cs-CZ" altLang="cs-CZ" sz="2600" dirty="0" smtClean="0"/>
              <a:t> (</a:t>
            </a:r>
            <a:r>
              <a:rPr lang="cs-CZ" altLang="cs-CZ" sz="2600" dirty="0" err="1" smtClean="0"/>
              <a:t>psychic</a:t>
            </a:r>
            <a:r>
              <a:rPr lang="cs-CZ" altLang="cs-CZ" sz="2600" dirty="0" smtClean="0"/>
              <a:t> integrity)</a:t>
            </a:r>
            <a:endParaRPr lang="cs-CZ" altLang="cs-CZ" sz="26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err="1" smtClean="0"/>
              <a:t>Commonly</a:t>
            </a:r>
            <a:r>
              <a:rPr lang="cs-CZ" altLang="cs-CZ" sz="2600" dirty="0" smtClean="0"/>
              <a:t>, </a:t>
            </a:r>
            <a:r>
              <a:rPr lang="cs-CZ" altLang="cs-CZ" sz="2600" dirty="0" err="1" smtClean="0"/>
              <a:t>there</a:t>
            </a:r>
            <a:r>
              <a:rPr lang="cs-CZ" altLang="cs-CZ" sz="2600" dirty="0" smtClean="0"/>
              <a:t> </a:t>
            </a:r>
            <a:r>
              <a:rPr lang="cs-CZ" altLang="cs-CZ" sz="2600" b="1" dirty="0" err="1" smtClean="0"/>
              <a:t>shouldn´t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be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used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alternative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forms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of</a:t>
            </a:r>
            <a:r>
              <a:rPr lang="cs-CZ" altLang="cs-CZ" sz="2600" b="1" dirty="0" smtClean="0"/>
              <a:t> a </a:t>
            </a:r>
            <a:r>
              <a:rPr lang="cs-CZ" altLang="cs-CZ" sz="2600" b="1" dirty="0" err="1" smtClean="0"/>
              <a:t>communication</a:t>
            </a:r>
            <a:r>
              <a:rPr lang="cs-CZ" altLang="cs-CZ" sz="2600" dirty="0" smtClean="0"/>
              <a:t>, but </a:t>
            </a:r>
            <a:r>
              <a:rPr lang="cs-CZ" altLang="cs-CZ" sz="2600" b="1" dirty="0" smtClean="0"/>
              <a:t>in </a:t>
            </a:r>
            <a:r>
              <a:rPr lang="cs-CZ" altLang="cs-CZ" sz="2600" b="1" dirty="0" err="1" smtClean="0"/>
              <a:t>serious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cases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the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approach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is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the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should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be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the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opposite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one</a:t>
            </a:r>
            <a:r>
              <a:rPr lang="cs-CZ" altLang="cs-CZ" sz="2600" dirty="0" smtClean="0"/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b="1" dirty="0" err="1" smtClean="0"/>
              <a:t>Individual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approach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is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needed</a:t>
            </a:r>
            <a:endParaRPr lang="cs-CZ" altLang="cs-CZ" sz="26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err="1" smtClean="0"/>
              <a:t>Frequent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problem</a:t>
            </a:r>
            <a:r>
              <a:rPr lang="cs-CZ" altLang="cs-CZ" sz="2600" dirty="0" smtClean="0"/>
              <a:t> - </a:t>
            </a:r>
            <a:r>
              <a:rPr lang="cs-CZ" altLang="cs-CZ" sz="2600" b="1" dirty="0" err="1" smtClean="0"/>
              <a:t>logofobia</a:t>
            </a:r>
            <a:endParaRPr lang="cs-CZ" altLang="cs-CZ" sz="2600" b="1" dirty="0"/>
          </a:p>
        </p:txBody>
      </p:sp>
    </p:spTree>
    <p:extLst>
      <p:ext uri="{BB962C8B-B14F-4D97-AF65-F5344CB8AC3E}">
        <p14:creationId xmlns:p14="http://schemas.microsoft.com/office/powerpoint/2010/main" val="21520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Bliss</a:t>
            </a:r>
            <a:r>
              <a:rPr lang="cs-CZ" altLang="cs-CZ" dirty="0" smtClean="0"/>
              <a:t> and </a:t>
            </a:r>
            <a:r>
              <a:rPr lang="cs-CZ" altLang="cs-CZ" dirty="0" err="1" smtClean="0"/>
              <a:t>Makaton</a:t>
            </a:r>
            <a:endParaRPr lang="cs-CZ" altLang="cs-CZ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>
                <a:hlinkClick r:id="rId2" action="ppaction://hlinksldjump"/>
              </a:rPr>
              <a:t>back</a:t>
            </a:r>
            <a:endParaRPr lang="cs-CZ" altLang="cs-CZ" dirty="0" smtClean="0"/>
          </a:p>
        </p:txBody>
      </p:sp>
      <p:sp>
        <p:nvSpPr>
          <p:cNvPr id="43012" name="AutoShape 4" descr="Výsledek obrázku pro bliss system communication"/>
          <p:cNvSpPr>
            <a:spLocks noChangeAspect="1" noChangeArrowheads="1"/>
          </p:cNvSpPr>
          <p:nvPr/>
        </p:nvSpPr>
        <p:spPr bwMode="auto">
          <a:xfrm>
            <a:off x="1679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43013" name="Picture 5" descr="figure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4" y="1916113"/>
            <a:ext cx="3875087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6" descr="4d8f59659aecc2c24d9ab6e6217078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1844676"/>
            <a:ext cx="4552950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15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>
                <a:hlinkClick r:id="rId2" action="ppaction://hlinksldjump"/>
              </a:rPr>
              <a:t>Pictograms</a:t>
            </a:r>
            <a:endParaRPr lang="cs-CZ" altLang="cs-CZ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44036" name="Picture 4" descr="Výsledek obrázku pro piktogram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773239"/>
            <a:ext cx="26638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5" descr="Výsledek obrázku pro piktogram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4" y="1773238"/>
            <a:ext cx="3024187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6" descr="Výsledek obrázku pro piktogram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1773238"/>
            <a:ext cx="2811462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083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6354" y="95794"/>
            <a:ext cx="10023566" cy="1047206"/>
          </a:xfrm>
        </p:spPr>
        <p:txBody>
          <a:bodyPr>
            <a:normAutofit/>
          </a:bodyPr>
          <a:lstStyle/>
          <a:p>
            <a:r>
              <a:rPr lang="cs-CZ" altLang="cs-CZ" b="1" dirty="0" err="1"/>
              <a:t>Communication</a:t>
            </a:r>
            <a:r>
              <a:rPr lang="cs-CZ" altLang="cs-CZ" b="1" dirty="0"/>
              <a:t> </a:t>
            </a:r>
            <a:r>
              <a:rPr lang="cs-CZ" altLang="cs-CZ" b="1" dirty="0" err="1"/>
              <a:t>impairment</a:t>
            </a:r>
            <a:r>
              <a:rPr lang="cs-CZ" altLang="cs-CZ" b="1" dirty="0"/>
              <a:t> and </a:t>
            </a:r>
            <a:r>
              <a:rPr lang="cs-CZ" altLang="cs-CZ" b="1" dirty="0" err="1"/>
              <a:t>disorders</a:t>
            </a:r>
            <a:endParaRPr lang="cs-CZ" altLang="cs-CZ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96976"/>
            <a:ext cx="9144000" cy="56610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300" b="1" dirty="0" err="1" smtClean="0"/>
              <a:t>Speech</a:t>
            </a:r>
            <a:r>
              <a:rPr lang="cs-CZ" altLang="cs-CZ" sz="2300" dirty="0" smtClean="0"/>
              <a:t> </a:t>
            </a:r>
            <a:r>
              <a:rPr lang="cs-CZ" altLang="cs-CZ" sz="2300" dirty="0"/>
              <a:t>– </a:t>
            </a:r>
            <a:r>
              <a:rPr lang="cs-CZ" altLang="cs-CZ" sz="2300" dirty="0" err="1" smtClean="0"/>
              <a:t>the</a:t>
            </a:r>
            <a:r>
              <a:rPr lang="cs-CZ" altLang="cs-CZ" sz="2300" dirty="0" smtClean="0"/>
              <a:t> </a:t>
            </a:r>
            <a:r>
              <a:rPr lang="cs-CZ" altLang="cs-CZ" sz="2300" dirty="0" err="1" smtClean="0"/>
              <a:t>ability</a:t>
            </a:r>
            <a:r>
              <a:rPr lang="cs-CZ" altLang="cs-CZ" sz="2300" dirty="0" smtClean="0"/>
              <a:t> to use </a:t>
            </a:r>
            <a:r>
              <a:rPr lang="cs-CZ" altLang="cs-CZ" sz="2300" dirty="0" err="1" smtClean="0"/>
              <a:t>verbal</a:t>
            </a:r>
            <a:r>
              <a:rPr lang="cs-CZ" altLang="cs-CZ" sz="2300" dirty="0" smtClean="0"/>
              <a:t> as </a:t>
            </a:r>
            <a:r>
              <a:rPr lang="cs-CZ" altLang="cs-CZ" sz="2300" dirty="0" err="1" smtClean="0"/>
              <a:t>well</a:t>
            </a:r>
            <a:r>
              <a:rPr lang="cs-CZ" altLang="cs-CZ" sz="2300" dirty="0" smtClean="0"/>
              <a:t> as non-</a:t>
            </a:r>
            <a:r>
              <a:rPr lang="cs-CZ" altLang="cs-CZ" sz="2300" dirty="0" err="1" smtClean="0"/>
              <a:t>verbal</a:t>
            </a:r>
            <a:r>
              <a:rPr lang="cs-CZ" altLang="cs-CZ" sz="2300" dirty="0" smtClean="0"/>
              <a:t> </a:t>
            </a:r>
            <a:r>
              <a:rPr lang="cs-CZ" altLang="cs-CZ" sz="2300" dirty="0" err="1" smtClean="0"/>
              <a:t>language</a:t>
            </a:r>
            <a:r>
              <a:rPr lang="cs-CZ" altLang="cs-CZ" sz="2300" dirty="0" smtClean="0"/>
              <a:t> </a:t>
            </a:r>
            <a:r>
              <a:rPr lang="cs-CZ" altLang="cs-CZ" sz="2300" dirty="0" err="1" smtClean="0"/>
              <a:t>means</a:t>
            </a:r>
            <a:r>
              <a:rPr lang="cs-CZ" altLang="cs-CZ" sz="2300" dirty="0" smtClean="0"/>
              <a:t> in a </a:t>
            </a:r>
            <a:r>
              <a:rPr lang="cs-CZ" altLang="cs-CZ" sz="2300" dirty="0" err="1" smtClean="0"/>
              <a:t>communication</a:t>
            </a:r>
            <a:r>
              <a:rPr lang="cs-CZ" altLang="cs-CZ" sz="2300" dirty="0" smtClean="0"/>
              <a:t> and </a:t>
            </a:r>
            <a:r>
              <a:rPr lang="cs-CZ" altLang="cs-CZ" sz="2300" dirty="0" err="1" smtClean="0"/>
              <a:t>interaction</a:t>
            </a:r>
            <a:endParaRPr lang="cs-CZ" altLang="cs-CZ" sz="23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300" dirty="0" smtClean="0"/>
              <a:t>=) </a:t>
            </a:r>
            <a:r>
              <a:rPr lang="cs-CZ" altLang="cs-CZ" sz="2300" dirty="0" err="1" smtClean="0"/>
              <a:t>Disrupted</a:t>
            </a:r>
            <a:r>
              <a:rPr lang="cs-CZ" altLang="cs-CZ" sz="2300" dirty="0" smtClean="0"/>
              <a:t> </a:t>
            </a:r>
            <a:r>
              <a:rPr lang="cs-CZ" altLang="cs-CZ" sz="2300" dirty="0" err="1" smtClean="0"/>
              <a:t>communication</a:t>
            </a:r>
            <a:r>
              <a:rPr lang="cs-CZ" altLang="cs-CZ" sz="2300" dirty="0" smtClean="0"/>
              <a:t> </a:t>
            </a:r>
            <a:r>
              <a:rPr lang="cs-CZ" altLang="cs-CZ" sz="2300" dirty="0" err="1" smtClean="0"/>
              <a:t>ability</a:t>
            </a:r>
            <a:r>
              <a:rPr lang="cs-CZ" altLang="cs-CZ" sz="2300" dirty="0" smtClean="0"/>
              <a:t> – </a:t>
            </a:r>
            <a:r>
              <a:rPr lang="cs-CZ" altLang="cs-CZ" sz="2300" b="1" dirty="0" smtClean="0"/>
              <a:t>not </a:t>
            </a:r>
            <a:r>
              <a:rPr lang="cs-CZ" altLang="cs-CZ" sz="2300" b="1" dirty="0" err="1" smtClean="0"/>
              <a:t>only</a:t>
            </a:r>
            <a:r>
              <a:rPr lang="cs-CZ" altLang="cs-CZ" sz="2300" b="1" dirty="0" smtClean="0"/>
              <a:t> </a:t>
            </a:r>
            <a:r>
              <a:rPr lang="cs-CZ" altLang="cs-CZ" sz="2300" b="1" dirty="0" err="1" smtClean="0"/>
              <a:t>spoken</a:t>
            </a:r>
            <a:r>
              <a:rPr lang="cs-CZ" altLang="cs-CZ" sz="2300" b="1" dirty="0" smtClean="0"/>
              <a:t> </a:t>
            </a:r>
            <a:r>
              <a:rPr lang="cs-CZ" altLang="cs-CZ" sz="2300" b="1" dirty="0" err="1" smtClean="0"/>
              <a:t>speech</a:t>
            </a:r>
            <a:r>
              <a:rPr lang="cs-CZ" altLang="cs-CZ" sz="2300" b="1" dirty="0" smtClean="0"/>
              <a:t>, but </a:t>
            </a:r>
            <a:r>
              <a:rPr lang="cs-CZ" altLang="cs-CZ" sz="2300" b="1" dirty="0" err="1" smtClean="0"/>
              <a:t>also</a:t>
            </a:r>
            <a:r>
              <a:rPr lang="cs-CZ" altLang="cs-CZ" sz="2300" b="1" dirty="0" smtClean="0"/>
              <a:t> </a:t>
            </a:r>
            <a:r>
              <a:rPr lang="cs-CZ" altLang="cs-CZ" sz="2300" b="1" dirty="0" err="1" smtClean="0"/>
              <a:t>its</a:t>
            </a:r>
            <a:r>
              <a:rPr lang="cs-CZ" altLang="cs-CZ" sz="2300" b="1" dirty="0" smtClean="0"/>
              <a:t> </a:t>
            </a:r>
            <a:r>
              <a:rPr lang="cs-CZ" altLang="cs-CZ" sz="2300" b="1" dirty="0" err="1" smtClean="0"/>
              <a:t>graphical</a:t>
            </a:r>
            <a:r>
              <a:rPr lang="cs-CZ" altLang="cs-CZ" sz="2300" b="1" dirty="0" smtClean="0"/>
              <a:t> </a:t>
            </a:r>
            <a:r>
              <a:rPr lang="cs-CZ" altLang="cs-CZ" sz="2300" b="1" dirty="0" err="1" smtClean="0"/>
              <a:t>form</a:t>
            </a:r>
            <a:r>
              <a:rPr lang="cs-CZ" altLang="cs-CZ" sz="2300" b="1" dirty="0" smtClean="0"/>
              <a:t>, non-</a:t>
            </a:r>
            <a:r>
              <a:rPr lang="cs-CZ" altLang="cs-CZ" sz="2300" b="1" dirty="0" err="1" smtClean="0"/>
              <a:t>verbal</a:t>
            </a:r>
            <a:r>
              <a:rPr lang="cs-CZ" altLang="cs-CZ" sz="2300" b="1" dirty="0" smtClean="0"/>
              <a:t> </a:t>
            </a:r>
            <a:r>
              <a:rPr lang="cs-CZ" altLang="cs-CZ" sz="2300" b="1" dirty="0" err="1" smtClean="0"/>
              <a:t>means</a:t>
            </a:r>
            <a:r>
              <a:rPr lang="cs-CZ" altLang="cs-CZ" sz="2300" b="1" dirty="0" smtClean="0"/>
              <a:t> and </a:t>
            </a:r>
            <a:r>
              <a:rPr lang="cs-CZ" altLang="cs-CZ" sz="2300" b="1" dirty="0" err="1" smtClean="0"/>
              <a:t>other</a:t>
            </a:r>
            <a:r>
              <a:rPr lang="cs-CZ" altLang="cs-CZ" sz="2300" b="1" dirty="0" smtClean="0"/>
              <a:t> </a:t>
            </a:r>
            <a:r>
              <a:rPr lang="cs-CZ" altLang="cs-CZ" sz="2300" b="1" dirty="0" err="1" smtClean="0"/>
              <a:t>channel</a:t>
            </a:r>
            <a:r>
              <a:rPr lang="cs-CZ" altLang="cs-CZ" sz="2300" b="1" dirty="0" smtClean="0"/>
              <a:t> </a:t>
            </a:r>
            <a:r>
              <a:rPr lang="cs-CZ" altLang="cs-CZ" sz="2300" b="1" dirty="0" err="1" smtClean="0"/>
              <a:t>of</a:t>
            </a:r>
            <a:r>
              <a:rPr lang="cs-CZ" altLang="cs-CZ" sz="2300" b="1" dirty="0" smtClean="0"/>
              <a:t> a </a:t>
            </a:r>
            <a:r>
              <a:rPr lang="cs-CZ" altLang="cs-CZ" sz="2300" b="1" dirty="0" err="1" smtClean="0"/>
              <a:t>communication</a:t>
            </a:r>
            <a:r>
              <a:rPr lang="cs-CZ" altLang="cs-CZ" sz="2300" b="1" dirty="0" smtClean="0"/>
              <a:t>)</a:t>
            </a:r>
            <a:endParaRPr lang="cs-CZ" altLang="cs-CZ" sz="23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300" dirty="0" err="1" smtClean="0"/>
              <a:t>Mainly</a:t>
            </a:r>
            <a:r>
              <a:rPr lang="cs-CZ" altLang="cs-CZ" sz="2300" dirty="0" smtClean="0"/>
              <a:t> </a:t>
            </a:r>
            <a:r>
              <a:rPr lang="cs-CZ" altLang="cs-CZ" sz="2300" dirty="0" err="1" smtClean="0"/>
              <a:t>it</a:t>
            </a:r>
            <a:r>
              <a:rPr lang="cs-CZ" altLang="cs-CZ" sz="2300" dirty="0" smtClean="0"/>
              <a:t> </a:t>
            </a:r>
            <a:r>
              <a:rPr lang="cs-CZ" altLang="cs-CZ" sz="2300" dirty="0" err="1" smtClean="0"/>
              <a:t>is</a:t>
            </a:r>
            <a:r>
              <a:rPr lang="cs-CZ" altLang="cs-CZ" sz="2300" dirty="0" smtClean="0"/>
              <a:t> </a:t>
            </a:r>
            <a:r>
              <a:rPr lang="cs-CZ" altLang="cs-CZ" sz="2300" dirty="0" err="1" smtClean="0"/>
              <a:t>the</a:t>
            </a:r>
            <a:r>
              <a:rPr lang="cs-CZ" altLang="cs-CZ" sz="2300" dirty="0" smtClean="0"/>
              <a:t> </a:t>
            </a:r>
            <a:r>
              <a:rPr lang="cs-CZ" altLang="cs-CZ" sz="2300" dirty="0" err="1" smtClean="0"/>
              <a:t>sphere</a:t>
            </a:r>
            <a:r>
              <a:rPr lang="cs-CZ" altLang="cs-CZ" sz="2300" dirty="0" smtClean="0"/>
              <a:t> </a:t>
            </a:r>
            <a:r>
              <a:rPr lang="cs-CZ" altLang="cs-CZ" sz="2300" dirty="0" err="1" smtClean="0"/>
              <a:t>of</a:t>
            </a:r>
            <a:r>
              <a:rPr lang="cs-CZ" altLang="cs-CZ" sz="2300" dirty="0" smtClean="0"/>
              <a:t> </a:t>
            </a:r>
            <a:r>
              <a:rPr lang="cs-CZ" altLang="cs-CZ" sz="2300" b="1" dirty="0" smtClean="0"/>
              <a:t>a logopedy</a:t>
            </a:r>
            <a:endParaRPr lang="cs-CZ" altLang="cs-CZ" sz="23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300" dirty="0"/>
              <a:t> - </a:t>
            </a:r>
            <a:r>
              <a:rPr lang="cs-CZ" altLang="cs-CZ" sz="2300" dirty="0" err="1" smtClean="0"/>
              <a:t>according</a:t>
            </a:r>
            <a:r>
              <a:rPr lang="cs-CZ" altLang="cs-CZ" sz="2300" dirty="0" smtClean="0"/>
              <a:t> to </a:t>
            </a:r>
            <a:r>
              <a:rPr lang="cs-CZ" altLang="cs-CZ" sz="2300" dirty="0" err="1" smtClean="0"/>
              <a:t>some</a:t>
            </a:r>
            <a:r>
              <a:rPr lang="cs-CZ" altLang="cs-CZ" sz="2300" dirty="0" smtClean="0"/>
              <a:t> </a:t>
            </a:r>
            <a:r>
              <a:rPr lang="cs-CZ" altLang="cs-CZ" sz="2300" dirty="0" err="1" smtClean="0"/>
              <a:t>opinions</a:t>
            </a:r>
            <a:r>
              <a:rPr lang="cs-CZ" altLang="cs-CZ" sz="2300" dirty="0" smtClean="0"/>
              <a:t>, </a:t>
            </a:r>
            <a:r>
              <a:rPr lang="cs-CZ" altLang="cs-CZ" sz="2300" dirty="0" err="1" smtClean="0"/>
              <a:t>we</a:t>
            </a:r>
            <a:r>
              <a:rPr lang="cs-CZ" altLang="cs-CZ" sz="2300" dirty="0" smtClean="0"/>
              <a:t> </a:t>
            </a:r>
            <a:r>
              <a:rPr lang="cs-CZ" altLang="cs-CZ" sz="2300" dirty="0" err="1" smtClean="0"/>
              <a:t>can</a:t>
            </a:r>
            <a:r>
              <a:rPr lang="cs-CZ" altLang="cs-CZ" sz="2300" dirty="0" smtClean="0"/>
              <a:t> </a:t>
            </a:r>
            <a:r>
              <a:rPr lang="cs-CZ" altLang="cs-CZ" sz="2300" dirty="0" err="1" smtClean="0"/>
              <a:t>put</a:t>
            </a:r>
            <a:r>
              <a:rPr lang="cs-CZ" altLang="cs-CZ" sz="2300" dirty="0" smtClean="0"/>
              <a:t> </a:t>
            </a:r>
            <a:r>
              <a:rPr lang="cs-CZ" altLang="cs-CZ" sz="2300" dirty="0" err="1" smtClean="0"/>
              <a:t>here</a:t>
            </a:r>
            <a:r>
              <a:rPr lang="cs-CZ" altLang="cs-CZ" sz="2300" dirty="0" smtClean="0"/>
              <a:t> </a:t>
            </a:r>
            <a:r>
              <a:rPr lang="cs-CZ" altLang="cs-CZ" sz="2300" dirty="0" err="1" smtClean="0"/>
              <a:t>also</a:t>
            </a:r>
            <a:r>
              <a:rPr lang="cs-CZ" altLang="cs-CZ" sz="2300" dirty="0" smtClean="0"/>
              <a:t> </a:t>
            </a:r>
            <a:r>
              <a:rPr lang="cs-CZ" altLang="cs-CZ" sz="2300" b="1" dirty="0" err="1" smtClean="0"/>
              <a:t>special</a:t>
            </a:r>
            <a:r>
              <a:rPr lang="cs-CZ" altLang="cs-CZ" sz="2300" b="1" dirty="0" smtClean="0"/>
              <a:t> </a:t>
            </a:r>
            <a:r>
              <a:rPr lang="cs-CZ" altLang="cs-CZ" sz="2300" b="1" dirty="0" err="1" smtClean="0"/>
              <a:t>educational</a:t>
            </a:r>
            <a:r>
              <a:rPr lang="cs-CZ" altLang="cs-CZ" sz="2300" b="1" dirty="0" smtClean="0"/>
              <a:t> </a:t>
            </a:r>
            <a:r>
              <a:rPr lang="cs-CZ" altLang="cs-CZ" sz="2300" b="1" dirty="0" err="1" smtClean="0"/>
              <a:t>needs</a:t>
            </a:r>
            <a:endParaRPr lang="cs-CZ" altLang="cs-CZ" sz="23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300" b="1" u="sng" dirty="0" err="1" smtClean="0"/>
              <a:t>Necessary</a:t>
            </a:r>
            <a:r>
              <a:rPr lang="cs-CZ" altLang="cs-CZ" sz="2300" b="1" u="sng" dirty="0" smtClean="0"/>
              <a:t> </a:t>
            </a:r>
            <a:r>
              <a:rPr lang="cs-CZ" altLang="cs-CZ" sz="2300" b="1" u="sng" dirty="0" err="1" smtClean="0"/>
              <a:t>conditions</a:t>
            </a:r>
            <a:r>
              <a:rPr lang="cs-CZ" altLang="cs-CZ" sz="2300" b="1" u="sng" dirty="0" smtClean="0"/>
              <a:t> to a </a:t>
            </a:r>
            <a:r>
              <a:rPr lang="cs-CZ" altLang="cs-CZ" sz="2300" b="1" u="sng" dirty="0" err="1" smtClean="0"/>
              <a:t>right</a:t>
            </a:r>
            <a:r>
              <a:rPr lang="cs-CZ" altLang="cs-CZ" sz="2300" b="1" u="sng" dirty="0" smtClean="0"/>
              <a:t> </a:t>
            </a:r>
            <a:r>
              <a:rPr lang="cs-CZ" altLang="cs-CZ" sz="2300" b="1" u="sng" dirty="0" err="1" smtClean="0"/>
              <a:t>communication</a:t>
            </a:r>
            <a:r>
              <a:rPr lang="cs-CZ" altLang="cs-CZ" sz="2300" b="1" u="sng" dirty="0" smtClean="0"/>
              <a:t> by a </a:t>
            </a:r>
            <a:r>
              <a:rPr lang="cs-CZ" altLang="cs-CZ" sz="2300" b="1" u="sng" dirty="0" err="1" smtClean="0"/>
              <a:t>spoken</a:t>
            </a:r>
            <a:r>
              <a:rPr lang="cs-CZ" altLang="cs-CZ" sz="2300" b="1" u="sng" dirty="0" smtClean="0"/>
              <a:t> </a:t>
            </a:r>
            <a:r>
              <a:rPr lang="cs-CZ" altLang="cs-CZ" sz="2300" b="1" u="sng" dirty="0" err="1" smtClean="0"/>
              <a:t>speech</a:t>
            </a:r>
            <a:r>
              <a:rPr lang="cs-CZ" altLang="cs-CZ" sz="2300" b="1" u="sng" dirty="0" smtClean="0"/>
              <a:t>:</a:t>
            </a:r>
            <a:endParaRPr lang="cs-CZ" altLang="cs-CZ" sz="2300" b="1" u="sng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300" b="1" dirty="0" err="1" smtClean="0"/>
              <a:t>Good</a:t>
            </a:r>
            <a:r>
              <a:rPr lang="cs-CZ" altLang="cs-CZ" sz="2300" b="1" dirty="0" smtClean="0"/>
              <a:t> </a:t>
            </a:r>
            <a:r>
              <a:rPr lang="cs-CZ" altLang="cs-CZ" sz="2300" b="1" dirty="0" err="1" smtClean="0"/>
              <a:t>hearing</a:t>
            </a:r>
            <a:endParaRPr lang="cs-CZ" altLang="cs-CZ" sz="2300" b="1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300" b="1" dirty="0" err="1" smtClean="0"/>
              <a:t>Correct</a:t>
            </a:r>
            <a:r>
              <a:rPr lang="cs-CZ" altLang="cs-CZ" sz="2300" b="1" dirty="0" smtClean="0"/>
              <a:t> </a:t>
            </a:r>
            <a:r>
              <a:rPr lang="cs-CZ" altLang="cs-CZ" sz="2300" b="1" dirty="0" err="1" smtClean="0"/>
              <a:t>funtion</a:t>
            </a:r>
            <a:r>
              <a:rPr lang="cs-CZ" altLang="cs-CZ" sz="2300" b="1" dirty="0" smtClean="0"/>
              <a:t> </a:t>
            </a:r>
            <a:r>
              <a:rPr lang="cs-CZ" altLang="cs-CZ" sz="2300" b="1" dirty="0" err="1" smtClean="0"/>
              <a:t>of</a:t>
            </a:r>
            <a:r>
              <a:rPr lang="cs-CZ" altLang="cs-CZ" sz="2300" b="1" dirty="0" smtClean="0"/>
              <a:t> a brain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300" b="1" dirty="0" err="1" smtClean="0"/>
              <a:t>Functional</a:t>
            </a:r>
            <a:r>
              <a:rPr lang="cs-CZ" altLang="cs-CZ" sz="2300" b="1" dirty="0" smtClean="0"/>
              <a:t> motor aktivity </a:t>
            </a:r>
            <a:r>
              <a:rPr lang="cs-CZ" altLang="cs-CZ" sz="2300" b="1" dirty="0" err="1" smtClean="0"/>
              <a:t>of</a:t>
            </a:r>
            <a:r>
              <a:rPr lang="cs-CZ" altLang="cs-CZ" sz="2300" b="1" dirty="0" smtClean="0"/>
              <a:t> </a:t>
            </a:r>
            <a:r>
              <a:rPr lang="cs-CZ" altLang="cs-CZ" sz="2300" b="1" dirty="0" err="1" smtClean="0"/>
              <a:t>speech</a:t>
            </a:r>
            <a:r>
              <a:rPr lang="cs-CZ" altLang="cs-CZ" sz="2300" b="1" dirty="0" smtClean="0"/>
              <a:t> </a:t>
            </a:r>
            <a:r>
              <a:rPr lang="cs-CZ" altLang="cs-CZ" sz="2300" b="1" dirty="0" err="1" smtClean="0"/>
              <a:t>organs</a:t>
            </a:r>
            <a:r>
              <a:rPr lang="cs-CZ" altLang="cs-CZ" sz="2300" dirty="0" smtClean="0"/>
              <a:t> (</a:t>
            </a:r>
            <a:r>
              <a:rPr lang="cs-CZ" altLang="cs-CZ" sz="2300" dirty="0" err="1" smtClean="0"/>
              <a:t>breathing</a:t>
            </a:r>
            <a:r>
              <a:rPr lang="cs-CZ" altLang="cs-CZ" sz="2300" dirty="0" smtClean="0"/>
              <a:t>, </a:t>
            </a:r>
            <a:r>
              <a:rPr lang="cs-CZ" altLang="cs-CZ" sz="2300" dirty="0" err="1" smtClean="0"/>
              <a:t>voice</a:t>
            </a:r>
            <a:r>
              <a:rPr lang="cs-CZ" altLang="cs-CZ" sz="2300" dirty="0" smtClean="0"/>
              <a:t> and </a:t>
            </a:r>
            <a:r>
              <a:rPr lang="cs-CZ" altLang="cs-CZ" sz="2300" dirty="0" err="1" smtClean="0"/>
              <a:t>articulation</a:t>
            </a:r>
            <a:r>
              <a:rPr lang="cs-CZ" altLang="cs-CZ" sz="2300" dirty="0" smtClean="0"/>
              <a:t> </a:t>
            </a:r>
            <a:r>
              <a:rPr lang="cs-CZ" altLang="cs-CZ" sz="2300" dirty="0" err="1" smtClean="0"/>
              <a:t>organs</a:t>
            </a:r>
            <a:r>
              <a:rPr lang="cs-CZ" altLang="cs-CZ" sz="2300" dirty="0" smtClean="0"/>
              <a:t>)</a:t>
            </a:r>
            <a:endParaRPr lang="cs-CZ" altLang="cs-CZ" sz="23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300" b="1" dirty="0" err="1" smtClean="0"/>
              <a:t>Sufficient</a:t>
            </a:r>
            <a:r>
              <a:rPr lang="cs-CZ" altLang="cs-CZ" sz="2300" b="1" dirty="0" smtClean="0"/>
              <a:t> </a:t>
            </a:r>
            <a:r>
              <a:rPr lang="cs-CZ" altLang="cs-CZ" sz="2300" b="1" dirty="0" err="1" smtClean="0"/>
              <a:t>capacity</a:t>
            </a:r>
            <a:r>
              <a:rPr lang="cs-CZ" altLang="cs-CZ" sz="2300" b="1" dirty="0" smtClean="0"/>
              <a:t> </a:t>
            </a:r>
            <a:r>
              <a:rPr lang="cs-CZ" altLang="cs-CZ" sz="2300" b="1" dirty="0" err="1" smtClean="0"/>
              <a:t>of</a:t>
            </a:r>
            <a:r>
              <a:rPr lang="cs-CZ" altLang="cs-CZ" sz="2300" b="1" dirty="0" smtClean="0"/>
              <a:t> </a:t>
            </a:r>
            <a:r>
              <a:rPr lang="cs-CZ" altLang="cs-CZ" sz="2300" b="1" dirty="0" err="1" smtClean="0"/>
              <a:t>the</a:t>
            </a:r>
            <a:r>
              <a:rPr lang="cs-CZ" altLang="cs-CZ" sz="2300" b="1" dirty="0" smtClean="0"/>
              <a:t> inteligence</a:t>
            </a:r>
            <a:endParaRPr lang="cs-CZ" altLang="cs-CZ" sz="2300" b="1" dirty="0"/>
          </a:p>
        </p:txBody>
      </p:sp>
    </p:spTree>
    <p:extLst>
      <p:ext uri="{BB962C8B-B14F-4D97-AF65-F5344CB8AC3E}">
        <p14:creationId xmlns:p14="http://schemas.microsoft.com/office/powerpoint/2010/main" val="367339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2435" y="0"/>
            <a:ext cx="10515600" cy="1325563"/>
          </a:xfrm>
        </p:spPr>
        <p:txBody>
          <a:bodyPr/>
          <a:lstStyle/>
          <a:p>
            <a:pPr eaLnBrk="1" hangingPunct="1"/>
            <a:r>
              <a:rPr lang="cs-CZ" altLang="cs-CZ" dirty="0" err="1" smtClean="0"/>
              <a:t>Ethiology</a:t>
            </a:r>
            <a:endParaRPr lang="cs-CZ" altLang="cs-CZ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669" y="1576552"/>
            <a:ext cx="11556124" cy="51655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3200" b="1" dirty="0" smtClean="0"/>
              <a:t>Many </a:t>
            </a:r>
            <a:r>
              <a:rPr lang="cs-CZ" altLang="cs-CZ" sz="3200" b="1" dirty="0" err="1" smtClean="0"/>
              <a:t>of</a:t>
            </a:r>
            <a:r>
              <a:rPr lang="cs-CZ" altLang="cs-CZ" sz="3200" b="1" dirty="0" smtClean="0"/>
              <a:t> </a:t>
            </a:r>
            <a:r>
              <a:rPr lang="cs-CZ" altLang="cs-CZ" sz="3200" b="1" dirty="0" err="1" smtClean="0"/>
              <a:t>different</a:t>
            </a:r>
            <a:r>
              <a:rPr lang="cs-CZ" altLang="cs-CZ" sz="3200" b="1" dirty="0" smtClean="0"/>
              <a:t> </a:t>
            </a:r>
            <a:r>
              <a:rPr lang="cs-CZ" altLang="cs-CZ" sz="3200" b="1" dirty="0" err="1" smtClean="0"/>
              <a:t>causes</a:t>
            </a:r>
            <a:endParaRPr lang="cs-CZ" altLang="cs-CZ" sz="32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3200" dirty="0" smtClean="0"/>
              <a:t>Very </a:t>
            </a:r>
            <a:r>
              <a:rPr lang="cs-CZ" altLang="cs-CZ" sz="3200" dirty="0" err="1" smtClean="0"/>
              <a:t>often</a:t>
            </a:r>
            <a:r>
              <a:rPr lang="cs-CZ" altLang="cs-CZ" sz="3200" dirty="0" smtClean="0"/>
              <a:t> a </a:t>
            </a:r>
            <a:r>
              <a:rPr lang="cs-CZ" altLang="cs-CZ" sz="3200" dirty="0" err="1" smtClean="0"/>
              <a:t>connection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with</a:t>
            </a:r>
            <a:r>
              <a:rPr lang="cs-CZ" altLang="cs-CZ" sz="3200" dirty="0" smtClean="0"/>
              <a:t> </a:t>
            </a:r>
            <a:r>
              <a:rPr lang="cs-CZ" altLang="cs-CZ" sz="3200" b="1" dirty="0" smtClean="0"/>
              <a:t>a</a:t>
            </a:r>
            <a:r>
              <a:rPr lang="cs-CZ" altLang="cs-CZ" sz="3200" dirty="0" smtClean="0"/>
              <a:t> </a:t>
            </a:r>
            <a:r>
              <a:rPr lang="cs-CZ" altLang="cs-CZ" sz="3200" b="1" dirty="0" err="1"/>
              <a:t>delayed</a:t>
            </a:r>
            <a:r>
              <a:rPr lang="cs-CZ" altLang="cs-CZ" sz="3200" b="1" dirty="0"/>
              <a:t> </a:t>
            </a:r>
            <a:r>
              <a:rPr lang="cs-CZ" altLang="cs-CZ" sz="3200" b="1" dirty="0" err="1" smtClean="0"/>
              <a:t>development</a:t>
            </a:r>
            <a:r>
              <a:rPr lang="cs-CZ" altLang="cs-CZ" sz="3200" b="1" dirty="0" smtClean="0"/>
              <a:t> </a:t>
            </a:r>
            <a:r>
              <a:rPr lang="cs-CZ" altLang="cs-CZ" sz="3200" dirty="0" err="1" smtClean="0"/>
              <a:t>or</a:t>
            </a:r>
            <a:r>
              <a:rPr lang="cs-CZ" altLang="cs-CZ" sz="3200" dirty="0" smtClean="0"/>
              <a:t> </a:t>
            </a:r>
            <a:r>
              <a:rPr lang="cs-CZ" altLang="cs-CZ" sz="3200" b="1" dirty="0" smtClean="0"/>
              <a:t>a </a:t>
            </a:r>
            <a:r>
              <a:rPr lang="cs-CZ" altLang="cs-CZ" sz="3200" b="1" dirty="0" err="1" smtClean="0"/>
              <a:t>damage</a:t>
            </a:r>
            <a:r>
              <a:rPr lang="cs-CZ" altLang="cs-CZ" sz="3200" b="1" dirty="0" smtClean="0"/>
              <a:t> </a:t>
            </a:r>
            <a:r>
              <a:rPr lang="cs-CZ" altLang="cs-CZ" sz="3200" b="1" dirty="0" err="1" smtClean="0"/>
              <a:t>of</a:t>
            </a:r>
            <a:r>
              <a:rPr lang="cs-CZ" altLang="cs-CZ" sz="3200" b="1" dirty="0" smtClean="0"/>
              <a:t> a </a:t>
            </a:r>
            <a:r>
              <a:rPr lang="cs-CZ" altLang="cs-CZ" sz="3200" b="1" dirty="0" err="1" smtClean="0"/>
              <a:t>central</a:t>
            </a:r>
            <a:r>
              <a:rPr lang="cs-CZ" altLang="cs-CZ" sz="3200" b="1" dirty="0" smtClean="0"/>
              <a:t> </a:t>
            </a:r>
            <a:r>
              <a:rPr lang="cs-CZ" altLang="cs-CZ" sz="3200" b="1" dirty="0" err="1" smtClean="0"/>
              <a:t>neural</a:t>
            </a:r>
            <a:r>
              <a:rPr lang="cs-CZ" altLang="cs-CZ" sz="3200" b="1" dirty="0" smtClean="0"/>
              <a:t> </a:t>
            </a:r>
            <a:r>
              <a:rPr lang="cs-CZ" altLang="cs-CZ" sz="3200" b="1" dirty="0" err="1" smtClean="0"/>
              <a:t>system</a:t>
            </a:r>
            <a:r>
              <a:rPr lang="cs-CZ" altLang="cs-CZ" sz="3200" dirty="0" smtClean="0"/>
              <a:t> (</a:t>
            </a:r>
            <a:r>
              <a:rPr lang="cs-CZ" altLang="cs-CZ" sz="3200" dirty="0" err="1" smtClean="0"/>
              <a:t>the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prognosis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can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be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good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when</a:t>
            </a:r>
            <a:r>
              <a:rPr lang="cs-CZ" altLang="cs-CZ" sz="3200" dirty="0" smtClean="0"/>
              <a:t> CNS </a:t>
            </a:r>
            <a:r>
              <a:rPr lang="cs-CZ" altLang="cs-CZ" sz="3200" dirty="0" err="1" smtClean="0"/>
              <a:t>is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maturating</a:t>
            </a:r>
            <a:r>
              <a:rPr lang="cs-CZ" altLang="cs-CZ" sz="3200" dirty="0" smtClean="0"/>
              <a:t>)</a:t>
            </a:r>
            <a:endParaRPr lang="cs-CZ" altLang="cs-CZ" sz="32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3200" b="1" dirty="0" err="1" smtClean="0"/>
              <a:t>Result</a:t>
            </a:r>
            <a:r>
              <a:rPr lang="cs-CZ" altLang="cs-CZ" sz="3200" b="1" dirty="0" smtClean="0"/>
              <a:t> </a:t>
            </a:r>
            <a:r>
              <a:rPr lang="cs-CZ" altLang="cs-CZ" sz="3200" b="1" dirty="0" err="1" smtClean="0"/>
              <a:t>of</a:t>
            </a:r>
            <a:r>
              <a:rPr lang="cs-CZ" altLang="cs-CZ" sz="3200" b="1" dirty="0" smtClean="0"/>
              <a:t> a </a:t>
            </a:r>
            <a:r>
              <a:rPr lang="cs-CZ" altLang="cs-CZ" sz="3200" b="1" dirty="0" err="1" smtClean="0"/>
              <a:t>hearing</a:t>
            </a:r>
            <a:r>
              <a:rPr lang="cs-CZ" altLang="cs-CZ" sz="3200" b="1" dirty="0" smtClean="0"/>
              <a:t> </a:t>
            </a:r>
            <a:r>
              <a:rPr lang="cs-CZ" altLang="cs-CZ" sz="3200" b="1" dirty="0" err="1" smtClean="0"/>
              <a:t>impairment</a:t>
            </a:r>
            <a:r>
              <a:rPr lang="cs-CZ" altLang="cs-CZ" sz="3200" b="1" dirty="0" smtClean="0"/>
              <a:t> </a:t>
            </a:r>
            <a:r>
              <a:rPr lang="cs-CZ" altLang="cs-CZ" sz="3200" dirty="0"/>
              <a:t>=) </a:t>
            </a:r>
            <a:r>
              <a:rPr lang="cs-CZ" altLang="cs-CZ" sz="3200" dirty="0" smtClean="0"/>
              <a:t>a </a:t>
            </a:r>
            <a:r>
              <a:rPr lang="cs-CZ" altLang="cs-CZ" sz="3200" dirty="0" err="1" smtClean="0"/>
              <a:t>compensation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of</a:t>
            </a:r>
            <a:r>
              <a:rPr lang="cs-CZ" altLang="cs-CZ" sz="3200" dirty="0" smtClean="0"/>
              <a:t> a cause =) </a:t>
            </a:r>
            <a:r>
              <a:rPr lang="cs-CZ" altLang="cs-CZ" sz="3200" dirty="0" err="1" smtClean="0"/>
              <a:t>good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prognosis</a:t>
            </a:r>
            <a:endParaRPr lang="cs-CZ" altLang="cs-CZ" sz="32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3200" b="1" dirty="0" err="1" smtClean="0"/>
              <a:t>Damage</a:t>
            </a:r>
            <a:r>
              <a:rPr lang="cs-CZ" altLang="cs-CZ" sz="3200" b="1" dirty="0" smtClean="0"/>
              <a:t> </a:t>
            </a:r>
            <a:r>
              <a:rPr lang="cs-CZ" altLang="cs-CZ" sz="3200" b="1" dirty="0" err="1" smtClean="0"/>
              <a:t>of</a:t>
            </a:r>
            <a:r>
              <a:rPr lang="cs-CZ" altLang="cs-CZ" sz="3200" b="1" dirty="0" smtClean="0"/>
              <a:t> </a:t>
            </a:r>
            <a:r>
              <a:rPr lang="cs-CZ" altLang="cs-CZ" sz="3200" b="1" dirty="0" err="1" smtClean="0"/>
              <a:t>speech</a:t>
            </a:r>
            <a:r>
              <a:rPr lang="cs-CZ" altLang="cs-CZ" sz="3200" b="1" dirty="0" smtClean="0"/>
              <a:t> </a:t>
            </a:r>
            <a:r>
              <a:rPr lang="cs-CZ" altLang="cs-CZ" sz="3200" b="1" dirty="0" err="1" smtClean="0"/>
              <a:t>organs</a:t>
            </a:r>
            <a:r>
              <a:rPr lang="cs-CZ" altLang="cs-CZ" sz="3200" b="1" dirty="0" smtClean="0"/>
              <a:t> </a:t>
            </a:r>
            <a:r>
              <a:rPr lang="cs-CZ" altLang="cs-CZ" sz="3200" dirty="0" smtClean="0"/>
              <a:t>(</a:t>
            </a:r>
            <a:r>
              <a:rPr lang="cs-CZ" altLang="cs-CZ" sz="3200" dirty="0" err="1" smtClean="0"/>
              <a:t>cleft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etc</a:t>
            </a:r>
            <a:r>
              <a:rPr lang="cs-CZ" altLang="cs-CZ" sz="3200" dirty="0" smtClean="0"/>
              <a:t>.) </a:t>
            </a:r>
            <a:r>
              <a:rPr lang="cs-CZ" altLang="cs-CZ" sz="3200" dirty="0"/>
              <a:t>=) </a:t>
            </a:r>
            <a:r>
              <a:rPr lang="cs-CZ" altLang="cs-CZ" sz="3200" dirty="0" err="1" smtClean="0"/>
              <a:t>surgical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intervention</a:t>
            </a:r>
            <a:r>
              <a:rPr lang="cs-CZ" altLang="cs-CZ" sz="3200" dirty="0" smtClean="0"/>
              <a:t> and </a:t>
            </a:r>
            <a:r>
              <a:rPr lang="cs-CZ" altLang="cs-CZ" sz="3200" dirty="0" err="1" smtClean="0"/>
              <a:t>consequent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logopedic</a:t>
            </a:r>
            <a:r>
              <a:rPr lang="cs-CZ" altLang="cs-CZ" sz="3200" dirty="0" smtClean="0"/>
              <a:t> care</a:t>
            </a:r>
            <a:endParaRPr lang="cs-CZ" altLang="cs-CZ" sz="32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3200" b="1" dirty="0" err="1" smtClean="0"/>
              <a:t>Psychic</a:t>
            </a:r>
            <a:r>
              <a:rPr lang="cs-CZ" altLang="cs-CZ" sz="3200" b="1" dirty="0" smtClean="0"/>
              <a:t> </a:t>
            </a:r>
            <a:r>
              <a:rPr lang="cs-CZ" altLang="cs-CZ" sz="3200" b="1" dirty="0" err="1" smtClean="0"/>
              <a:t>factors</a:t>
            </a:r>
            <a:r>
              <a:rPr lang="cs-CZ" altLang="cs-CZ" sz="3200" b="1" dirty="0" smtClean="0"/>
              <a:t> </a:t>
            </a:r>
            <a:r>
              <a:rPr lang="cs-CZ" altLang="cs-CZ" sz="3200" dirty="0" smtClean="0"/>
              <a:t>=) a </a:t>
            </a:r>
            <a:r>
              <a:rPr lang="cs-CZ" altLang="cs-CZ" sz="3200" dirty="0" err="1" smtClean="0"/>
              <a:t>need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of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elimination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of</a:t>
            </a:r>
            <a:r>
              <a:rPr lang="cs-CZ" altLang="cs-CZ" sz="3200" dirty="0" smtClean="0"/>
              <a:t> a </a:t>
            </a:r>
            <a:r>
              <a:rPr lang="cs-CZ" altLang="cs-CZ" sz="3200" dirty="0" err="1" smtClean="0"/>
              <a:t>primar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problem</a:t>
            </a:r>
            <a:endParaRPr lang="cs-CZ" altLang="cs-CZ" sz="32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3200" dirty="0" err="1" smtClean="0"/>
              <a:t>Often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also</a:t>
            </a:r>
            <a:r>
              <a:rPr lang="cs-CZ" altLang="cs-CZ" sz="3200" dirty="0" smtClean="0"/>
              <a:t> as a </a:t>
            </a:r>
            <a:r>
              <a:rPr lang="cs-CZ" altLang="cs-CZ" sz="3200" b="1" dirty="0" smtClean="0"/>
              <a:t>symptom </a:t>
            </a:r>
            <a:r>
              <a:rPr lang="cs-CZ" altLang="cs-CZ" sz="3200" b="1" dirty="0" err="1" smtClean="0"/>
              <a:t>of</a:t>
            </a:r>
            <a:r>
              <a:rPr lang="cs-CZ" altLang="cs-CZ" sz="3200" b="1" dirty="0" smtClean="0"/>
              <a:t> </a:t>
            </a:r>
            <a:r>
              <a:rPr lang="cs-CZ" altLang="cs-CZ" sz="3200" b="1" dirty="0" err="1" smtClean="0"/>
              <a:t>different</a:t>
            </a:r>
            <a:r>
              <a:rPr lang="cs-CZ" altLang="cs-CZ" sz="3200" b="1" dirty="0"/>
              <a:t> </a:t>
            </a:r>
            <a:r>
              <a:rPr lang="cs-CZ" altLang="cs-CZ" sz="3200" b="1" dirty="0" smtClean="0"/>
              <a:t>handicap</a:t>
            </a:r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38620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Diagnostics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 smtClean="0"/>
              <a:t>Proper and </a:t>
            </a:r>
            <a:r>
              <a:rPr lang="cs-CZ" altLang="cs-CZ" dirty="0" err="1" smtClean="0"/>
              <a:t>right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diagnostics</a:t>
            </a:r>
            <a:r>
              <a:rPr lang="cs-CZ" altLang="cs-CZ" dirty="0" smtClean="0"/>
              <a:t> has to </a:t>
            </a:r>
            <a:r>
              <a:rPr lang="cs-CZ" altLang="cs-CZ" dirty="0" err="1" smtClean="0"/>
              <a:t>respect</a:t>
            </a:r>
            <a:r>
              <a:rPr lang="cs-CZ" altLang="cs-CZ" dirty="0" smtClean="0"/>
              <a:t> natural stadia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a </a:t>
            </a:r>
            <a:r>
              <a:rPr lang="cs-CZ" altLang="cs-CZ" dirty="0" err="1" smtClean="0"/>
              <a:t>speech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ontogeny</a:t>
            </a:r>
            <a:endParaRPr lang="cs-CZ" altLang="cs-CZ" dirty="0" smtClean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 err="1" smtClean="0"/>
              <a:t>Problems</a:t>
            </a:r>
            <a:r>
              <a:rPr lang="cs-CZ" altLang="cs-CZ" dirty="0" smtClean="0"/>
              <a:t> are </a:t>
            </a:r>
            <a:r>
              <a:rPr lang="cs-CZ" altLang="cs-CZ" dirty="0" err="1" smtClean="0"/>
              <a:t>noticed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mainly</a:t>
            </a:r>
            <a:r>
              <a:rPr lang="cs-CZ" altLang="cs-CZ" dirty="0" smtClean="0"/>
              <a:t> by a </a:t>
            </a:r>
            <a:r>
              <a:rPr lang="cs-CZ" altLang="cs-CZ" dirty="0" err="1" smtClean="0"/>
              <a:t>family</a:t>
            </a:r>
            <a:endParaRPr lang="cs-CZ" altLang="cs-CZ" dirty="0" smtClean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 err="1" smtClean="0"/>
              <a:t>Medicine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ward</a:t>
            </a:r>
            <a:r>
              <a:rPr lang="cs-CZ" altLang="cs-CZ" dirty="0" smtClean="0"/>
              <a:t>: </a:t>
            </a:r>
            <a:r>
              <a:rPr lang="cs-CZ" altLang="cs-CZ" dirty="0" err="1" smtClean="0"/>
              <a:t>speech-language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pathology</a:t>
            </a:r>
            <a:r>
              <a:rPr lang="cs-CZ" altLang="cs-CZ" dirty="0" smtClean="0"/>
              <a:t>, </a:t>
            </a:r>
            <a:r>
              <a:rPr lang="cs-CZ" altLang="cs-CZ" dirty="0" smtClean="0"/>
              <a:t>ORL</a:t>
            </a:r>
            <a:endParaRPr lang="cs-CZ" altLang="cs-CZ" dirty="0" smtClean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b="1" u="sng" dirty="0" err="1" smtClean="0"/>
              <a:t>Logopaedic</a:t>
            </a:r>
            <a:r>
              <a:rPr lang="cs-CZ" altLang="cs-CZ" b="1" u="sng" dirty="0" smtClean="0"/>
              <a:t> </a:t>
            </a:r>
            <a:r>
              <a:rPr lang="cs-CZ" altLang="cs-CZ" b="1" u="sng" dirty="0" err="1" smtClean="0"/>
              <a:t>diagnostics</a:t>
            </a:r>
            <a:r>
              <a:rPr lang="cs-CZ" altLang="cs-CZ" b="1" u="sng" dirty="0" smtClean="0"/>
              <a:t> </a:t>
            </a:r>
            <a:r>
              <a:rPr lang="cs-CZ" altLang="cs-CZ" dirty="0" smtClean="0"/>
              <a:t>– </a:t>
            </a:r>
            <a:r>
              <a:rPr lang="cs-CZ" altLang="cs-CZ" b="1" dirty="0" err="1" smtClean="0"/>
              <a:t>assesment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of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all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spheres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of</a:t>
            </a:r>
            <a:r>
              <a:rPr lang="cs-CZ" altLang="cs-CZ" b="1" dirty="0" smtClean="0"/>
              <a:t> a </a:t>
            </a:r>
            <a:r>
              <a:rPr lang="cs-CZ" altLang="cs-CZ" b="1" dirty="0" err="1" smtClean="0"/>
              <a:t>language</a:t>
            </a:r>
            <a:endParaRPr lang="cs-CZ" altLang="cs-CZ" b="1" dirty="0" smtClean="0"/>
          </a:p>
          <a:p>
            <a:pPr>
              <a:lnSpc>
                <a:spcPct val="80000"/>
              </a:lnSpc>
              <a:buNone/>
            </a:pPr>
            <a:r>
              <a:rPr lang="cs-CZ" altLang="cs-CZ" dirty="0" smtClean="0"/>
              <a:t>	</a:t>
            </a:r>
            <a:r>
              <a:rPr lang="cs-CZ" altLang="cs-CZ" b="1" dirty="0" smtClean="0"/>
              <a:t>-</a:t>
            </a:r>
            <a:r>
              <a:rPr lang="cs-CZ" altLang="cs-CZ" b="1" dirty="0" err="1" smtClean="0"/>
              <a:t>phonetic</a:t>
            </a:r>
            <a:r>
              <a:rPr lang="cs-CZ" altLang="cs-CZ" b="1" dirty="0" smtClean="0"/>
              <a:t> and </a:t>
            </a:r>
            <a:r>
              <a:rPr lang="cs-CZ" altLang="cs-CZ" b="1" dirty="0" err="1" smtClean="0"/>
              <a:t>phonological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pronunciation</a:t>
            </a:r>
            <a:r>
              <a:rPr lang="cs-CZ" altLang="cs-CZ" dirty="0" smtClean="0"/>
              <a:t> and </a:t>
            </a:r>
            <a:r>
              <a:rPr lang="cs-CZ" altLang="cs-CZ" dirty="0" err="1" smtClean="0"/>
              <a:t>voice</a:t>
            </a:r>
            <a:r>
              <a:rPr lang="cs-CZ" altLang="cs-CZ" dirty="0" smtClean="0"/>
              <a:t>)</a:t>
            </a:r>
            <a:endParaRPr lang="cs-CZ" altLang="cs-CZ" dirty="0" smtClean="0"/>
          </a:p>
          <a:p>
            <a:pPr>
              <a:lnSpc>
                <a:spcPct val="80000"/>
              </a:lnSpc>
              <a:buNone/>
            </a:pPr>
            <a:r>
              <a:rPr lang="cs-CZ" altLang="cs-CZ" dirty="0" smtClean="0"/>
              <a:t>	</a:t>
            </a:r>
            <a:r>
              <a:rPr lang="cs-CZ" altLang="cs-CZ" b="1" dirty="0" smtClean="0"/>
              <a:t>- </a:t>
            </a:r>
            <a:r>
              <a:rPr lang="cs-CZ" altLang="cs-CZ" b="1" dirty="0" err="1" smtClean="0"/>
              <a:t>lexical</a:t>
            </a:r>
            <a:r>
              <a:rPr lang="cs-CZ" altLang="cs-CZ" b="1" dirty="0" smtClean="0"/>
              <a:t> and </a:t>
            </a:r>
            <a:r>
              <a:rPr lang="cs-CZ" altLang="cs-CZ" b="1" dirty="0" err="1" smtClean="0"/>
              <a:t>semantic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vocabulary</a:t>
            </a:r>
            <a:r>
              <a:rPr lang="cs-CZ" altLang="cs-CZ" dirty="0" smtClean="0"/>
              <a:t> and </a:t>
            </a:r>
            <a:r>
              <a:rPr lang="cs-CZ" altLang="cs-CZ" dirty="0" err="1" smtClean="0"/>
              <a:t>understanding</a:t>
            </a:r>
            <a:r>
              <a:rPr lang="cs-CZ" altLang="cs-CZ" dirty="0" smtClean="0"/>
              <a:t> to a </a:t>
            </a:r>
            <a:r>
              <a:rPr lang="cs-CZ" altLang="cs-CZ" dirty="0" err="1" smtClean="0"/>
              <a:t>sense</a:t>
            </a:r>
            <a:r>
              <a:rPr lang="cs-CZ" altLang="cs-CZ" dirty="0" smtClean="0"/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 smtClean="0"/>
              <a:t>	</a:t>
            </a:r>
            <a:r>
              <a:rPr lang="cs-CZ" altLang="cs-CZ" b="1" dirty="0" smtClean="0"/>
              <a:t>- </a:t>
            </a:r>
            <a:r>
              <a:rPr lang="cs-CZ" altLang="cs-CZ" b="1" dirty="0" err="1" smtClean="0"/>
              <a:t>morphological</a:t>
            </a:r>
            <a:r>
              <a:rPr lang="cs-CZ" altLang="cs-CZ" b="1" dirty="0" smtClean="0"/>
              <a:t> and </a:t>
            </a:r>
            <a:r>
              <a:rPr lang="cs-CZ" altLang="cs-CZ" b="1" dirty="0" err="1" smtClean="0"/>
              <a:t>syntactical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grammar</a:t>
            </a:r>
            <a:r>
              <a:rPr lang="cs-CZ" altLang="cs-CZ" dirty="0" smtClean="0"/>
              <a:t> and sentence </a:t>
            </a:r>
            <a:r>
              <a:rPr lang="cs-CZ" altLang="cs-CZ" dirty="0" err="1" smtClean="0"/>
              <a:t>construction</a:t>
            </a:r>
            <a:r>
              <a:rPr lang="cs-CZ" altLang="cs-CZ" dirty="0" smtClean="0"/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 smtClean="0"/>
              <a:t>   - 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pragmatic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use to a </a:t>
            </a:r>
            <a:r>
              <a:rPr lang="cs-CZ" altLang="cs-CZ" dirty="0" err="1" smtClean="0"/>
              <a:t>communication</a:t>
            </a:r>
            <a:r>
              <a:rPr lang="cs-CZ" altLang="cs-CZ" dirty="0" smtClean="0"/>
              <a:t> in a </a:t>
            </a:r>
            <a:r>
              <a:rPr lang="cs-CZ" altLang="cs-CZ" dirty="0" err="1" smtClean="0"/>
              <a:t>social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environment</a:t>
            </a:r>
            <a:r>
              <a:rPr lang="cs-CZ" altLang="cs-CZ" dirty="0" smtClean="0"/>
              <a:t>)</a:t>
            </a:r>
            <a:endParaRPr lang="cs-CZ" altLang="cs-CZ" dirty="0" smtClean="0"/>
          </a:p>
          <a:p>
            <a:pPr>
              <a:lnSpc>
                <a:spcPct val="80000"/>
              </a:lnSpc>
              <a:buNone/>
            </a:pPr>
            <a:endParaRPr lang="cs-CZ" altLang="cs-CZ" dirty="0" smtClean="0"/>
          </a:p>
          <a:p>
            <a:pPr>
              <a:lnSpc>
                <a:spcPct val="80000"/>
              </a:lnSpc>
              <a:buNone/>
            </a:pPr>
            <a:r>
              <a:rPr lang="cs-CZ" altLang="cs-CZ" b="1" dirty="0" err="1" smtClean="0"/>
              <a:t>The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border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of</a:t>
            </a:r>
            <a:r>
              <a:rPr lang="cs-CZ" altLang="cs-CZ" b="1" dirty="0" smtClean="0"/>
              <a:t> a </a:t>
            </a:r>
            <a:r>
              <a:rPr lang="cs-CZ" altLang="cs-CZ" b="1" dirty="0" err="1" smtClean="0"/>
              <a:t>physiological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taciturnity</a:t>
            </a:r>
            <a:r>
              <a:rPr lang="cs-CZ" altLang="cs-CZ" b="1" dirty="0" smtClean="0"/>
              <a:t> (</a:t>
            </a:r>
            <a:r>
              <a:rPr lang="cs-CZ" b="1" dirty="0" err="1" smtClean="0"/>
              <a:t>incommunicativeness</a:t>
            </a:r>
            <a:r>
              <a:rPr lang="cs-CZ" b="1" dirty="0" smtClean="0"/>
              <a:t>) - </a:t>
            </a:r>
            <a:r>
              <a:rPr lang="cs-CZ" altLang="cs-CZ" b="1" dirty="0" smtClean="0"/>
              <a:t>cca 3rd </a:t>
            </a:r>
            <a:r>
              <a:rPr lang="cs-CZ" altLang="cs-CZ" b="1" dirty="0" err="1" smtClean="0"/>
              <a:t>year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of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an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age</a:t>
            </a:r>
            <a:r>
              <a:rPr lang="cs-CZ" altLang="cs-CZ" b="1" dirty="0" smtClean="0"/>
              <a:t>!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2116176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Genereal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about</a:t>
            </a:r>
            <a:r>
              <a:rPr lang="cs-CZ" altLang="cs-CZ" dirty="0" smtClean="0"/>
              <a:t> a </a:t>
            </a:r>
            <a:r>
              <a:rPr lang="cs-CZ" altLang="cs-CZ" dirty="0" err="1" smtClean="0"/>
              <a:t>speech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ontogeny</a:t>
            </a:r>
            <a:endParaRPr lang="cs-CZ" altLang="cs-CZ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90688"/>
            <a:ext cx="12029090" cy="497867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u="sng" dirty="0" err="1" smtClean="0"/>
              <a:t>Before</a:t>
            </a:r>
            <a:r>
              <a:rPr lang="cs-CZ" altLang="cs-CZ" sz="2000" b="1" u="sng" dirty="0" smtClean="0"/>
              <a:t> </a:t>
            </a:r>
            <a:r>
              <a:rPr lang="cs-CZ" altLang="cs-CZ" sz="2000" b="1" u="sng" dirty="0" err="1" smtClean="0"/>
              <a:t>speech</a:t>
            </a:r>
            <a:r>
              <a:rPr lang="cs-CZ" altLang="cs-CZ" sz="2000" b="1" u="sng" dirty="0" smtClean="0"/>
              <a:t> </a:t>
            </a:r>
            <a:r>
              <a:rPr lang="cs-CZ" altLang="cs-CZ" sz="2000" b="1" u="sng" dirty="0" err="1" smtClean="0"/>
              <a:t>stages</a:t>
            </a: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b="1" dirty="0" smtClean="0"/>
              <a:t>Period </a:t>
            </a:r>
            <a:r>
              <a:rPr lang="cs-CZ" altLang="cs-CZ" sz="2000" b="1" dirty="0" err="1" smtClean="0"/>
              <a:t>of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screaming</a:t>
            </a:r>
            <a:r>
              <a:rPr lang="cs-CZ" altLang="cs-CZ" sz="2000" b="1" dirty="0" smtClean="0"/>
              <a:t> and </a:t>
            </a:r>
            <a:r>
              <a:rPr lang="cs-CZ" altLang="cs-CZ" sz="2000" b="1" dirty="0" err="1" smtClean="0"/>
              <a:t>crying</a:t>
            </a:r>
            <a:r>
              <a:rPr lang="cs-CZ" altLang="cs-CZ" sz="2000" b="1" dirty="0" smtClean="0"/>
              <a:t> </a:t>
            </a:r>
            <a:r>
              <a:rPr lang="cs-CZ" altLang="cs-CZ" sz="2000" dirty="0" smtClean="0"/>
              <a:t>(</a:t>
            </a:r>
            <a:r>
              <a:rPr lang="cs-CZ" altLang="cs-CZ" sz="2000" dirty="0" err="1" smtClean="0"/>
              <a:t>until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the</a:t>
            </a:r>
            <a:r>
              <a:rPr lang="cs-CZ" altLang="cs-CZ" sz="2000" dirty="0" smtClean="0"/>
              <a:t> end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6th </a:t>
            </a:r>
            <a:r>
              <a:rPr lang="cs-CZ" altLang="cs-CZ" sz="2000" dirty="0" err="1" smtClean="0"/>
              <a:t>week</a:t>
            </a:r>
            <a:r>
              <a:rPr lang="cs-CZ" altLang="cs-CZ" sz="2000" dirty="0" smtClean="0"/>
              <a:t>) </a:t>
            </a:r>
            <a:r>
              <a:rPr lang="cs-CZ" altLang="cs-CZ" sz="2000" dirty="0"/>
              <a:t>– </a:t>
            </a:r>
            <a:r>
              <a:rPr lang="cs-CZ" altLang="cs-CZ" sz="2000" dirty="0" err="1" smtClean="0"/>
              <a:t>physiological</a:t>
            </a:r>
            <a:r>
              <a:rPr lang="cs-CZ" altLang="cs-CZ" sz="2000" dirty="0" smtClean="0"/>
              <a:t> reflex, </a:t>
            </a:r>
            <a:r>
              <a:rPr lang="cs-CZ" altLang="cs-CZ" sz="2000" dirty="0" err="1" smtClean="0"/>
              <a:t>further</a:t>
            </a:r>
            <a:r>
              <a:rPr lang="cs-CZ" altLang="cs-CZ" sz="2000" dirty="0" smtClean="0"/>
              <a:t> a </a:t>
            </a:r>
            <a:r>
              <a:rPr lang="cs-CZ" altLang="cs-CZ" sz="2000" dirty="0" err="1" smtClean="0"/>
              <a:t>signal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sense</a:t>
            </a: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b="1" dirty="0" smtClean="0"/>
              <a:t>Period </a:t>
            </a:r>
            <a:r>
              <a:rPr lang="cs-CZ" altLang="cs-CZ" sz="2000" b="1" dirty="0" err="1" smtClean="0"/>
              <a:t>of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gurgling</a:t>
            </a:r>
            <a:r>
              <a:rPr lang="cs-CZ" altLang="cs-CZ" sz="2000" b="1" dirty="0" smtClean="0"/>
              <a:t>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until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the</a:t>
            </a:r>
            <a:r>
              <a:rPr lang="cs-CZ" altLang="cs-CZ" sz="2000" dirty="0"/>
              <a:t> end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2nd 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month</a:t>
            </a:r>
            <a:r>
              <a:rPr lang="cs-CZ" altLang="cs-CZ" sz="2000" dirty="0" smtClean="0"/>
              <a:t>) </a:t>
            </a:r>
            <a:r>
              <a:rPr lang="cs-CZ" altLang="cs-CZ" sz="2000" dirty="0"/>
              <a:t>– </a:t>
            </a:r>
            <a:r>
              <a:rPr lang="cs-CZ" altLang="cs-CZ" sz="2000" dirty="0" err="1" smtClean="0"/>
              <a:t>simple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voices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mainly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vowels</a:t>
            </a:r>
            <a:r>
              <a:rPr lang="cs-CZ" altLang="cs-CZ" sz="2000" dirty="0" smtClean="0"/>
              <a:t> (= </a:t>
            </a:r>
            <a:r>
              <a:rPr lang="cs-CZ" altLang="cs-CZ" sz="2000" dirty="0" err="1" smtClean="0"/>
              <a:t>good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mood</a:t>
            </a:r>
            <a:endParaRPr lang="cs-CZ" altLang="cs-CZ" sz="20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000" b="1" dirty="0"/>
              <a:t>Period </a:t>
            </a:r>
            <a:r>
              <a:rPr lang="cs-CZ" altLang="cs-CZ" sz="2000" b="1" dirty="0" err="1" smtClean="0"/>
              <a:t>of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babbling</a:t>
            </a:r>
            <a:r>
              <a:rPr lang="cs-CZ" altLang="cs-CZ" sz="2000" b="1" dirty="0" smtClean="0"/>
              <a:t>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until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the</a:t>
            </a:r>
            <a:r>
              <a:rPr lang="cs-CZ" altLang="cs-CZ" sz="2000" dirty="0"/>
              <a:t> end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1st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year</a:t>
            </a:r>
            <a:r>
              <a:rPr lang="cs-CZ" altLang="cs-CZ" sz="2000" dirty="0" smtClean="0"/>
              <a:t>) </a:t>
            </a:r>
            <a:r>
              <a:rPr lang="cs-CZ" altLang="cs-CZ" sz="2000" dirty="0"/>
              <a:t>– </a:t>
            </a:r>
            <a:r>
              <a:rPr lang="cs-CZ" altLang="cs-CZ" sz="2000" dirty="0" err="1" smtClean="0"/>
              <a:t>imitation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preparation</a:t>
            </a:r>
            <a:r>
              <a:rPr lang="cs-CZ" altLang="cs-CZ" sz="2000" dirty="0" smtClean="0"/>
              <a:t> to </a:t>
            </a:r>
            <a:r>
              <a:rPr lang="cs-CZ" altLang="cs-CZ" sz="2000" dirty="0" err="1" smtClean="0"/>
              <a:t>an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articulation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err="1" smtClean="0"/>
              <a:t>Treshold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of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understanding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– </a:t>
            </a:r>
            <a:r>
              <a:rPr lang="cs-CZ" altLang="cs-CZ" sz="2000" dirty="0" err="1" smtClean="0"/>
              <a:t>reaction</a:t>
            </a:r>
            <a:r>
              <a:rPr lang="cs-CZ" altLang="cs-CZ" sz="2000" dirty="0" smtClean="0"/>
              <a:t> to </a:t>
            </a:r>
            <a:r>
              <a:rPr lang="cs-CZ" altLang="cs-CZ" sz="2000" dirty="0" err="1" smtClean="0"/>
              <a:t>an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understanding</a:t>
            </a:r>
            <a:r>
              <a:rPr lang="cs-CZ" altLang="cs-CZ" sz="2000" dirty="0" smtClean="0"/>
              <a:t> to a </a:t>
            </a:r>
            <a:r>
              <a:rPr lang="cs-CZ" altLang="cs-CZ" sz="2000" dirty="0" err="1" smtClean="0"/>
              <a:t>sense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a </a:t>
            </a:r>
            <a:r>
              <a:rPr lang="cs-CZ" altLang="cs-CZ" sz="2000" dirty="0" err="1" smtClean="0"/>
              <a:t>speech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other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peopple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primary</a:t>
            </a:r>
            <a:r>
              <a:rPr lang="cs-CZ" altLang="cs-CZ" sz="2000" dirty="0" smtClean="0"/>
              <a:t> a  </a:t>
            </a:r>
            <a:r>
              <a:rPr lang="cs-CZ" altLang="cs-CZ" sz="2000" dirty="0" err="1" smtClean="0"/>
              <a:t>reaction</a:t>
            </a:r>
            <a:r>
              <a:rPr lang="cs-CZ" altLang="cs-CZ" sz="2000" dirty="0" smtClean="0"/>
              <a:t> to a </a:t>
            </a:r>
            <a:r>
              <a:rPr lang="cs-CZ" altLang="cs-CZ" sz="2000" dirty="0" err="1" smtClean="0"/>
              <a:t>speech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melody</a:t>
            </a:r>
            <a:endParaRPr lang="cs-CZ" altLang="cs-CZ" sz="2000" dirty="0"/>
          </a:p>
          <a:p>
            <a:pPr>
              <a:lnSpc>
                <a:spcPct val="80000"/>
              </a:lnSpc>
              <a:buNone/>
            </a:pPr>
            <a:r>
              <a:rPr lang="cs-CZ" altLang="cs-CZ" sz="2000" b="1" dirty="0" err="1"/>
              <a:t>Treshold</a:t>
            </a:r>
            <a:r>
              <a:rPr lang="cs-CZ" altLang="cs-CZ" sz="2000" b="1" dirty="0"/>
              <a:t> </a:t>
            </a:r>
            <a:r>
              <a:rPr lang="cs-CZ" altLang="cs-CZ" sz="2000" b="1" dirty="0" err="1" smtClean="0"/>
              <a:t>of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speeking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– </a:t>
            </a:r>
            <a:r>
              <a:rPr lang="cs-CZ" altLang="cs-CZ" sz="2000" dirty="0" err="1" smtClean="0"/>
              <a:t>first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understable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words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effort</a:t>
            </a:r>
            <a:r>
              <a:rPr lang="cs-CZ" altLang="cs-CZ" sz="2000" dirty="0" smtClean="0"/>
              <a:t> and </a:t>
            </a:r>
            <a:r>
              <a:rPr lang="cs-CZ" altLang="cs-CZ" sz="2000" dirty="0" err="1" smtClean="0"/>
              <a:t>attempts</a:t>
            </a:r>
            <a:r>
              <a:rPr lang="cs-CZ" altLang="cs-CZ" sz="2000" dirty="0" smtClean="0"/>
              <a:t> to a </a:t>
            </a:r>
            <a:r>
              <a:rPr lang="cs-CZ" altLang="cs-CZ" sz="2000" dirty="0" err="1" smtClean="0"/>
              <a:t>speaking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u="sng" dirty="0" err="1" smtClean="0"/>
              <a:t>Developmental</a:t>
            </a:r>
            <a:r>
              <a:rPr lang="cs-CZ" altLang="cs-CZ" sz="2000" b="1" u="sng" dirty="0" smtClean="0"/>
              <a:t> </a:t>
            </a:r>
            <a:r>
              <a:rPr lang="cs-CZ" altLang="cs-CZ" sz="2000" b="1" u="sng" dirty="0" err="1" smtClean="0"/>
              <a:t>stages</a:t>
            </a:r>
            <a:r>
              <a:rPr lang="cs-CZ" altLang="cs-CZ" sz="2000" b="1" u="sng" dirty="0" smtClean="0"/>
              <a:t> </a:t>
            </a:r>
            <a:r>
              <a:rPr lang="cs-CZ" altLang="cs-CZ" sz="2000" b="1" u="sng" dirty="0" err="1" smtClean="0"/>
              <a:t>of</a:t>
            </a:r>
            <a:r>
              <a:rPr lang="cs-CZ" altLang="cs-CZ" sz="2000" b="1" u="sng" dirty="0" smtClean="0"/>
              <a:t> a </a:t>
            </a:r>
            <a:r>
              <a:rPr lang="cs-CZ" altLang="cs-CZ" sz="2000" b="1" u="sng" dirty="0" err="1" smtClean="0"/>
              <a:t>speech</a:t>
            </a:r>
            <a:endParaRPr lang="cs-CZ" altLang="cs-CZ" sz="2000" b="1" u="sng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000" b="1" dirty="0" err="1" smtClean="0"/>
              <a:t>Emotionally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volitive</a:t>
            </a:r>
            <a:r>
              <a:rPr lang="cs-CZ" altLang="cs-CZ" sz="2000" b="1" dirty="0" smtClean="0"/>
              <a:t> period </a:t>
            </a:r>
            <a:r>
              <a:rPr lang="cs-CZ" altLang="cs-CZ" sz="2000" dirty="0" smtClean="0"/>
              <a:t>(</a:t>
            </a:r>
            <a:r>
              <a:rPr lang="cs-CZ" altLang="cs-CZ" sz="2000" dirty="0" err="1" smtClean="0"/>
              <a:t>until</a:t>
            </a:r>
            <a:r>
              <a:rPr lang="cs-CZ" altLang="cs-CZ" sz="2000" dirty="0" smtClean="0"/>
              <a:t> </a:t>
            </a:r>
            <a:r>
              <a:rPr lang="cs-CZ" altLang="cs-CZ" sz="2000" dirty="0" err="1"/>
              <a:t>the</a:t>
            </a:r>
            <a:r>
              <a:rPr lang="cs-CZ" altLang="cs-CZ" sz="2000" dirty="0"/>
              <a:t> end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smtClean="0"/>
              <a:t>2nd </a:t>
            </a:r>
            <a:r>
              <a:rPr lang="cs-CZ" altLang="cs-CZ" sz="2000" dirty="0" err="1"/>
              <a:t>year</a:t>
            </a:r>
            <a:r>
              <a:rPr lang="cs-CZ" altLang="cs-CZ" sz="2000" dirty="0"/>
              <a:t>) </a:t>
            </a:r>
            <a:r>
              <a:rPr lang="cs-CZ" altLang="cs-CZ" sz="2000" dirty="0"/>
              <a:t>– </a:t>
            </a:r>
            <a:r>
              <a:rPr lang="cs-CZ" altLang="cs-CZ" sz="2000" dirty="0" err="1" smtClean="0"/>
              <a:t>expression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feelings</a:t>
            </a:r>
            <a:r>
              <a:rPr lang="cs-CZ" altLang="cs-CZ" sz="2000" dirty="0" smtClean="0"/>
              <a:t> and </a:t>
            </a:r>
            <a:r>
              <a:rPr lang="cs-CZ" altLang="cs-CZ" sz="2000" dirty="0" err="1" smtClean="0"/>
              <a:t>needs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one-word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sentences</a:t>
            </a:r>
            <a:endParaRPr lang="cs-CZ" altLang="cs-CZ" sz="20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000" b="1" dirty="0" err="1" smtClean="0"/>
              <a:t>Asociativelly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reproductive</a:t>
            </a:r>
            <a:r>
              <a:rPr lang="cs-CZ" altLang="cs-CZ" sz="2000" b="1" dirty="0" smtClean="0"/>
              <a:t> period </a:t>
            </a:r>
            <a:r>
              <a:rPr lang="cs-CZ" altLang="cs-CZ" sz="2000" dirty="0" smtClean="0"/>
              <a:t>(</a:t>
            </a:r>
            <a:r>
              <a:rPr lang="cs-CZ" altLang="cs-CZ" sz="2000" dirty="0" err="1" smtClean="0"/>
              <a:t>until</a:t>
            </a:r>
            <a:r>
              <a:rPr lang="cs-CZ" altLang="cs-CZ" sz="2000" dirty="0" smtClean="0"/>
              <a:t> </a:t>
            </a:r>
            <a:r>
              <a:rPr lang="cs-CZ" altLang="cs-CZ" sz="2000" dirty="0" err="1"/>
              <a:t>the</a:t>
            </a:r>
            <a:r>
              <a:rPr lang="cs-CZ" altLang="cs-CZ" sz="2000" dirty="0"/>
              <a:t> end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smtClean="0"/>
              <a:t>3rd </a:t>
            </a:r>
            <a:r>
              <a:rPr lang="cs-CZ" altLang="cs-CZ" sz="2000" dirty="0" err="1"/>
              <a:t>year</a:t>
            </a:r>
            <a:r>
              <a:rPr lang="cs-CZ" altLang="cs-CZ" sz="2000" dirty="0"/>
              <a:t>) </a:t>
            </a:r>
            <a:r>
              <a:rPr lang="cs-CZ" altLang="cs-CZ" sz="2000" dirty="0"/>
              <a:t>– </a:t>
            </a:r>
            <a:r>
              <a:rPr lang="cs-CZ" altLang="cs-CZ" sz="2000" dirty="0" err="1" smtClean="0"/>
              <a:t>connection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words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togehter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with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things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using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a </a:t>
            </a:r>
            <a:r>
              <a:rPr lang="cs-CZ" altLang="cs-CZ" sz="2000" dirty="0" err="1" smtClean="0"/>
              <a:t>simple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grammar</a:t>
            </a:r>
            <a:endParaRPr lang="cs-CZ" altLang="cs-CZ" sz="20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000" b="1" dirty="0" err="1" smtClean="0"/>
              <a:t>Stage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of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logic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terms</a:t>
            </a:r>
            <a:r>
              <a:rPr lang="cs-CZ" altLang="cs-CZ" sz="2000" b="1" dirty="0" smtClean="0"/>
              <a:t>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until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the</a:t>
            </a:r>
            <a:r>
              <a:rPr lang="cs-CZ" altLang="cs-CZ" sz="2000" dirty="0"/>
              <a:t> end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4th </a:t>
            </a:r>
            <a:r>
              <a:rPr lang="cs-CZ" altLang="cs-CZ" sz="2000" dirty="0" err="1"/>
              <a:t>year</a:t>
            </a:r>
            <a:r>
              <a:rPr lang="cs-CZ" altLang="cs-CZ" sz="2000" dirty="0"/>
              <a:t>) </a:t>
            </a:r>
            <a:r>
              <a:rPr lang="cs-CZ" altLang="cs-CZ" sz="2000" dirty="0"/>
              <a:t>– </a:t>
            </a:r>
            <a:r>
              <a:rPr lang="cs-CZ" altLang="cs-CZ" sz="2000" dirty="0" err="1" smtClean="0"/>
              <a:t>abstraction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generalisation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questions</a:t>
            </a:r>
            <a:r>
              <a:rPr lang="cs-CZ" altLang="cs-CZ" sz="2000" dirty="0" smtClean="0"/>
              <a:t> „</a:t>
            </a:r>
            <a:r>
              <a:rPr lang="cs-CZ" altLang="cs-CZ" sz="2000" dirty="0" err="1" smtClean="0"/>
              <a:t>Why</a:t>
            </a:r>
            <a:r>
              <a:rPr lang="cs-CZ" altLang="cs-CZ" sz="2000" dirty="0" smtClean="0"/>
              <a:t>?“, „</a:t>
            </a:r>
            <a:r>
              <a:rPr lang="cs-CZ" altLang="cs-CZ" sz="2000" dirty="0" err="1" smtClean="0"/>
              <a:t>What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is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it</a:t>
            </a:r>
            <a:r>
              <a:rPr lang="cs-CZ" altLang="cs-CZ" sz="2000" dirty="0" smtClean="0"/>
              <a:t>?“, a </a:t>
            </a:r>
            <a:r>
              <a:rPr lang="cs-CZ" altLang="cs-CZ" sz="2000" dirty="0" err="1" smtClean="0"/>
              <a:t>conciousness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an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own</a:t>
            </a:r>
            <a:r>
              <a:rPr lang="cs-CZ" altLang="cs-CZ" sz="2000" dirty="0" smtClean="0"/>
              <a:t> identity (</a:t>
            </a:r>
            <a:r>
              <a:rPr lang="cs-CZ" altLang="cs-CZ" sz="2000" dirty="0" err="1" smtClean="0"/>
              <a:t>concept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me</a:t>
            </a:r>
            <a:r>
              <a:rPr lang="cs-CZ" altLang="cs-CZ" sz="2000" dirty="0" smtClean="0"/>
              <a:t>)</a:t>
            </a:r>
            <a:r>
              <a:rPr lang="cs-CZ" altLang="cs-CZ" sz="2000" dirty="0" smtClean="0"/>
              <a:t>, very </a:t>
            </a:r>
            <a:r>
              <a:rPr lang="cs-CZ" altLang="cs-CZ" sz="2000" dirty="0" err="1" smtClean="0"/>
              <a:t>progressive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development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a </a:t>
            </a:r>
            <a:r>
              <a:rPr lang="cs-CZ" altLang="cs-CZ" sz="2000" dirty="0" err="1" smtClean="0"/>
              <a:t>speech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err="1" smtClean="0"/>
              <a:t>Speech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intellectualisation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– </a:t>
            </a:r>
            <a:r>
              <a:rPr lang="cs-CZ" altLang="cs-CZ" sz="2000" dirty="0" err="1" smtClean="0"/>
              <a:t>right</a:t>
            </a:r>
            <a:r>
              <a:rPr lang="cs-CZ" altLang="cs-CZ" sz="2000" dirty="0" smtClean="0"/>
              <a:t> ¨</a:t>
            </a:r>
            <a:r>
              <a:rPr lang="cs-CZ" altLang="cs-CZ" sz="2000" dirty="0" err="1" smtClean="0"/>
              <a:t>content</a:t>
            </a:r>
            <a:r>
              <a:rPr lang="cs-CZ" altLang="cs-CZ" sz="2000" dirty="0" smtClean="0"/>
              <a:t> as </a:t>
            </a:r>
            <a:r>
              <a:rPr lang="cs-CZ" altLang="cs-CZ" sz="2000" dirty="0" err="1" smtClean="0"/>
              <a:t>well</a:t>
            </a:r>
            <a:r>
              <a:rPr lang="cs-CZ" altLang="cs-CZ" sz="2000" dirty="0" smtClean="0"/>
              <a:t> as </a:t>
            </a:r>
            <a:r>
              <a:rPr lang="cs-CZ" altLang="cs-CZ" sz="2000" dirty="0" err="1" smtClean="0"/>
              <a:t>formal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expression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grammar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improvement</a:t>
            </a:r>
            <a:r>
              <a:rPr lang="cs-CZ" altLang="cs-CZ" sz="2000" dirty="0" smtClean="0"/>
              <a:t> and </a:t>
            </a:r>
            <a:r>
              <a:rPr lang="cs-CZ" altLang="cs-CZ" sz="2000" dirty="0" err="1" smtClean="0"/>
              <a:t>adopting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new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terms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88359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10103" y="-136924"/>
            <a:ext cx="8229600" cy="940966"/>
          </a:xfrm>
        </p:spPr>
        <p:txBody>
          <a:bodyPr/>
          <a:lstStyle/>
          <a:p>
            <a:pPr eaLnBrk="1" hangingPunct="1"/>
            <a:r>
              <a:rPr lang="cs-CZ" altLang="cs-CZ" dirty="0" err="1" smtClean="0"/>
              <a:t>Classification</a:t>
            </a:r>
            <a:endParaRPr lang="cs-CZ" altLang="cs-CZ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9545" y="630621"/>
            <a:ext cx="11650717" cy="6038469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 b="1" u="sng" dirty="0" err="1" smtClean="0"/>
              <a:t>Central</a:t>
            </a:r>
            <a:r>
              <a:rPr lang="cs-CZ" altLang="cs-CZ" sz="1600" b="1" u="sng" dirty="0" smtClean="0"/>
              <a:t> </a:t>
            </a:r>
            <a:r>
              <a:rPr lang="cs-CZ" altLang="cs-CZ" sz="1600" b="1" u="sng" dirty="0" err="1" smtClean="0"/>
              <a:t>defects</a:t>
            </a:r>
            <a:r>
              <a:rPr lang="cs-CZ" altLang="cs-CZ" sz="1600" b="1" u="sng" dirty="0" smtClean="0"/>
              <a:t> and </a:t>
            </a:r>
            <a:r>
              <a:rPr lang="cs-CZ" altLang="cs-CZ" sz="1600" b="1" u="sng" dirty="0" err="1" smtClean="0"/>
              <a:t>disorders</a:t>
            </a:r>
            <a:endParaRPr lang="cs-CZ" altLang="cs-CZ" sz="1600" b="1" u="sng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 err="1" smtClean="0"/>
              <a:t>Developmental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dysphasia</a:t>
            </a:r>
            <a:endParaRPr lang="cs-CZ" altLang="cs-CZ" sz="1600" i="1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 err="1" smtClean="0"/>
              <a:t>Aphasia</a:t>
            </a:r>
            <a:r>
              <a:rPr lang="cs-CZ" altLang="cs-CZ" sz="1600" i="1" dirty="0" smtClean="0"/>
              <a:t> </a:t>
            </a:r>
            <a:r>
              <a:rPr lang="cs-CZ" altLang="cs-CZ" sz="1600" dirty="0" smtClean="0"/>
              <a:t>(a </a:t>
            </a:r>
            <a:r>
              <a:rPr lang="cs-CZ" altLang="cs-CZ" sz="1600" dirty="0" err="1" smtClean="0"/>
              <a:t>disruption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already</a:t>
            </a:r>
            <a:r>
              <a:rPr lang="cs-CZ" altLang="cs-CZ" sz="1600" dirty="0" smtClean="0"/>
              <a:t> developer </a:t>
            </a:r>
            <a:r>
              <a:rPr lang="cs-CZ" altLang="cs-CZ" sz="1600" dirty="0" err="1" smtClean="0"/>
              <a:t>ability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– </a:t>
            </a:r>
            <a:r>
              <a:rPr lang="cs-CZ" altLang="cs-CZ" sz="1600" dirty="0" smtClean="0"/>
              <a:t>brain trauma, </a:t>
            </a:r>
            <a:r>
              <a:rPr lang="cs-CZ" altLang="cs-CZ" sz="1600" dirty="0" err="1" smtClean="0"/>
              <a:t>injuries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etc</a:t>
            </a:r>
            <a:r>
              <a:rPr lang="cs-CZ" altLang="cs-CZ" sz="1600" dirty="0" smtClean="0"/>
              <a:t>.)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 err="1" smtClean="0"/>
              <a:t>Babbling</a:t>
            </a:r>
            <a:r>
              <a:rPr lang="cs-CZ" altLang="cs-CZ" sz="1600" i="1" dirty="0" smtClean="0"/>
              <a:t> </a:t>
            </a:r>
            <a:r>
              <a:rPr lang="cs-CZ" altLang="cs-CZ" sz="1600" dirty="0" smtClean="0"/>
              <a:t>(</a:t>
            </a:r>
            <a:r>
              <a:rPr lang="cs-CZ" altLang="cs-CZ" sz="1600" dirty="0" err="1" smtClean="0"/>
              <a:t>connected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with</a:t>
            </a:r>
            <a:r>
              <a:rPr lang="cs-CZ" altLang="cs-CZ" sz="1600" dirty="0" smtClean="0"/>
              <a:t> a minor brain </a:t>
            </a:r>
            <a:r>
              <a:rPr lang="cs-CZ" altLang="cs-CZ" sz="1600" dirty="0" err="1" smtClean="0"/>
              <a:t>damage</a:t>
            </a:r>
            <a:r>
              <a:rPr lang="cs-CZ" altLang="cs-CZ" sz="1600" dirty="0" smtClean="0"/>
              <a:t> – </a:t>
            </a:r>
            <a:r>
              <a:rPr lang="cs-CZ" altLang="cs-CZ" sz="1600" dirty="0" err="1" smtClean="0"/>
              <a:t>it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can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be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detect</a:t>
            </a:r>
            <a:r>
              <a:rPr lang="cs-CZ" altLang="cs-CZ" sz="1600" dirty="0" smtClean="0"/>
              <a:t> by EEG</a:t>
            </a:r>
            <a:r>
              <a:rPr lang="cs-CZ" altLang="cs-CZ" sz="1600" dirty="0"/>
              <a:t>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600" i="1" dirty="0" err="1"/>
              <a:t>S</a:t>
            </a:r>
            <a:r>
              <a:rPr lang="cs-CZ" altLang="cs-CZ" sz="1600" i="1" dirty="0" err="1" smtClean="0"/>
              <a:t>tuttering</a:t>
            </a:r>
            <a:r>
              <a:rPr lang="cs-CZ" altLang="cs-CZ" sz="1600" i="1" dirty="0" smtClean="0"/>
              <a:t> </a:t>
            </a:r>
            <a:r>
              <a:rPr lang="cs-CZ" altLang="cs-CZ" sz="1600" dirty="0"/>
              <a:t>(</a:t>
            </a:r>
            <a:r>
              <a:rPr lang="cs-CZ" altLang="cs-CZ" sz="1600" dirty="0" err="1" smtClean="0"/>
              <a:t>tonic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spasms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muscels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speech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organs</a:t>
            </a:r>
            <a:r>
              <a:rPr lang="cs-CZ" altLang="cs-CZ" sz="1600" dirty="0" smtClean="0"/>
              <a:t>, </a:t>
            </a:r>
            <a:r>
              <a:rPr lang="cs-CZ" altLang="cs-CZ" sz="1600" dirty="0" err="1" smtClean="0"/>
              <a:t>often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alse</a:t>
            </a:r>
            <a:r>
              <a:rPr lang="cs-CZ" altLang="cs-CZ" sz="1600" dirty="0"/>
              <a:t> a minor brain </a:t>
            </a:r>
            <a:r>
              <a:rPr lang="cs-CZ" altLang="cs-CZ" sz="1600" dirty="0" err="1"/>
              <a:t>damage</a:t>
            </a:r>
            <a:r>
              <a:rPr lang="cs-CZ" altLang="cs-CZ" sz="1600" dirty="0"/>
              <a:t> )</a:t>
            </a: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b="1" u="sng" dirty="0" err="1" smtClean="0"/>
              <a:t>Neurotic</a:t>
            </a:r>
            <a:r>
              <a:rPr lang="cs-CZ" altLang="cs-CZ" sz="1600" b="1" u="sng" dirty="0"/>
              <a:t> </a:t>
            </a:r>
            <a:r>
              <a:rPr lang="cs-CZ" altLang="cs-CZ" sz="1600" b="1" u="sng" dirty="0" err="1"/>
              <a:t>defects</a:t>
            </a:r>
            <a:r>
              <a:rPr lang="cs-CZ" altLang="cs-CZ" sz="1600" b="1" u="sng" dirty="0"/>
              <a:t> and </a:t>
            </a:r>
            <a:r>
              <a:rPr lang="cs-CZ" altLang="cs-CZ" sz="1600" b="1" u="sng" dirty="0" err="1"/>
              <a:t>disorders</a:t>
            </a:r>
            <a:endParaRPr lang="cs-CZ" altLang="cs-CZ" sz="1600" b="1" u="sng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 err="1" smtClean="0"/>
              <a:t>Mutisms</a:t>
            </a:r>
            <a:r>
              <a:rPr lang="cs-CZ" altLang="cs-CZ" sz="1600" i="1" dirty="0" smtClean="0"/>
              <a:t> </a:t>
            </a:r>
            <a:r>
              <a:rPr lang="cs-CZ" altLang="cs-CZ" sz="1600" dirty="0" smtClean="0"/>
              <a:t>(in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case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a </a:t>
            </a:r>
            <a:r>
              <a:rPr lang="cs-CZ" altLang="cs-CZ" sz="1600" dirty="0" err="1" smtClean="0"/>
              <a:t>serious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psychic</a:t>
            </a:r>
            <a:r>
              <a:rPr lang="cs-CZ" altLang="cs-CZ" sz="1600" dirty="0" smtClean="0"/>
              <a:t> trauma</a:t>
            </a:r>
            <a:r>
              <a:rPr lang="cs-CZ" altLang="cs-CZ" sz="1600" dirty="0" smtClean="0"/>
              <a:t>)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 err="1" smtClean="0"/>
              <a:t>Selective</a:t>
            </a:r>
            <a:r>
              <a:rPr lang="cs-CZ" altLang="cs-CZ" sz="1600" i="1" dirty="0" smtClean="0"/>
              <a:t> (</a:t>
            </a:r>
            <a:r>
              <a:rPr lang="cs-CZ" altLang="cs-CZ" sz="1600" i="1" dirty="0" err="1" smtClean="0"/>
              <a:t>effective</a:t>
            </a:r>
            <a:r>
              <a:rPr lang="cs-CZ" altLang="cs-CZ" sz="1600" i="1" dirty="0" smtClean="0"/>
              <a:t>) mutismus </a:t>
            </a:r>
            <a:r>
              <a:rPr lang="cs-CZ" altLang="cs-CZ" sz="1600" dirty="0" smtClean="0"/>
              <a:t>(in </a:t>
            </a:r>
            <a:r>
              <a:rPr lang="cs-CZ" altLang="cs-CZ" sz="1600" dirty="0" err="1" smtClean="0"/>
              <a:t>relation</a:t>
            </a:r>
            <a:r>
              <a:rPr lang="cs-CZ" altLang="cs-CZ" sz="1600" dirty="0" smtClean="0"/>
              <a:t> to a </a:t>
            </a:r>
            <a:r>
              <a:rPr lang="cs-CZ" altLang="cs-CZ" sz="1600" dirty="0" err="1" smtClean="0"/>
              <a:t>specific</a:t>
            </a:r>
            <a:r>
              <a:rPr lang="cs-CZ" altLang="cs-CZ" sz="1600" dirty="0" smtClean="0"/>
              <a:t> person)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 err="1" smtClean="0"/>
              <a:t>Surdomutism</a:t>
            </a:r>
            <a:r>
              <a:rPr lang="cs-CZ" altLang="cs-CZ" sz="1600" i="1" dirty="0" smtClean="0"/>
              <a:t> </a:t>
            </a:r>
            <a:r>
              <a:rPr lang="cs-CZ" altLang="cs-CZ" sz="1600" dirty="0"/>
              <a:t>(</a:t>
            </a:r>
            <a:r>
              <a:rPr lang="cs-CZ" altLang="cs-CZ" sz="1600" dirty="0" err="1" smtClean="0"/>
              <a:t>neurotical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loss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a </a:t>
            </a:r>
            <a:r>
              <a:rPr lang="cs-CZ" altLang="cs-CZ" sz="1600" dirty="0" err="1" smtClean="0"/>
              <a:t>speech</a:t>
            </a:r>
            <a:r>
              <a:rPr lang="cs-CZ" altLang="cs-CZ" sz="1600" dirty="0" smtClean="0"/>
              <a:t>, </a:t>
            </a:r>
            <a:r>
              <a:rPr lang="cs-CZ" altLang="cs-CZ" sz="1600" dirty="0" err="1" smtClean="0"/>
              <a:t>often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connected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with</a:t>
            </a:r>
            <a:r>
              <a:rPr lang="cs-CZ" altLang="cs-CZ" sz="1600" dirty="0" smtClean="0"/>
              <a:t> a lip-</a:t>
            </a:r>
            <a:r>
              <a:rPr lang="cs-CZ" altLang="cs-CZ" sz="1600" dirty="0" err="1" smtClean="0"/>
              <a:t>reading</a:t>
            </a:r>
            <a:r>
              <a:rPr lang="cs-CZ" altLang="cs-CZ" sz="1600" dirty="0" smtClean="0"/>
              <a:t>)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u="sng" dirty="0" err="1" smtClean="0"/>
              <a:t>Speech</a:t>
            </a:r>
            <a:r>
              <a:rPr lang="cs-CZ" altLang="cs-CZ" sz="1600" b="1" u="sng" dirty="0" smtClean="0"/>
              <a:t> </a:t>
            </a:r>
            <a:r>
              <a:rPr lang="cs-CZ" altLang="cs-CZ" sz="1600" b="1" u="sng" dirty="0" err="1" smtClean="0"/>
              <a:t>organs</a:t>
            </a:r>
            <a:r>
              <a:rPr lang="cs-CZ" altLang="cs-CZ" sz="1600" b="1" u="sng" dirty="0" smtClean="0"/>
              <a:t> </a:t>
            </a:r>
            <a:r>
              <a:rPr lang="cs-CZ" altLang="cs-CZ" sz="1600" b="1" u="sng" dirty="0" err="1" smtClean="0"/>
              <a:t>defects</a:t>
            </a:r>
            <a:endParaRPr lang="cs-CZ" altLang="cs-CZ" sz="1600" b="1" u="sng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 err="1" smtClean="0"/>
              <a:t>Mumbling</a:t>
            </a:r>
            <a:r>
              <a:rPr lang="cs-CZ" altLang="cs-CZ" sz="1600" i="1" dirty="0" smtClean="0"/>
              <a:t> </a:t>
            </a:r>
            <a:r>
              <a:rPr lang="cs-CZ" altLang="cs-CZ" sz="1600" dirty="0"/>
              <a:t>– </a:t>
            </a:r>
            <a:r>
              <a:rPr lang="cs-CZ" altLang="cs-CZ" sz="1600" dirty="0" err="1" smtClean="0"/>
              <a:t>pathological</a:t>
            </a:r>
            <a:r>
              <a:rPr lang="cs-CZ" altLang="cs-CZ" sz="1600" dirty="0" err="1" smtClean="0"/>
              <a:t>ly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lowered</a:t>
            </a:r>
            <a:r>
              <a:rPr lang="cs-CZ" altLang="cs-CZ" sz="1600" dirty="0" smtClean="0"/>
              <a:t> resonance </a:t>
            </a:r>
            <a:r>
              <a:rPr lang="cs-CZ" altLang="cs-CZ" sz="1600" dirty="0" smtClean="0"/>
              <a:t>(</a:t>
            </a:r>
            <a:r>
              <a:rPr lang="cs-CZ" altLang="cs-CZ" sz="1600" dirty="0" err="1" smtClean="0"/>
              <a:t>barrier</a:t>
            </a:r>
            <a:r>
              <a:rPr lang="cs-CZ" altLang="cs-CZ" sz="1600" dirty="0" smtClean="0"/>
              <a:t> in a nose </a:t>
            </a:r>
            <a:r>
              <a:rPr lang="cs-CZ" altLang="cs-CZ" sz="1600" dirty="0" err="1" smtClean="0"/>
              <a:t>or</a:t>
            </a:r>
            <a:r>
              <a:rPr lang="cs-CZ" altLang="cs-CZ" sz="1600" dirty="0" smtClean="0"/>
              <a:t> a </a:t>
            </a:r>
            <a:r>
              <a:rPr lang="cs-CZ" altLang="cs-CZ" sz="1600" dirty="0" err="1" smtClean="0"/>
              <a:t>nasopharynx</a:t>
            </a:r>
            <a:r>
              <a:rPr lang="cs-CZ" altLang="cs-CZ" sz="1600" dirty="0" smtClean="0"/>
              <a:t>)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 err="1" smtClean="0"/>
              <a:t>Palatolalia</a:t>
            </a:r>
            <a:r>
              <a:rPr lang="cs-CZ" altLang="cs-CZ" sz="1600" i="1" dirty="0" smtClean="0"/>
              <a:t> </a:t>
            </a:r>
            <a:r>
              <a:rPr lang="cs-CZ" altLang="cs-CZ" sz="1600" dirty="0"/>
              <a:t>– </a:t>
            </a:r>
            <a:r>
              <a:rPr lang="cs-CZ" altLang="cs-CZ" sz="1600" dirty="0" smtClean="0"/>
              <a:t>as a </a:t>
            </a:r>
            <a:r>
              <a:rPr lang="cs-CZ" altLang="cs-CZ" sz="1600" dirty="0" err="1" smtClean="0"/>
              <a:t>consequence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a </a:t>
            </a:r>
            <a:r>
              <a:rPr lang="cs-CZ" altLang="cs-CZ" sz="1600" dirty="0" err="1" smtClean="0"/>
              <a:t>palate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cleft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u="sng" dirty="0" err="1" smtClean="0"/>
              <a:t>Articulation</a:t>
            </a:r>
            <a:r>
              <a:rPr lang="cs-CZ" altLang="cs-CZ" sz="1600" b="1" u="sng" dirty="0" smtClean="0"/>
              <a:t> </a:t>
            </a:r>
            <a:r>
              <a:rPr lang="cs-CZ" altLang="cs-CZ" sz="1600" b="1" u="sng" dirty="0" err="1" smtClean="0"/>
              <a:t>disorders</a:t>
            </a:r>
            <a:endParaRPr lang="cs-CZ" altLang="cs-CZ" sz="1600" b="1" u="sng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 err="1" smtClean="0"/>
              <a:t>Dyslalia</a:t>
            </a:r>
            <a:r>
              <a:rPr lang="cs-CZ" altLang="cs-CZ" sz="1600" i="1" dirty="0" smtClean="0"/>
              <a:t> </a:t>
            </a:r>
            <a:r>
              <a:rPr lang="cs-CZ" altLang="cs-CZ" sz="1600" dirty="0"/>
              <a:t>– </a:t>
            </a:r>
            <a:r>
              <a:rPr lang="cs-CZ" altLang="cs-CZ" sz="1600" dirty="0" err="1" smtClean="0"/>
              <a:t>pathological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form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a </a:t>
            </a:r>
            <a:r>
              <a:rPr lang="cs-CZ" altLang="cs-CZ" sz="1600" dirty="0" err="1" smtClean="0"/>
              <a:t>pronunciation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some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phones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or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their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omiting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 err="1" smtClean="0"/>
              <a:t>Dysartia</a:t>
            </a:r>
            <a:r>
              <a:rPr lang="cs-CZ" altLang="cs-CZ" sz="1600" i="1" dirty="0" smtClean="0"/>
              <a:t> </a:t>
            </a:r>
            <a:r>
              <a:rPr lang="cs-CZ" altLang="cs-CZ" sz="1600" dirty="0"/>
              <a:t>– </a:t>
            </a:r>
            <a:r>
              <a:rPr lang="cs-CZ" altLang="cs-CZ" sz="1600" dirty="0" err="1" smtClean="0"/>
              <a:t>general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articulation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disorder</a:t>
            </a:r>
            <a:r>
              <a:rPr lang="cs-CZ" altLang="cs-CZ" sz="1600" dirty="0" smtClean="0"/>
              <a:t> (eg. In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cas</a:t>
            </a:r>
            <a:r>
              <a:rPr lang="cs-CZ" altLang="cs-CZ" sz="1600" dirty="0" smtClean="0"/>
              <a:t>e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cerebral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palsy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etc</a:t>
            </a:r>
            <a:r>
              <a:rPr lang="cs-CZ" altLang="cs-CZ" sz="1600" dirty="0" smtClean="0"/>
              <a:t>., </a:t>
            </a:r>
            <a:r>
              <a:rPr lang="cs-CZ" altLang="cs-CZ" sz="1600" dirty="0" err="1" smtClean="0"/>
              <a:t>speech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functions</a:t>
            </a:r>
            <a:r>
              <a:rPr lang="cs-CZ" altLang="cs-CZ" sz="1600" dirty="0" smtClean="0"/>
              <a:t> are </a:t>
            </a:r>
            <a:r>
              <a:rPr lang="cs-CZ" altLang="cs-CZ" sz="1600" dirty="0" err="1" smtClean="0"/>
              <a:t>affect</a:t>
            </a:r>
            <a:r>
              <a:rPr lang="cs-CZ" altLang="cs-CZ" sz="1600" dirty="0" smtClean="0"/>
              <a:t>, but not a brain</a:t>
            </a:r>
            <a:r>
              <a:rPr lang="cs-CZ" altLang="cs-CZ" sz="1600" dirty="0" smtClean="0"/>
              <a:t>)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u="sng" dirty="0" err="1" smtClean="0"/>
              <a:t>Voice</a:t>
            </a:r>
            <a:r>
              <a:rPr lang="cs-CZ" altLang="cs-CZ" sz="1600" b="1" u="sng" dirty="0" smtClean="0"/>
              <a:t> </a:t>
            </a:r>
            <a:r>
              <a:rPr lang="cs-CZ" altLang="cs-CZ" sz="1600" b="1" u="sng" dirty="0" err="1" smtClean="0"/>
              <a:t>disorders</a:t>
            </a:r>
            <a:endParaRPr lang="cs-CZ" altLang="cs-CZ" sz="1600" b="1" u="sng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dirty="0" err="1" smtClean="0"/>
              <a:t>Dysphonia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– </a:t>
            </a:r>
            <a:r>
              <a:rPr lang="cs-CZ" altLang="cs-CZ" sz="1600" dirty="0" err="1" smtClean="0"/>
              <a:t>pathological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changes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vocal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cords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 err="1" smtClean="0"/>
              <a:t>Change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of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voice</a:t>
            </a:r>
            <a:r>
              <a:rPr lang="cs-CZ" altLang="cs-CZ" sz="1600" i="1" dirty="0" smtClean="0"/>
              <a:t> (</a:t>
            </a:r>
            <a:r>
              <a:rPr lang="cs-CZ" altLang="cs-CZ" sz="1600" i="1" dirty="0" err="1" smtClean="0"/>
              <a:t>mutation</a:t>
            </a:r>
            <a:r>
              <a:rPr lang="cs-CZ" altLang="cs-CZ" sz="1600" i="1" dirty="0" smtClean="0"/>
              <a:t>)</a:t>
            </a:r>
            <a:endParaRPr lang="cs-CZ" altLang="cs-CZ" sz="1600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u="sng" dirty="0" err="1" smtClean="0"/>
              <a:t>Symptomatical</a:t>
            </a:r>
            <a:r>
              <a:rPr lang="cs-CZ" altLang="cs-CZ" sz="1600" b="1" u="sng" dirty="0" smtClean="0"/>
              <a:t> </a:t>
            </a:r>
            <a:r>
              <a:rPr lang="cs-CZ" altLang="cs-CZ" sz="1600" b="1" u="sng" dirty="0" err="1" smtClean="0"/>
              <a:t>defects</a:t>
            </a:r>
            <a:r>
              <a:rPr lang="cs-CZ" altLang="cs-CZ" sz="1600" b="1" u="sng" dirty="0" smtClean="0"/>
              <a:t> and </a:t>
            </a:r>
            <a:r>
              <a:rPr lang="cs-CZ" altLang="cs-CZ" sz="1600" b="1" u="sng" dirty="0" err="1" smtClean="0"/>
              <a:t>disorders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– </a:t>
            </a:r>
            <a:r>
              <a:rPr lang="cs-CZ" altLang="cs-CZ" sz="1600" dirty="0" err="1" smtClean="0"/>
              <a:t>defects</a:t>
            </a:r>
            <a:r>
              <a:rPr lang="cs-CZ" altLang="cs-CZ" sz="1600" dirty="0" smtClean="0"/>
              <a:t> and </a:t>
            </a:r>
            <a:r>
              <a:rPr lang="cs-CZ" altLang="cs-CZ" sz="1600" dirty="0" err="1" smtClean="0"/>
              <a:t>disorders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a </a:t>
            </a:r>
            <a:r>
              <a:rPr lang="cs-CZ" altLang="cs-CZ" sz="1600" dirty="0" err="1" smtClean="0"/>
              <a:t>speech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caused</a:t>
            </a:r>
            <a:r>
              <a:rPr lang="cs-CZ" altLang="cs-CZ" sz="1600" dirty="0" smtClean="0"/>
              <a:t> by a </a:t>
            </a:r>
            <a:r>
              <a:rPr lang="cs-CZ" altLang="cs-CZ" sz="1600" dirty="0" err="1" smtClean="0"/>
              <a:t>different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impairment</a:t>
            </a:r>
            <a:r>
              <a:rPr lang="cs-CZ" altLang="cs-CZ" sz="1600" dirty="0" smtClean="0"/>
              <a:t> (</a:t>
            </a:r>
            <a:r>
              <a:rPr lang="cs-CZ" altLang="cs-CZ" sz="1600" dirty="0" err="1" smtClean="0"/>
              <a:t>hearing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impairment</a:t>
            </a:r>
            <a:r>
              <a:rPr lang="cs-CZ" altLang="cs-CZ" sz="1600" dirty="0" smtClean="0"/>
              <a:t>, </a:t>
            </a:r>
            <a:r>
              <a:rPr lang="cs-CZ" altLang="cs-CZ" sz="1600" dirty="0" err="1" smtClean="0"/>
              <a:t>mental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retardation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etc</a:t>
            </a:r>
            <a:r>
              <a:rPr lang="cs-CZ" altLang="cs-CZ" sz="1600" dirty="0" smtClean="0"/>
              <a:t>.)</a:t>
            </a: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14272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Therapy</a:t>
            </a:r>
            <a:r>
              <a:rPr lang="cs-CZ" altLang="cs-CZ" dirty="0" smtClean="0"/>
              <a:t> and </a:t>
            </a:r>
            <a:r>
              <a:rPr lang="cs-CZ" altLang="cs-CZ" dirty="0" err="1" smtClean="0"/>
              <a:t>compensation</a:t>
            </a:r>
            <a:endParaRPr lang="cs-CZ" altLang="cs-CZ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 err="1" smtClean="0"/>
              <a:t>Mainly</a:t>
            </a:r>
            <a:r>
              <a:rPr lang="cs-CZ" altLang="cs-CZ" sz="2400" dirty="0" smtClean="0"/>
              <a:t> </a:t>
            </a:r>
            <a:r>
              <a:rPr lang="cs-CZ" altLang="cs-CZ" sz="2400" b="1" dirty="0" smtClean="0"/>
              <a:t>logopedy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– </a:t>
            </a:r>
            <a:r>
              <a:rPr lang="cs-CZ" altLang="cs-CZ" sz="2400" dirty="0" err="1" smtClean="0"/>
              <a:t>development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from</a:t>
            </a:r>
            <a:r>
              <a:rPr lang="cs-CZ" altLang="cs-CZ" sz="2400" dirty="0" smtClean="0"/>
              <a:t> a </a:t>
            </a:r>
            <a:r>
              <a:rPr lang="cs-CZ" altLang="cs-CZ" sz="2400" dirty="0" err="1" smtClean="0"/>
              <a:t>middle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20th </a:t>
            </a:r>
            <a:r>
              <a:rPr lang="cs-CZ" altLang="cs-CZ" sz="2400" dirty="0" err="1" smtClean="0"/>
              <a:t>century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err="1" smtClean="0"/>
              <a:t>System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of</a:t>
            </a:r>
            <a:r>
              <a:rPr lang="cs-CZ" altLang="cs-CZ" sz="2400" b="1" dirty="0" smtClean="0"/>
              <a:t> a </a:t>
            </a:r>
            <a:r>
              <a:rPr lang="cs-CZ" altLang="cs-CZ" sz="2400" b="1" dirty="0" err="1" smtClean="0"/>
              <a:t>practical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logopedic</a:t>
            </a:r>
            <a:r>
              <a:rPr lang="cs-CZ" altLang="cs-CZ" sz="2400" b="1" dirty="0" smtClean="0"/>
              <a:t> care </a:t>
            </a:r>
            <a:r>
              <a:rPr lang="cs-CZ" altLang="cs-CZ" sz="2400" dirty="0" smtClean="0"/>
              <a:t>– </a:t>
            </a:r>
            <a:r>
              <a:rPr lang="cs-CZ" altLang="cs-CZ" sz="2400" dirty="0" err="1" smtClean="0"/>
              <a:t>school</a:t>
            </a:r>
            <a:r>
              <a:rPr lang="cs-CZ" altLang="cs-CZ" sz="2400" dirty="0" smtClean="0"/>
              <a:t> and </a:t>
            </a:r>
            <a:r>
              <a:rPr lang="cs-CZ" altLang="cs-CZ" sz="2400" dirty="0" err="1" smtClean="0"/>
              <a:t>health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system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err="1" smtClean="0"/>
              <a:t>School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speech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therapist</a:t>
            </a:r>
            <a:r>
              <a:rPr lang="cs-CZ" altLang="cs-CZ" sz="2400" b="1" dirty="0" smtClean="0"/>
              <a:t> </a:t>
            </a:r>
            <a:r>
              <a:rPr lang="cs-CZ" altLang="cs-CZ" sz="2400" b="1" dirty="0"/>
              <a:t>– </a:t>
            </a:r>
            <a:r>
              <a:rPr lang="cs-CZ" altLang="cs-CZ" sz="2400" b="1" dirty="0" smtClean="0"/>
              <a:t>in </a:t>
            </a:r>
            <a:r>
              <a:rPr lang="cs-CZ" altLang="cs-CZ" sz="2400" b="1" dirty="0" err="1" smtClean="0"/>
              <a:t>primary</a:t>
            </a:r>
            <a:r>
              <a:rPr lang="cs-CZ" altLang="cs-CZ" sz="2400" b="1" dirty="0" smtClean="0"/>
              <a:t> and </a:t>
            </a:r>
            <a:r>
              <a:rPr lang="cs-CZ" altLang="cs-CZ" sz="2400" b="1" dirty="0" err="1" smtClean="0"/>
              <a:t>also</a:t>
            </a:r>
            <a:r>
              <a:rPr lang="cs-CZ" altLang="cs-CZ" sz="2400" b="1" dirty="0" smtClean="0"/>
              <a:t> in </a:t>
            </a:r>
            <a:r>
              <a:rPr lang="cs-CZ" altLang="cs-CZ" sz="2400" b="1" dirty="0" err="1" smtClean="0"/>
              <a:t>special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schools</a:t>
            </a:r>
            <a:endParaRPr lang="cs-CZ" altLang="cs-CZ" sz="2400" b="1" dirty="0"/>
          </a:p>
          <a:p>
            <a:r>
              <a:rPr lang="cs-CZ" altLang="cs-CZ" sz="2400" b="1" dirty="0" err="1" smtClean="0"/>
              <a:t>Clinical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speech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therapist</a:t>
            </a:r>
            <a:r>
              <a:rPr lang="cs-CZ" altLang="cs-CZ" sz="2400" b="1" dirty="0"/>
              <a:t> – </a:t>
            </a:r>
            <a:r>
              <a:rPr lang="cs-CZ" altLang="cs-CZ" sz="2400" b="1" dirty="0" smtClean="0"/>
              <a:t>in </a:t>
            </a:r>
            <a:r>
              <a:rPr lang="cs-CZ" altLang="cs-CZ" sz="2400" b="1" dirty="0" err="1" smtClean="0"/>
              <a:t>medical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facilities</a:t>
            </a:r>
            <a:endParaRPr lang="cs-CZ" altLang="cs-CZ" sz="24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err="1" smtClean="0"/>
              <a:t>Different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prognosis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of</a:t>
            </a:r>
            <a:r>
              <a:rPr lang="cs-CZ" altLang="cs-CZ" sz="2400" b="1" dirty="0" smtClean="0"/>
              <a:t> a </a:t>
            </a:r>
            <a:r>
              <a:rPr lang="cs-CZ" altLang="cs-CZ" sz="2400" b="1" dirty="0" err="1" smtClean="0"/>
              <a:t>correction</a:t>
            </a:r>
            <a:endParaRPr lang="cs-CZ" altLang="cs-CZ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err="1" smtClean="0"/>
              <a:t>Different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forms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communication</a:t>
            </a:r>
            <a:r>
              <a:rPr lang="cs-CZ" altLang="cs-CZ" sz="2400" dirty="0" smtClean="0"/>
              <a:t> – </a:t>
            </a:r>
            <a:r>
              <a:rPr lang="cs-CZ" altLang="cs-CZ" sz="2400" dirty="0" err="1" smtClean="0"/>
              <a:t>also</a:t>
            </a:r>
            <a:r>
              <a:rPr lang="cs-CZ" altLang="cs-CZ" sz="2400" dirty="0" smtClean="0"/>
              <a:t> </a:t>
            </a:r>
            <a:r>
              <a:rPr lang="cs-CZ" altLang="cs-CZ" sz="2400" b="1" dirty="0" err="1" smtClean="0"/>
              <a:t>alternative</a:t>
            </a:r>
            <a:r>
              <a:rPr lang="cs-CZ" altLang="cs-CZ" sz="2400" b="1" dirty="0" smtClean="0"/>
              <a:t> and </a:t>
            </a:r>
            <a:r>
              <a:rPr lang="cs-CZ" altLang="cs-CZ" sz="2400" b="1" dirty="0" err="1" smtClean="0"/>
              <a:t>augmentative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forms</a:t>
            </a:r>
            <a:endParaRPr lang="cs-CZ" altLang="cs-CZ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err="1" smtClean="0"/>
              <a:t>Hightened</a:t>
            </a:r>
            <a:r>
              <a:rPr lang="cs-CZ" altLang="cs-CZ" sz="2400" dirty="0" smtClean="0"/>
              <a:t> </a:t>
            </a:r>
            <a:r>
              <a:rPr lang="cs-CZ" altLang="cs-CZ" sz="2400" b="1" dirty="0" smtClean="0"/>
              <a:t>risk </a:t>
            </a:r>
            <a:r>
              <a:rPr lang="cs-CZ" altLang="cs-CZ" sz="2400" b="1" dirty="0" err="1" smtClean="0"/>
              <a:t>of</a:t>
            </a:r>
            <a:r>
              <a:rPr lang="cs-CZ" altLang="cs-CZ" sz="2400" b="1" dirty="0" smtClean="0"/>
              <a:t> a </a:t>
            </a:r>
            <a:r>
              <a:rPr lang="cs-CZ" altLang="cs-CZ" sz="2400" b="1" dirty="0" err="1" smtClean="0"/>
              <a:t>social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isolation</a:t>
            </a:r>
            <a:r>
              <a:rPr lang="cs-CZ" altLang="cs-CZ" sz="2400" b="1" dirty="0" smtClean="0"/>
              <a:t>!</a:t>
            </a:r>
            <a:endParaRPr lang="cs-CZ" altLang="cs-CZ" sz="24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PC </a:t>
            </a:r>
            <a:r>
              <a:rPr lang="cs-CZ" altLang="cs-CZ" sz="2400" b="1" dirty="0" err="1" smtClean="0"/>
              <a:t>advantages</a:t>
            </a:r>
            <a:r>
              <a:rPr lang="cs-CZ" altLang="cs-CZ" sz="2400" b="1" dirty="0" smtClean="0"/>
              <a:t> and </a:t>
            </a:r>
            <a:r>
              <a:rPr lang="cs-CZ" altLang="cs-CZ" sz="2400" b="1" dirty="0" err="1" smtClean="0"/>
              <a:t>benefits</a:t>
            </a:r>
            <a:endParaRPr lang="cs-CZ" altLang="cs-CZ" sz="24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err="1" smtClean="0"/>
              <a:t>Education</a:t>
            </a:r>
            <a:r>
              <a:rPr lang="cs-CZ" altLang="cs-CZ" sz="2400" dirty="0" smtClean="0"/>
              <a:t> – </a:t>
            </a:r>
            <a:r>
              <a:rPr lang="cs-CZ" altLang="cs-CZ" sz="2400" b="1" dirty="0" err="1" smtClean="0"/>
              <a:t>mainly</a:t>
            </a:r>
            <a:r>
              <a:rPr lang="cs-CZ" altLang="cs-CZ" sz="2400" b="1" dirty="0" smtClean="0"/>
              <a:t> in </a:t>
            </a:r>
            <a:r>
              <a:rPr lang="cs-CZ" altLang="cs-CZ" sz="2400" b="1" dirty="0" err="1" smtClean="0"/>
              <a:t>common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school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71856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Alternative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forms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communication</a:t>
            </a:r>
            <a:endParaRPr lang="cs-CZ" altLang="cs-CZ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183" y="2049780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u="sng" dirty="0" smtClean="0"/>
              <a:t>Many </a:t>
            </a:r>
            <a:r>
              <a:rPr lang="cs-CZ" altLang="cs-CZ" b="1" u="sng" dirty="0" err="1" smtClean="0"/>
              <a:t>systems</a:t>
            </a:r>
            <a:r>
              <a:rPr lang="cs-CZ" altLang="cs-CZ" b="1" u="sng" dirty="0" smtClean="0"/>
              <a:t> </a:t>
            </a:r>
            <a:r>
              <a:rPr lang="cs-CZ" altLang="cs-CZ" b="1" u="sng" dirty="0" err="1" smtClean="0"/>
              <a:t>of</a:t>
            </a:r>
            <a:r>
              <a:rPr lang="cs-CZ" altLang="cs-CZ" b="1" u="sng" dirty="0" smtClean="0"/>
              <a:t> </a:t>
            </a:r>
            <a:r>
              <a:rPr lang="cs-CZ" altLang="cs-CZ" b="1" u="sng" dirty="0" err="1" smtClean="0"/>
              <a:t>communication</a:t>
            </a:r>
            <a:r>
              <a:rPr lang="cs-CZ" altLang="cs-CZ" dirty="0" smtClean="0"/>
              <a:t> – </a:t>
            </a:r>
            <a:r>
              <a:rPr lang="cs-CZ" altLang="cs-CZ" dirty="0" err="1" smtClean="0"/>
              <a:t>they</a:t>
            </a:r>
            <a:r>
              <a:rPr lang="cs-CZ" altLang="cs-CZ" dirty="0" smtClean="0"/>
              <a:t> are </a:t>
            </a:r>
            <a:r>
              <a:rPr lang="cs-CZ" altLang="cs-CZ" dirty="0" err="1" smtClean="0"/>
              <a:t>similar</a:t>
            </a:r>
            <a:r>
              <a:rPr lang="cs-CZ" altLang="cs-CZ" dirty="0" smtClean="0"/>
              <a:t> as </a:t>
            </a:r>
            <a:r>
              <a:rPr lang="cs-CZ" altLang="cs-CZ" dirty="0" err="1" smtClean="0"/>
              <a:t>well</a:t>
            </a:r>
            <a:r>
              <a:rPr lang="cs-CZ" altLang="cs-CZ" dirty="0" smtClean="0"/>
              <a:t> as far </a:t>
            </a:r>
            <a:r>
              <a:rPr lang="cs-CZ" altLang="cs-CZ" dirty="0" err="1" smtClean="0"/>
              <a:t>from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common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spoken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speech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b="1" dirty="0" err="1" smtClean="0"/>
              <a:t>Gestics</a:t>
            </a:r>
            <a:r>
              <a:rPr lang="cs-CZ" altLang="cs-CZ" b="1" dirty="0" smtClean="0"/>
              <a:t> and pantomime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b="1" dirty="0" smtClean="0"/>
              <a:t>Sign </a:t>
            </a:r>
            <a:r>
              <a:rPr lang="cs-CZ" altLang="cs-CZ" b="1" dirty="0" err="1" smtClean="0"/>
              <a:t>language</a:t>
            </a:r>
            <a:endParaRPr lang="cs-CZ" altLang="cs-CZ" b="1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b="1" dirty="0" err="1" smtClean="0">
                <a:hlinkClick r:id="rId2" action="ppaction://hlinksldjump"/>
              </a:rPr>
              <a:t>Pictograms</a:t>
            </a:r>
            <a:r>
              <a:rPr lang="cs-CZ" altLang="cs-CZ" b="1" dirty="0" smtClean="0">
                <a:hlinkClick r:id="rId2" action="ppaction://hlinksldjump"/>
              </a:rPr>
              <a:t> 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understable</a:t>
            </a:r>
            <a:r>
              <a:rPr lang="cs-CZ" altLang="cs-CZ" dirty="0" smtClean="0"/>
              <a:t> to </a:t>
            </a:r>
            <a:r>
              <a:rPr lang="cs-CZ" altLang="cs-CZ" dirty="0" err="1" smtClean="0"/>
              <a:t>all</a:t>
            </a:r>
            <a:r>
              <a:rPr lang="cs-CZ" altLang="cs-CZ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b="1" dirty="0" smtClean="0">
                <a:hlinkClick r:id="rId3" action="ppaction://hlinksldjump"/>
              </a:rPr>
              <a:t>Independent </a:t>
            </a:r>
            <a:r>
              <a:rPr lang="cs-CZ" altLang="cs-CZ" b="1" dirty="0" err="1" smtClean="0">
                <a:hlinkClick r:id="rId3" action="ppaction://hlinksldjump"/>
              </a:rPr>
              <a:t>artificial</a:t>
            </a:r>
            <a:r>
              <a:rPr lang="cs-CZ" altLang="cs-CZ" b="1" dirty="0" smtClean="0">
                <a:hlinkClick r:id="rId3" action="ppaction://hlinksldjump"/>
              </a:rPr>
              <a:t> </a:t>
            </a:r>
            <a:r>
              <a:rPr lang="cs-CZ" altLang="cs-CZ" b="1" dirty="0" err="1" smtClean="0">
                <a:hlinkClick r:id="rId3" action="ppaction://hlinksldjump"/>
              </a:rPr>
              <a:t>language</a:t>
            </a:r>
            <a:r>
              <a:rPr lang="cs-CZ" altLang="cs-CZ" b="1" dirty="0" smtClean="0">
                <a:hlinkClick r:id="rId3" action="ppaction://hlinksldjump"/>
              </a:rPr>
              <a:t> </a:t>
            </a:r>
            <a:r>
              <a:rPr lang="cs-CZ" altLang="cs-CZ" b="1" dirty="0" err="1" smtClean="0">
                <a:hlinkClick r:id="rId3" action="ppaction://hlinksldjump"/>
              </a:rPr>
              <a:t>systems</a:t>
            </a:r>
            <a:r>
              <a:rPr lang="cs-CZ" altLang="cs-CZ" b="1" dirty="0" smtClean="0">
                <a:hlinkClick r:id="rId3" action="ppaction://hlinksldjump"/>
              </a:rPr>
              <a:t> 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Bliss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Makaton</a:t>
            </a:r>
            <a:r>
              <a:rPr lang="cs-CZ" altLang="cs-CZ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b="1" dirty="0" err="1" smtClean="0"/>
              <a:t>Touch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commucation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systems</a:t>
            </a:r>
            <a:endParaRPr lang="cs-CZ" altLang="cs-CZ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Basic sign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all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artificial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communication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systems</a:t>
            </a:r>
            <a:r>
              <a:rPr lang="cs-CZ" altLang="cs-CZ" dirty="0" smtClean="0"/>
              <a:t> – </a:t>
            </a:r>
            <a:r>
              <a:rPr lang="cs-CZ" altLang="cs-CZ" b="1" dirty="0" err="1" smtClean="0"/>
              <a:t>simplicity</a:t>
            </a:r>
            <a:r>
              <a:rPr lang="cs-CZ" altLang="cs-CZ" dirty="0" smtClean="0"/>
              <a:t>!</a:t>
            </a:r>
            <a:endParaRPr lang="cs-CZ" altLang="cs-CZ" b="1" dirty="0" smtClean="0"/>
          </a:p>
        </p:txBody>
      </p:sp>
      <p:pic>
        <p:nvPicPr>
          <p:cNvPr id="4" name="Obrázek 3" descr="C:\Users\kotlik\AppData\Local\Microsoft\Windows\INetCache\Content.MSO\C180D034.tmp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729" y="4809581"/>
            <a:ext cx="2331720" cy="1965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C:\Users\kotlik\AppData\Local\Microsoft\Windows\INetCache\Content.MSO\40558862.tmp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069" y="2408872"/>
            <a:ext cx="3421380" cy="133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C:\Users\kotlik\AppData\Local\Microsoft\Windows\INetCache\Content.MSO\D903A6C0.tmp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729" y="95794"/>
            <a:ext cx="2240280" cy="2049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954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recommendations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An accurate diagnosis may require the input of several specialists. Family physicians, neurologists, and speech-language pathologists may administer tests. Common tests include:</a:t>
            </a:r>
          </a:p>
          <a:p>
            <a:r>
              <a:rPr lang="en-CA" dirty="0" smtClean="0"/>
              <a:t>1</a:t>
            </a:r>
            <a:r>
              <a:rPr lang="cs-CZ" dirty="0" smtClean="0"/>
              <a:t> </a:t>
            </a:r>
            <a:r>
              <a:rPr lang="en-CA" dirty="0" smtClean="0"/>
              <a:t>- </a:t>
            </a:r>
            <a:r>
              <a:rPr lang="en-CA" b="1" dirty="0"/>
              <a:t>a complete physical examination</a:t>
            </a:r>
          </a:p>
          <a:p>
            <a:r>
              <a:rPr lang="en-CA" dirty="0" smtClean="0"/>
              <a:t>2</a:t>
            </a:r>
            <a:r>
              <a:rPr lang="cs-CZ" dirty="0" smtClean="0"/>
              <a:t> </a:t>
            </a:r>
            <a:r>
              <a:rPr lang="en-CA" dirty="0" smtClean="0"/>
              <a:t>- </a:t>
            </a:r>
            <a:r>
              <a:rPr lang="en-CA" b="1" dirty="0"/>
              <a:t>psychometric testing of reasoning and thinking skills</a:t>
            </a:r>
          </a:p>
          <a:p>
            <a:r>
              <a:rPr lang="en-CA" dirty="0" smtClean="0"/>
              <a:t>3</a:t>
            </a:r>
            <a:r>
              <a:rPr lang="cs-CZ" dirty="0" smtClean="0"/>
              <a:t> </a:t>
            </a:r>
            <a:r>
              <a:rPr lang="en-CA" dirty="0" smtClean="0"/>
              <a:t>-</a:t>
            </a:r>
            <a:r>
              <a:rPr lang="cs-CZ" dirty="0" smtClean="0"/>
              <a:t> </a:t>
            </a:r>
            <a:r>
              <a:rPr lang="en-CA" b="1" dirty="0" smtClean="0"/>
              <a:t>speech </a:t>
            </a:r>
            <a:r>
              <a:rPr lang="en-CA" b="1" dirty="0"/>
              <a:t>and language tests</a:t>
            </a:r>
          </a:p>
          <a:p>
            <a:r>
              <a:rPr lang="en-CA" dirty="0" smtClean="0"/>
              <a:t>4</a:t>
            </a:r>
            <a:r>
              <a:rPr lang="cs-CZ" dirty="0" smtClean="0"/>
              <a:t> </a:t>
            </a:r>
            <a:r>
              <a:rPr lang="en-CA" dirty="0" smtClean="0"/>
              <a:t>-</a:t>
            </a:r>
            <a:r>
              <a:rPr lang="cs-CZ" dirty="0" smtClean="0"/>
              <a:t> </a:t>
            </a:r>
            <a:r>
              <a:rPr lang="en-CA" b="1" dirty="0" smtClean="0"/>
              <a:t>magnetic </a:t>
            </a:r>
            <a:r>
              <a:rPr lang="en-CA" b="1" dirty="0"/>
              <a:t>resonance imaging (MRI)</a:t>
            </a:r>
          </a:p>
          <a:p>
            <a:r>
              <a:rPr lang="en-CA" dirty="0" smtClean="0"/>
              <a:t>5</a:t>
            </a:r>
            <a:r>
              <a:rPr lang="cs-CZ" dirty="0" smtClean="0"/>
              <a:t> </a:t>
            </a:r>
            <a:r>
              <a:rPr lang="en-CA" dirty="0" smtClean="0"/>
              <a:t>-</a:t>
            </a:r>
            <a:r>
              <a:rPr lang="cs-CZ" dirty="0" smtClean="0"/>
              <a:t> </a:t>
            </a:r>
            <a:r>
              <a:rPr lang="en-CA" b="1" dirty="0" smtClean="0"/>
              <a:t>computed </a:t>
            </a:r>
            <a:r>
              <a:rPr lang="en-CA" b="1" dirty="0"/>
              <a:t>tomography (CT) scan</a:t>
            </a:r>
          </a:p>
          <a:p>
            <a:r>
              <a:rPr lang="en-CA" dirty="0" smtClean="0"/>
              <a:t>6</a:t>
            </a:r>
            <a:r>
              <a:rPr lang="cs-CZ" dirty="0" smtClean="0"/>
              <a:t> </a:t>
            </a:r>
            <a:r>
              <a:rPr lang="en-CA" dirty="0" smtClean="0"/>
              <a:t>-</a:t>
            </a:r>
            <a:r>
              <a:rPr lang="cs-CZ" dirty="0" smtClean="0"/>
              <a:t> </a:t>
            </a:r>
            <a:r>
              <a:rPr lang="en-CA" b="1" dirty="0" smtClean="0"/>
              <a:t>psychiatric </a:t>
            </a:r>
            <a:r>
              <a:rPr lang="en-CA" b="1" dirty="0"/>
              <a:t>evaluation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428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1017</Words>
  <Application>Microsoft Office PowerPoint</Application>
  <PresentationFormat>Širokoúhlá obrazovka</PresentationFormat>
  <Paragraphs>98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Communication impairment and disorders</vt:lpstr>
      <vt:lpstr>Communication impairment and disorders</vt:lpstr>
      <vt:lpstr>Ethiology</vt:lpstr>
      <vt:lpstr>Diagnostics</vt:lpstr>
      <vt:lpstr>Genereal about a speech ontogeny</vt:lpstr>
      <vt:lpstr>Classification</vt:lpstr>
      <vt:lpstr>Therapy and compensation</vt:lpstr>
      <vt:lpstr>Alternative forms of communication</vt:lpstr>
      <vt:lpstr>Common recommendations</vt:lpstr>
      <vt:lpstr>Specifics of a life of people with a communication impairment</vt:lpstr>
      <vt:lpstr>Bliss and Makaton</vt:lpstr>
      <vt:lpstr>Pictograms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Vady a poruchy komunikace</dc:title>
  <dc:creator>Kamil Kotlík</dc:creator>
  <cp:lastModifiedBy>Kamil Kotlík</cp:lastModifiedBy>
  <cp:revision>27</cp:revision>
  <dcterms:created xsi:type="dcterms:W3CDTF">2020-03-20T11:27:26Z</dcterms:created>
  <dcterms:modified xsi:type="dcterms:W3CDTF">2021-03-23T08:16:12Z</dcterms:modified>
</cp:coreProperties>
</file>