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s/comment1.xml" ContentType="application/vnd.openxmlformats-officedocument.presentationml.comment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51"/>
  </p:notesMasterIdLst>
  <p:sldIdLst>
    <p:sldId id="256" r:id="rId2"/>
    <p:sldId id="392" r:id="rId3"/>
    <p:sldId id="304" r:id="rId4"/>
    <p:sldId id="305" r:id="rId5"/>
    <p:sldId id="286" r:id="rId6"/>
    <p:sldId id="287" r:id="rId7"/>
    <p:sldId id="353" r:id="rId8"/>
    <p:sldId id="355" r:id="rId9"/>
    <p:sldId id="309" r:id="rId10"/>
    <p:sldId id="310" r:id="rId11"/>
    <p:sldId id="395" r:id="rId12"/>
    <p:sldId id="354" r:id="rId13"/>
    <p:sldId id="288" r:id="rId14"/>
    <p:sldId id="363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3" r:id="rId23"/>
    <p:sldId id="374" r:id="rId24"/>
    <p:sldId id="375" r:id="rId25"/>
    <p:sldId id="376" r:id="rId26"/>
    <p:sldId id="377" r:id="rId27"/>
    <p:sldId id="379" r:id="rId28"/>
    <p:sldId id="380" r:id="rId29"/>
    <p:sldId id="381" r:id="rId30"/>
    <p:sldId id="382" r:id="rId31"/>
    <p:sldId id="383" r:id="rId32"/>
    <p:sldId id="384" r:id="rId33"/>
    <p:sldId id="396" r:id="rId34"/>
    <p:sldId id="289" r:id="rId35"/>
    <p:sldId id="290" r:id="rId36"/>
    <p:sldId id="390" r:id="rId37"/>
    <p:sldId id="385" r:id="rId38"/>
    <p:sldId id="386" r:id="rId39"/>
    <p:sldId id="387" r:id="rId40"/>
    <p:sldId id="388" r:id="rId41"/>
    <p:sldId id="389" r:id="rId42"/>
    <p:sldId id="301" r:id="rId43"/>
    <p:sldId id="393" r:id="rId44"/>
    <p:sldId id="323" r:id="rId45"/>
    <p:sldId id="324" r:id="rId46"/>
    <p:sldId id="394" r:id="rId47"/>
    <p:sldId id="391" r:id="rId48"/>
    <p:sldId id="350" r:id="rId49"/>
    <p:sldId id="364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 Hudáková" initials="AH" lastIdx="10" clrIdx="0">
    <p:extLst>
      <p:ext uri="{19B8F6BF-5375-455C-9EA6-DF929625EA0E}">
        <p15:presenceInfo xmlns:p15="http://schemas.microsoft.com/office/powerpoint/2012/main" userId="741b2a806fc06f49" providerId="Windows Live"/>
      </p:ext>
    </p:extLst>
  </p:cmAuthor>
  <p:cmAuthor id="2" name="Hudáková, Andrea" initials="HA" lastIdx="2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68" autoAdjust="0"/>
    <p:restoredTop sz="94660"/>
  </p:normalViewPr>
  <p:slideViewPr>
    <p:cSldViewPr snapToGrid="0">
      <p:cViewPr varScale="1">
        <p:scale>
          <a:sx n="67" d="100"/>
          <a:sy n="67" d="100"/>
        </p:scale>
        <p:origin x="5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fuk\Documents\statistiky_pocty%20deti%20ve%20skolach_rijen_2015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fuk\Documents\statistiky_pocty%20deti%20ve%20skolach_rijen_2015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fuk\Documents\statistiky_pocty%20deti%20ve%20skolach_rijen_2015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fuk\Documents\statistiky_pocty%20deti%20ve%20skolach_rijen_2015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'MŠ_celkem_děti se SP'!$A$5</c:f>
              <c:strCache>
                <c:ptCount val="1"/>
                <c:pt idx="0">
                  <c:v>KG not for children with special needs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'MŠ_celkem_děti se SP'!$B$4:$M$4</c:f>
              <c:strCache>
                <c:ptCount val="12"/>
                <c:pt idx="0">
                  <c:v>2003/04</c:v>
                </c:pt>
                <c:pt idx="1">
                  <c:v>2004/05</c:v>
                </c:pt>
                <c:pt idx="2">
                  <c:v>2005/06</c:v>
                </c:pt>
                <c:pt idx="3">
                  <c:v>2006/07</c:v>
                </c:pt>
                <c:pt idx="4">
                  <c:v>2007/08</c:v>
                </c:pt>
                <c:pt idx="5">
                  <c:v>2008/09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  <c:pt idx="10">
                  <c:v>2013/14</c:v>
                </c:pt>
                <c:pt idx="11">
                  <c:v>2014/15</c:v>
                </c:pt>
              </c:strCache>
            </c:strRef>
          </c:cat>
          <c:val>
            <c:numRef>
              <c:f>'MŠ_celkem_děti se SP'!$B$5:$M$5</c:f>
              <c:numCache>
                <c:formatCode>#,##0_ ;[Red]\-#,##0\ ;\–\ </c:formatCode>
                <c:ptCount val="12"/>
                <c:pt idx="0">
                  <c:v>78</c:v>
                </c:pt>
                <c:pt idx="1">
                  <c:v>74</c:v>
                </c:pt>
                <c:pt idx="2">
                  <c:v>63</c:v>
                </c:pt>
                <c:pt idx="3">
                  <c:v>88</c:v>
                </c:pt>
                <c:pt idx="4">
                  <c:v>81</c:v>
                </c:pt>
                <c:pt idx="5">
                  <c:v>82</c:v>
                </c:pt>
                <c:pt idx="6">
                  <c:v>65</c:v>
                </c:pt>
                <c:pt idx="7">
                  <c:v>64</c:v>
                </c:pt>
                <c:pt idx="8">
                  <c:v>74</c:v>
                </c:pt>
                <c:pt idx="9">
                  <c:v>112</c:v>
                </c:pt>
                <c:pt idx="10">
                  <c:v>129</c:v>
                </c:pt>
                <c:pt idx="11">
                  <c:v>136</c:v>
                </c:pt>
              </c:numCache>
            </c:numRef>
          </c:val>
        </c:ser>
        <c:ser>
          <c:idx val="1"/>
          <c:order val="1"/>
          <c:tx>
            <c:strRef>
              <c:f>'MŠ_celkem_děti se SP'!$A$6</c:f>
              <c:strCache>
                <c:ptCount val="1"/>
                <c:pt idx="0">
                  <c:v>KG for children with special needs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'MŠ_celkem_děti se SP'!$B$4:$M$4</c:f>
              <c:strCache>
                <c:ptCount val="12"/>
                <c:pt idx="0">
                  <c:v>2003/04</c:v>
                </c:pt>
                <c:pt idx="1">
                  <c:v>2004/05</c:v>
                </c:pt>
                <c:pt idx="2">
                  <c:v>2005/06</c:v>
                </c:pt>
                <c:pt idx="3">
                  <c:v>2006/07</c:v>
                </c:pt>
                <c:pt idx="4">
                  <c:v>2007/08</c:v>
                </c:pt>
                <c:pt idx="5">
                  <c:v>2008/09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  <c:pt idx="10">
                  <c:v>2013/14</c:v>
                </c:pt>
                <c:pt idx="11">
                  <c:v>2014/15</c:v>
                </c:pt>
              </c:strCache>
            </c:strRef>
          </c:cat>
          <c:val>
            <c:numRef>
              <c:f>'MŠ_celkem_děti se SP'!$B$6:$M$6</c:f>
              <c:numCache>
                <c:formatCode>#,##0_ ;[Red]\-#,##0\ ;\–\ </c:formatCode>
                <c:ptCount val="12"/>
                <c:pt idx="0">
                  <c:v>141</c:v>
                </c:pt>
                <c:pt idx="1">
                  <c:v>149</c:v>
                </c:pt>
                <c:pt idx="2">
                  <c:v>153</c:v>
                </c:pt>
                <c:pt idx="3">
                  <c:v>170</c:v>
                </c:pt>
                <c:pt idx="4">
                  <c:v>155</c:v>
                </c:pt>
                <c:pt idx="5">
                  <c:v>186</c:v>
                </c:pt>
                <c:pt idx="6">
                  <c:v>178</c:v>
                </c:pt>
                <c:pt idx="7">
                  <c:v>178</c:v>
                </c:pt>
                <c:pt idx="8">
                  <c:v>192</c:v>
                </c:pt>
                <c:pt idx="9">
                  <c:v>160</c:v>
                </c:pt>
                <c:pt idx="10">
                  <c:v>137</c:v>
                </c:pt>
                <c:pt idx="11">
                  <c:v>147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0278032"/>
        <c:axId val="250274504"/>
      </c:barChart>
      <c:catAx>
        <c:axId val="25027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274504"/>
        <c:crosses val="autoZero"/>
        <c:auto val="1"/>
        <c:lblAlgn val="ctr"/>
        <c:lblOffset val="100"/>
        <c:noMultiLvlLbl val="0"/>
      </c:catAx>
      <c:valAx>
        <c:axId val="250274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;[Red]\-#,##0\ ;\–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27803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'ZŠ_celkem_žáci se SP'!$A$4</c:f>
              <c:strCache>
                <c:ptCount val="1"/>
                <c:pt idx="0">
                  <c:v>ES not for children with special needs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'ZŠ_celkem_žáci se SP'!$B$3:$M$3</c:f>
              <c:strCache>
                <c:ptCount val="12"/>
                <c:pt idx="0">
                  <c:v>2003/04</c:v>
                </c:pt>
                <c:pt idx="1">
                  <c:v>2004/05</c:v>
                </c:pt>
                <c:pt idx="2">
                  <c:v>2005/06</c:v>
                </c:pt>
                <c:pt idx="3">
                  <c:v>2006/07</c:v>
                </c:pt>
                <c:pt idx="4">
                  <c:v>2007/08</c:v>
                </c:pt>
                <c:pt idx="5">
                  <c:v>2008/09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  <c:pt idx="10">
                  <c:v>2013/14</c:v>
                </c:pt>
                <c:pt idx="11">
                  <c:v>2014/15</c:v>
                </c:pt>
              </c:strCache>
            </c:strRef>
          </c:cat>
          <c:val>
            <c:numRef>
              <c:f>'ZŠ_celkem_žáci se SP'!$B$4:$M$4</c:f>
              <c:numCache>
                <c:formatCode>#,##0_ ;[Red]\-#,##0\ ;\–\ </c:formatCode>
                <c:ptCount val="12"/>
                <c:pt idx="0">
                  <c:v>557</c:v>
                </c:pt>
                <c:pt idx="1">
                  <c:v>556</c:v>
                </c:pt>
                <c:pt idx="2">
                  <c:v>556</c:v>
                </c:pt>
                <c:pt idx="3">
                  <c:v>537</c:v>
                </c:pt>
                <c:pt idx="4">
                  <c:v>563</c:v>
                </c:pt>
                <c:pt idx="5">
                  <c:v>570</c:v>
                </c:pt>
                <c:pt idx="6">
                  <c:v>575</c:v>
                </c:pt>
                <c:pt idx="7">
                  <c:v>581</c:v>
                </c:pt>
                <c:pt idx="8">
                  <c:v>582</c:v>
                </c:pt>
                <c:pt idx="9">
                  <c:v>594</c:v>
                </c:pt>
                <c:pt idx="10">
                  <c:v>619</c:v>
                </c:pt>
                <c:pt idx="11">
                  <c:v>667</c:v>
                </c:pt>
              </c:numCache>
            </c:numRef>
          </c:val>
        </c:ser>
        <c:ser>
          <c:idx val="1"/>
          <c:order val="1"/>
          <c:tx>
            <c:strRef>
              <c:f>'ZŠ_celkem_žáci se SP'!$A$5</c:f>
              <c:strCache>
                <c:ptCount val="1"/>
                <c:pt idx="0">
                  <c:v>ES for children with special needs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'ZŠ_celkem_žáci se SP'!$B$3:$M$3</c:f>
              <c:strCache>
                <c:ptCount val="12"/>
                <c:pt idx="0">
                  <c:v>2003/04</c:v>
                </c:pt>
                <c:pt idx="1">
                  <c:v>2004/05</c:v>
                </c:pt>
                <c:pt idx="2">
                  <c:v>2005/06</c:v>
                </c:pt>
                <c:pt idx="3">
                  <c:v>2006/07</c:v>
                </c:pt>
                <c:pt idx="4">
                  <c:v>2007/08</c:v>
                </c:pt>
                <c:pt idx="5">
                  <c:v>2008/09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  <c:pt idx="10">
                  <c:v>2013/14</c:v>
                </c:pt>
                <c:pt idx="11">
                  <c:v>2014/15</c:v>
                </c:pt>
              </c:strCache>
            </c:strRef>
          </c:cat>
          <c:val>
            <c:numRef>
              <c:f>'ZŠ_celkem_žáci se SP'!$B$5:$M$5</c:f>
              <c:numCache>
                <c:formatCode>#,##0_ ;[Red]\-#,##0\ ;\–\ </c:formatCode>
                <c:ptCount val="12"/>
                <c:pt idx="0">
                  <c:v>944</c:v>
                </c:pt>
                <c:pt idx="1">
                  <c:v>937</c:v>
                </c:pt>
                <c:pt idx="2">
                  <c:v>763</c:v>
                </c:pt>
                <c:pt idx="3">
                  <c:v>739</c:v>
                </c:pt>
                <c:pt idx="4">
                  <c:v>708</c:v>
                </c:pt>
                <c:pt idx="5">
                  <c:v>694</c:v>
                </c:pt>
                <c:pt idx="6">
                  <c:v>680</c:v>
                </c:pt>
                <c:pt idx="7">
                  <c:v>635</c:v>
                </c:pt>
                <c:pt idx="8">
                  <c:v>559</c:v>
                </c:pt>
                <c:pt idx="9">
                  <c:v>519</c:v>
                </c:pt>
                <c:pt idx="10">
                  <c:v>504</c:v>
                </c:pt>
                <c:pt idx="11">
                  <c:v>516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0276464"/>
        <c:axId val="250276072"/>
      </c:barChart>
      <c:catAx>
        <c:axId val="25027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276072"/>
        <c:crosses val="autoZero"/>
        <c:auto val="1"/>
        <c:lblAlgn val="ctr"/>
        <c:lblOffset val="100"/>
        <c:noMultiLvlLbl val="0"/>
      </c:catAx>
      <c:valAx>
        <c:axId val="250276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;[Red]\-#,##0\ ;\–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27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'SŠ_celkem_žáci se SP'!$A$4</c:f>
              <c:strCache>
                <c:ptCount val="1"/>
                <c:pt idx="0">
                  <c:v>SeS not for students with special needs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'SŠ_celkem_žáci se SP'!$B$3:$M$3</c:f>
              <c:strCache>
                <c:ptCount val="12"/>
                <c:pt idx="0">
                  <c:v>2003/04</c:v>
                </c:pt>
                <c:pt idx="1">
                  <c:v>2004/05</c:v>
                </c:pt>
                <c:pt idx="2">
                  <c:v>2005/06</c:v>
                </c:pt>
                <c:pt idx="3">
                  <c:v>2006/07</c:v>
                </c:pt>
                <c:pt idx="4">
                  <c:v>2007/08</c:v>
                </c:pt>
                <c:pt idx="5">
                  <c:v>2008/09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  <c:pt idx="10">
                  <c:v>2013/14</c:v>
                </c:pt>
                <c:pt idx="11">
                  <c:v>2014/15</c:v>
                </c:pt>
              </c:strCache>
            </c:strRef>
          </c:cat>
          <c:val>
            <c:numRef>
              <c:f>'SŠ_celkem_žáci se SP'!$B$4:$M$4</c:f>
              <c:numCache>
                <c:formatCode>#,##0_ ;[Red]\-#,##0\ ;\–\ </c:formatCode>
                <c:ptCount val="12"/>
                <c:pt idx="0">
                  <c:v>139</c:v>
                </c:pt>
                <c:pt idx="1">
                  <c:v>131</c:v>
                </c:pt>
                <c:pt idx="2">
                  <c:v>111</c:v>
                </c:pt>
                <c:pt idx="3">
                  <c:v>121</c:v>
                </c:pt>
                <c:pt idx="4">
                  <c:v>121</c:v>
                </c:pt>
                <c:pt idx="5">
                  <c:v>136</c:v>
                </c:pt>
                <c:pt idx="6">
                  <c:v>156</c:v>
                </c:pt>
                <c:pt idx="7">
                  <c:v>192</c:v>
                </c:pt>
                <c:pt idx="8">
                  <c:v>193</c:v>
                </c:pt>
                <c:pt idx="9" formatCode="General">
                  <c:v>228</c:v>
                </c:pt>
                <c:pt idx="10">
                  <c:v>240</c:v>
                </c:pt>
                <c:pt idx="11" formatCode="General">
                  <c:v>246</c:v>
                </c:pt>
              </c:numCache>
            </c:numRef>
          </c:val>
        </c:ser>
        <c:ser>
          <c:idx val="1"/>
          <c:order val="1"/>
          <c:tx>
            <c:strRef>
              <c:f>'SŠ_celkem_žáci se SP'!$A$5</c:f>
              <c:strCache>
                <c:ptCount val="1"/>
                <c:pt idx="0">
                  <c:v>SeS for students with special needs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'SŠ_celkem_žáci se SP'!$B$3:$M$3</c:f>
              <c:strCache>
                <c:ptCount val="12"/>
                <c:pt idx="0">
                  <c:v>2003/04</c:v>
                </c:pt>
                <c:pt idx="1">
                  <c:v>2004/05</c:v>
                </c:pt>
                <c:pt idx="2">
                  <c:v>2005/06</c:v>
                </c:pt>
                <c:pt idx="3">
                  <c:v>2006/07</c:v>
                </c:pt>
                <c:pt idx="4">
                  <c:v>2007/08</c:v>
                </c:pt>
                <c:pt idx="5">
                  <c:v>2008/09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  <c:pt idx="10">
                  <c:v>2013/14</c:v>
                </c:pt>
                <c:pt idx="11">
                  <c:v>2014/15</c:v>
                </c:pt>
              </c:strCache>
            </c:strRef>
          </c:cat>
          <c:val>
            <c:numRef>
              <c:f>'SŠ_celkem_žáci se SP'!$B$5:$M$5</c:f>
              <c:numCache>
                <c:formatCode>#,##0_ ;[Red]\-#,##0\ ;\–\ </c:formatCode>
                <c:ptCount val="12"/>
                <c:pt idx="0">
                  <c:v>377</c:v>
                </c:pt>
                <c:pt idx="1">
                  <c:v>392</c:v>
                </c:pt>
                <c:pt idx="2">
                  <c:v>401</c:v>
                </c:pt>
                <c:pt idx="3">
                  <c:v>392</c:v>
                </c:pt>
                <c:pt idx="4">
                  <c:v>395</c:v>
                </c:pt>
                <c:pt idx="5">
                  <c:v>387</c:v>
                </c:pt>
                <c:pt idx="6">
                  <c:v>355</c:v>
                </c:pt>
                <c:pt idx="7">
                  <c:v>319</c:v>
                </c:pt>
                <c:pt idx="8">
                  <c:v>289</c:v>
                </c:pt>
                <c:pt idx="9">
                  <c:v>258</c:v>
                </c:pt>
                <c:pt idx="10">
                  <c:v>257</c:v>
                </c:pt>
                <c:pt idx="11" formatCode="General">
                  <c:v>259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0277640"/>
        <c:axId val="250273328"/>
      </c:barChart>
      <c:catAx>
        <c:axId val="250277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273328"/>
        <c:crosses val="autoZero"/>
        <c:auto val="1"/>
        <c:lblAlgn val="ctr"/>
        <c:lblOffset val="100"/>
        <c:noMultiLvlLbl val="0"/>
      </c:catAx>
      <c:valAx>
        <c:axId val="25027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;[Red]\-#,##0\ ;\–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27764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'děti a žáci se SP_celkem'!$Q$6</c:f>
              <c:strCache>
                <c:ptCount val="1"/>
                <c:pt idx="0">
                  <c:v>2014/2015</c:v>
                </c:pt>
              </c:strCache>
            </c:strRef>
          </c:tx>
          <c:spPr>
            <a:solidFill>
              <a:schemeClr val="accent1"/>
            </a:solidFill>
            <a:ln w="9525">
              <a:solidFill>
                <a:schemeClr val="accent6">
                  <a:lumMod val="75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dPt>
          <c:cat>
            <c:strRef>
              <c:f>'děti a žáci se SP_celkem'!$P$7:$P$12</c:f>
              <c:strCache>
                <c:ptCount val="6"/>
                <c:pt idx="0">
                  <c:v>MŠ hl. vzděl proudu</c:v>
                </c:pt>
                <c:pt idx="1">
                  <c:v>MŠ specializované</c:v>
                </c:pt>
                <c:pt idx="2">
                  <c:v>ZŠ hl. vzděl proudu</c:v>
                </c:pt>
                <c:pt idx="3">
                  <c:v>ZŠ specializované</c:v>
                </c:pt>
                <c:pt idx="4">
                  <c:v>SŠ hl. vzděl proudu</c:v>
                </c:pt>
                <c:pt idx="5">
                  <c:v>SŠ specializované</c:v>
                </c:pt>
              </c:strCache>
            </c:strRef>
          </c:cat>
          <c:val>
            <c:numRef>
              <c:f>'děti a žáci se SP_celkem'!$Q$7:$Q$12</c:f>
              <c:numCache>
                <c:formatCode>#,##0_ ;[Red]\-#,##0\ ;\–\ </c:formatCode>
                <c:ptCount val="6"/>
                <c:pt idx="0">
                  <c:v>136</c:v>
                </c:pt>
                <c:pt idx="1">
                  <c:v>147</c:v>
                </c:pt>
                <c:pt idx="2">
                  <c:v>667</c:v>
                </c:pt>
                <c:pt idx="3">
                  <c:v>516</c:v>
                </c:pt>
                <c:pt idx="4" formatCode="General">
                  <c:v>246</c:v>
                </c:pt>
                <c:pt idx="5" formatCode="General">
                  <c:v>259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50279600"/>
        <c:axId val="250275288"/>
      </c:barChart>
      <c:catAx>
        <c:axId val="250279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250275288"/>
        <c:crosses val="autoZero"/>
        <c:auto val="1"/>
        <c:lblAlgn val="ctr"/>
        <c:lblOffset val="100"/>
        <c:noMultiLvlLbl val="0"/>
      </c:catAx>
      <c:valAx>
        <c:axId val="2502752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 ;[Red]\-#,##0\ ;\–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279600"/>
        <c:crosses val="autoZero"/>
        <c:crossBetween val="between"/>
      </c:valAx>
      <c:spPr>
        <a:noFill/>
        <a:ln w="3175">
          <a:noFill/>
        </a:ln>
        <a:effectLst/>
      </c:spPr>
    </c:plotArea>
    <c:plotVisOnly val="1"/>
    <c:dispBlanksAs val="gap"/>
    <c:showDLblsOverMax val="0"/>
  </c:chart>
  <c:spPr>
    <a:solidFill>
      <a:schemeClr val="accent2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2-22T22:08:40.590" idx="6">
    <p:pos x="2343" y="602"/>
    <p:text>neslyšící = kolikoli, kdo slyší jinak, než je běžné; pedagog = kdokoliv, kdo pedagogicky působí: učitelé, vychovatelé, pomocní vychovatelé, noční vychovatelé, as. pedagoga...; nic to nevpovídá o jejich osobnosti, jazyku, identitě, prac. postavení...</p:text>
    <p:extLst>
      <p:ext uri="{C676402C-5697-4E1C-873F-D02D1690AC5C}">
        <p15:threadingInfo xmlns:p15="http://schemas.microsoft.com/office/powerpoint/2012/main" timeZoneBias="-60"/>
      </p:ext>
    </p:extLst>
  </p:cm>
</p:cmLst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097015-77FA-4203-B733-20AAA0FD029E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F453B9D-0920-4462-9862-DEDA72E8BD3A}">
      <dgm:prSet phldrT="[Text]"/>
      <dgm:spPr/>
      <dgm:t>
        <a:bodyPr/>
        <a:lstStyle/>
        <a:p>
          <a:r>
            <a:rPr lang="cs-CZ" dirty="0" smtClean="0"/>
            <a:t>kdo je NESLYŠÍCÍ?</a:t>
          </a:r>
          <a:endParaRPr lang="en-GB" dirty="0"/>
        </a:p>
      </dgm:t>
    </dgm:pt>
    <dgm:pt modelId="{BE544707-5020-4D6A-B7EF-80344DE55116}" type="parTrans" cxnId="{3C8F6E65-AA58-4539-8B28-51FE30220E54}">
      <dgm:prSet/>
      <dgm:spPr/>
      <dgm:t>
        <a:bodyPr/>
        <a:lstStyle/>
        <a:p>
          <a:endParaRPr lang="en-GB"/>
        </a:p>
      </dgm:t>
    </dgm:pt>
    <dgm:pt modelId="{002C87E3-0D81-4EFD-9E4D-21C9B6DA16C1}" type="sibTrans" cxnId="{3C8F6E65-AA58-4539-8B28-51FE30220E54}">
      <dgm:prSet/>
      <dgm:spPr/>
      <dgm:t>
        <a:bodyPr/>
        <a:lstStyle/>
        <a:p>
          <a:endParaRPr lang="en-GB"/>
        </a:p>
      </dgm:t>
    </dgm:pt>
    <dgm:pt modelId="{4883D2F6-E8A1-46D2-A425-75F8DC2E5890}">
      <dgm:prSet phldrT="[Text]"/>
      <dgm:spPr/>
      <dgm:t>
        <a:bodyPr/>
        <a:lstStyle/>
        <a:p>
          <a:r>
            <a:rPr lang="cs-CZ" dirty="0" smtClean="0"/>
            <a:t>změna paradigmatu</a:t>
          </a:r>
          <a:endParaRPr lang="en-GB" dirty="0"/>
        </a:p>
      </dgm:t>
    </dgm:pt>
    <dgm:pt modelId="{998313CD-2383-47FC-B706-13F3EA8B6DBD}" type="parTrans" cxnId="{5C2A59EC-1C16-41FE-A325-5EE6B96526B2}">
      <dgm:prSet/>
      <dgm:spPr/>
      <dgm:t>
        <a:bodyPr/>
        <a:lstStyle/>
        <a:p>
          <a:endParaRPr lang="en-GB"/>
        </a:p>
      </dgm:t>
    </dgm:pt>
    <dgm:pt modelId="{E9365CC3-887B-4CE7-AA0A-BE08E1A8777B}" type="sibTrans" cxnId="{5C2A59EC-1C16-41FE-A325-5EE6B96526B2}">
      <dgm:prSet/>
      <dgm:spPr/>
      <dgm:t>
        <a:bodyPr/>
        <a:lstStyle/>
        <a:p>
          <a:endParaRPr lang="en-GB"/>
        </a:p>
      </dgm:t>
    </dgm:pt>
    <dgm:pt modelId="{74149E71-32CC-459A-8F77-9C9348197C83}">
      <dgm:prSet phldrT="[Text]"/>
      <dgm:spPr/>
      <dgm:t>
        <a:bodyPr/>
        <a:lstStyle/>
        <a:p>
          <a:r>
            <a:rPr lang="cs-CZ" dirty="0" smtClean="0"/>
            <a:t>sluchová vada</a:t>
          </a:r>
          <a:endParaRPr lang="en-GB" dirty="0"/>
        </a:p>
      </dgm:t>
    </dgm:pt>
    <dgm:pt modelId="{F44D666E-8420-40D4-8EE8-3695C9748567}" type="parTrans" cxnId="{0B302552-1AB3-4D1F-B30C-A9AB9DFDC5CE}">
      <dgm:prSet/>
      <dgm:spPr/>
      <dgm:t>
        <a:bodyPr/>
        <a:lstStyle/>
        <a:p>
          <a:endParaRPr lang="en-GB"/>
        </a:p>
      </dgm:t>
    </dgm:pt>
    <dgm:pt modelId="{B53E819D-6EE1-4CF4-B427-C482ADC39A2D}" type="sibTrans" cxnId="{0B302552-1AB3-4D1F-B30C-A9AB9DFDC5CE}">
      <dgm:prSet/>
      <dgm:spPr/>
      <dgm:t>
        <a:bodyPr/>
        <a:lstStyle/>
        <a:p>
          <a:endParaRPr lang="en-GB"/>
        </a:p>
      </dgm:t>
    </dgm:pt>
    <dgm:pt modelId="{118EA0E6-5B43-4FC8-847A-F8820288EF59}">
      <dgm:prSet phldrT="[Text]"/>
      <dgm:spPr/>
      <dgm:t>
        <a:bodyPr/>
        <a:lstStyle/>
        <a:p>
          <a:r>
            <a:rPr lang="cs-CZ" dirty="0" smtClean="0"/>
            <a:t>užívaný jazyk</a:t>
          </a:r>
          <a:endParaRPr lang="en-GB" dirty="0"/>
        </a:p>
      </dgm:t>
    </dgm:pt>
    <dgm:pt modelId="{DD54ABB4-A6C4-473B-8704-83EFC4F72982}" type="parTrans" cxnId="{A52FD05C-5FD3-4277-BB3A-6402018BD327}">
      <dgm:prSet/>
      <dgm:spPr/>
      <dgm:t>
        <a:bodyPr/>
        <a:lstStyle/>
        <a:p>
          <a:endParaRPr lang="en-GB"/>
        </a:p>
      </dgm:t>
    </dgm:pt>
    <dgm:pt modelId="{58C8862E-D92F-488F-BE7D-72D787E6E72F}" type="sibTrans" cxnId="{A52FD05C-5FD3-4277-BB3A-6402018BD327}">
      <dgm:prSet/>
      <dgm:spPr/>
      <dgm:t>
        <a:bodyPr/>
        <a:lstStyle/>
        <a:p>
          <a:endParaRPr lang="en-GB"/>
        </a:p>
      </dgm:t>
    </dgm:pt>
    <dgm:pt modelId="{DCF94304-2E84-47AA-9C77-A857282F3F4A}" type="pres">
      <dgm:prSet presAssocID="{6A097015-77FA-4203-B733-20AAA0FD029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F026204-9749-4E6F-98AC-3DE5070C8806}" type="pres">
      <dgm:prSet presAssocID="{8F453B9D-0920-4462-9862-DEDA72E8BD3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F823A5-310E-41CA-9B85-497B57032627}" type="pres">
      <dgm:prSet presAssocID="{8F453B9D-0920-4462-9862-DEDA72E8BD3A}" presName="spNode" presStyleCnt="0"/>
      <dgm:spPr/>
    </dgm:pt>
    <dgm:pt modelId="{3EEDBF6C-FF26-439C-B585-5BEB620E0AAE}" type="pres">
      <dgm:prSet presAssocID="{002C87E3-0D81-4EFD-9E4D-21C9B6DA16C1}" presName="sibTrans" presStyleLbl="sibTrans1D1" presStyleIdx="0" presStyleCnt="4"/>
      <dgm:spPr/>
      <dgm:t>
        <a:bodyPr/>
        <a:lstStyle/>
        <a:p>
          <a:endParaRPr lang="en-GB"/>
        </a:p>
      </dgm:t>
    </dgm:pt>
    <dgm:pt modelId="{B21DFE25-A481-4E5E-843E-694826D8CAA9}" type="pres">
      <dgm:prSet presAssocID="{4883D2F6-E8A1-46D2-A425-75F8DC2E589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1ADE184-5EDF-4895-9589-91F525808677}" type="pres">
      <dgm:prSet presAssocID="{4883D2F6-E8A1-46D2-A425-75F8DC2E5890}" presName="spNode" presStyleCnt="0"/>
      <dgm:spPr/>
    </dgm:pt>
    <dgm:pt modelId="{83591AAE-B418-4BC8-B608-EC0DCA26ED10}" type="pres">
      <dgm:prSet presAssocID="{E9365CC3-887B-4CE7-AA0A-BE08E1A8777B}" presName="sibTrans" presStyleLbl="sibTrans1D1" presStyleIdx="1" presStyleCnt="4"/>
      <dgm:spPr/>
      <dgm:t>
        <a:bodyPr/>
        <a:lstStyle/>
        <a:p>
          <a:endParaRPr lang="en-GB"/>
        </a:p>
      </dgm:t>
    </dgm:pt>
    <dgm:pt modelId="{5E481018-B8EB-4DD3-AEDC-4A22BA591D95}" type="pres">
      <dgm:prSet presAssocID="{74149E71-32CC-459A-8F77-9C9348197C8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FF9443-0EBC-4616-8C4A-1E5233AA2645}" type="pres">
      <dgm:prSet presAssocID="{74149E71-32CC-459A-8F77-9C9348197C83}" presName="spNode" presStyleCnt="0"/>
      <dgm:spPr/>
    </dgm:pt>
    <dgm:pt modelId="{59AC124F-1289-48F0-8993-83F34E10C0EA}" type="pres">
      <dgm:prSet presAssocID="{B53E819D-6EE1-4CF4-B427-C482ADC39A2D}" presName="sibTrans" presStyleLbl="sibTrans1D1" presStyleIdx="2" presStyleCnt="4"/>
      <dgm:spPr/>
      <dgm:t>
        <a:bodyPr/>
        <a:lstStyle/>
        <a:p>
          <a:endParaRPr lang="en-GB"/>
        </a:p>
      </dgm:t>
    </dgm:pt>
    <dgm:pt modelId="{74BD0905-6D58-40EA-8A85-BEC109FC37A3}" type="pres">
      <dgm:prSet presAssocID="{118EA0E6-5B43-4FC8-847A-F8820288EF5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46DFBF-6E0C-4BE2-A8B5-AEA76E65028D}" type="pres">
      <dgm:prSet presAssocID="{118EA0E6-5B43-4FC8-847A-F8820288EF59}" presName="spNode" presStyleCnt="0"/>
      <dgm:spPr/>
    </dgm:pt>
    <dgm:pt modelId="{2FB94AF7-A957-4847-B05B-D6DE37215E6B}" type="pres">
      <dgm:prSet presAssocID="{58C8862E-D92F-488F-BE7D-72D787E6E72F}" presName="sibTrans" presStyleLbl="sibTrans1D1" presStyleIdx="3" presStyleCnt="4"/>
      <dgm:spPr/>
      <dgm:t>
        <a:bodyPr/>
        <a:lstStyle/>
        <a:p>
          <a:endParaRPr lang="en-GB"/>
        </a:p>
      </dgm:t>
    </dgm:pt>
  </dgm:ptLst>
  <dgm:cxnLst>
    <dgm:cxn modelId="{D68F0FB9-7A65-4CEE-847C-6F781193A9FE}" type="presOf" srcId="{58C8862E-D92F-488F-BE7D-72D787E6E72F}" destId="{2FB94AF7-A957-4847-B05B-D6DE37215E6B}" srcOrd="0" destOrd="0" presId="urn:microsoft.com/office/officeart/2005/8/layout/cycle5"/>
    <dgm:cxn modelId="{5C2A59EC-1C16-41FE-A325-5EE6B96526B2}" srcId="{6A097015-77FA-4203-B733-20AAA0FD029E}" destId="{4883D2F6-E8A1-46D2-A425-75F8DC2E5890}" srcOrd="1" destOrd="0" parTransId="{998313CD-2383-47FC-B706-13F3EA8B6DBD}" sibTransId="{E9365CC3-887B-4CE7-AA0A-BE08E1A8777B}"/>
    <dgm:cxn modelId="{A52FD05C-5FD3-4277-BB3A-6402018BD327}" srcId="{6A097015-77FA-4203-B733-20AAA0FD029E}" destId="{118EA0E6-5B43-4FC8-847A-F8820288EF59}" srcOrd="3" destOrd="0" parTransId="{DD54ABB4-A6C4-473B-8704-83EFC4F72982}" sibTransId="{58C8862E-D92F-488F-BE7D-72D787E6E72F}"/>
    <dgm:cxn modelId="{E40322B0-0D08-4161-86CC-28D071499982}" type="presOf" srcId="{4883D2F6-E8A1-46D2-A425-75F8DC2E5890}" destId="{B21DFE25-A481-4E5E-843E-694826D8CAA9}" srcOrd="0" destOrd="0" presId="urn:microsoft.com/office/officeart/2005/8/layout/cycle5"/>
    <dgm:cxn modelId="{3C8F6E65-AA58-4539-8B28-51FE30220E54}" srcId="{6A097015-77FA-4203-B733-20AAA0FD029E}" destId="{8F453B9D-0920-4462-9862-DEDA72E8BD3A}" srcOrd="0" destOrd="0" parTransId="{BE544707-5020-4D6A-B7EF-80344DE55116}" sibTransId="{002C87E3-0D81-4EFD-9E4D-21C9B6DA16C1}"/>
    <dgm:cxn modelId="{4114EBF8-D8C2-4EA4-B5A2-D73205B2551F}" type="presOf" srcId="{6A097015-77FA-4203-B733-20AAA0FD029E}" destId="{DCF94304-2E84-47AA-9C77-A857282F3F4A}" srcOrd="0" destOrd="0" presId="urn:microsoft.com/office/officeart/2005/8/layout/cycle5"/>
    <dgm:cxn modelId="{6799039E-421E-447B-981A-09AD2C075E57}" type="presOf" srcId="{118EA0E6-5B43-4FC8-847A-F8820288EF59}" destId="{74BD0905-6D58-40EA-8A85-BEC109FC37A3}" srcOrd="0" destOrd="0" presId="urn:microsoft.com/office/officeart/2005/8/layout/cycle5"/>
    <dgm:cxn modelId="{0B302552-1AB3-4D1F-B30C-A9AB9DFDC5CE}" srcId="{6A097015-77FA-4203-B733-20AAA0FD029E}" destId="{74149E71-32CC-459A-8F77-9C9348197C83}" srcOrd="2" destOrd="0" parTransId="{F44D666E-8420-40D4-8EE8-3695C9748567}" sibTransId="{B53E819D-6EE1-4CF4-B427-C482ADC39A2D}"/>
    <dgm:cxn modelId="{80962AF3-0E69-4F05-B0B0-08A75F144A31}" type="presOf" srcId="{74149E71-32CC-459A-8F77-9C9348197C83}" destId="{5E481018-B8EB-4DD3-AEDC-4A22BA591D95}" srcOrd="0" destOrd="0" presId="urn:microsoft.com/office/officeart/2005/8/layout/cycle5"/>
    <dgm:cxn modelId="{3ABEDD36-DFB2-4C61-9A7B-AC336F38A0AF}" type="presOf" srcId="{002C87E3-0D81-4EFD-9E4D-21C9B6DA16C1}" destId="{3EEDBF6C-FF26-439C-B585-5BEB620E0AAE}" srcOrd="0" destOrd="0" presId="urn:microsoft.com/office/officeart/2005/8/layout/cycle5"/>
    <dgm:cxn modelId="{2CFD5F7F-87A1-48F7-AC32-423C25FD1129}" type="presOf" srcId="{E9365CC3-887B-4CE7-AA0A-BE08E1A8777B}" destId="{83591AAE-B418-4BC8-B608-EC0DCA26ED10}" srcOrd="0" destOrd="0" presId="urn:microsoft.com/office/officeart/2005/8/layout/cycle5"/>
    <dgm:cxn modelId="{6CBA444F-FFAB-4953-91D6-3261808258F1}" type="presOf" srcId="{B53E819D-6EE1-4CF4-B427-C482ADC39A2D}" destId="{59AC124F-1289-48F0-8993-83F34E10C0EA}" srcOrd="0" destOrd="0" presId="urn:microsoft.com/office/officeart/2005/8/layout/cycle5"/>
    <dgm:cxn modelId="{52B20376-55DC-4656-9BEC-9196D0D6DB8B}" type="presOf" srcId="{8F453B9D-0920-4462-9862-DEDA72E8BD3A}" destId="{7F026204-9749-4E6F-98AC-3DE5070C8806}" srcOrd="0" destOrd="0" presId="urn:microsoft.com/office/officeart/2005/8/layout/cycle5"/>
    <dgm:cxn modelId="{79273D79-B5FE-44BB-A8E3-23A4F64BF875}" type="presParOf" srcId="{DCF94304-2E84-47AA-9C77-A857282F3F4A}" destId="{7F026204-9749-4E6F-98AC-3DE5070C8806}" srcOrd="0" destOrd="0" presId="urn:microsoft.com/office/officeart/2005/8/layout/cycle5"/>
    <dgm:cxn modelId="{2C83F4BE-D374-4B9D-B576-A6AB83FD62DD}" type="presParOf" srcId="{DCF94304-2E84-47AA-9C77-A857282F3F4A}" destId="{1DF823A5-310E-41CA-9B85-497B57032627}" srcOrd="1" destOrd="0" presId="urn:microsoft.com/office/officeart/2005/8/layout/cycle5"/>
    <dgm:cxn modelId="{0B250D4B-6224-4E24-A43A-4D8E24C091AA}" type="presParOf" srcId="{DCF94304-2E84-47AA-9C77-A857282F3F4A}" destId="{3EEDBF6C-FF26-439C-B585-5BEB620E0AAE}" srcOrd="2" destOrd="0" presId="urn:microsoft.com/office/officeart/2005/8/layout/cycle5"/>
    <dgm:cxn modelId="{6E35E6F2-2A8A-4E5F-A3EC-E35720860F53}" type="presParOf" srcId="{DCF94304-2E84-47AA-9C77-A857282F3F4A}" destId="{B21DFE25-A481-4E5E-843E-694826D8CAA9}" srcOrd="3" destOrd="0" presId="urn:microsoft.com/office/officeart/2005/8/layout/cycle5"/>
    <dgm:cxn modelId="{40438FA4-891B-46F0-B805-6D4B323DF794}" type="presParOf" srcId="{DCF94304-2E84-47AA-9C77-A857282F3F4A}" destId="{E1ADE184-5EDF-4895-9589-91F525808677}" srcOrd="4" destOrd="0" presId="urn:microsoft.com/office/officeart/2005/8/layout/cycle5"/>
    <dgm:cxn modelId="{09AEE9C7-027B-491D-9188-1303E065BF95}" type="presParOf" srcId="{DCF94304-2E84-47AA-9C77-A857282F3F4A}" destId="{83591AAE-B418-4BC8-B608-EC0DCA26ED10}" srcOrd="5" destOrd="0" presId="urn:microsoft.com/office/officeart/2005/8/layout/cycle5"/>
    <dgm:cxn modelId="{EDBBF9E2-CBC0-43EC-B9B8-2061B7E9AE48}" type="presParOf" srcId="{DCF94304-2E84-47AA-9C77-A857282F3F4A}" destId="{5E481018-B8EB-4DD3-AEDC-4A22BA591D95}" srcOrd="6" destOrd="0" presId="urn:microsoft.com/office/officeart/2005/8/layout/cycle5"/>
    <dgm:cxn modelId="{00C6EABC-FFCC-42DC-AE3A-455840D923B6}" type="presParOf" srcId="{DCF94304-2E84-47AA-9C77-A857282F3F4A}" destId="{4DFF9443-0EBC-4616-8C4A-1E5233AA2645}" srcOrd="7" destOrd="0" presId="urn:microsoft.com/office/officeart/2005/8/layout/cycle5"/>
    <dgm:cxn modelId="{EE30633C-E1AA-4BA8-8DAC-51530D66D20D}" type="presParOf" srcId="{DCF94304-2E84-47AA-9C77-A857282F3F4A}" destId="{59AC124F-1289-48F0-8993-83F34E10C0EA}" srcOrd="8" destOrd="0" presId="urn:microsoft.com/office/officeart/2005/8/layout/cycle5"/>
    <dgm:cxn modelId="{4FFB10CE-87C8-45D0-B4DA-15F74AADC512}" type="presParOf" srcId="{DCF94304-2E84-47AA-9C77-A857282F3F4A}" destId="{74BD0905-6D58-40EA-8A85-BEC109FC37A3}" srcOrd="9" destOrd="0" presId="urn:microsoft.com/office/officeart/2005/8/layout/cycle5"/>
    <dgm:cxn modelId="{F963684B-7B38-4F00-8063-8C9CF21B4EDE}" type="presParOf" srcId="{DCF94304-2E84-47AA-9C77-A857282F3F4A}" destId="{E446DFBF-6E0C-4BE2-A8B5-AEA76E65028D}" srcOrd="10" destOrd="0" presId="urn:microsoft.com/office/officeart/2005/8/layout/cycle5"/>
    <dgm:cxn modelId="{8592DE77-711E-4A46-8F1F-ECDF2C673105}" type="presParOf" srcId="{DCF94304-2E84-47AA-9C77-A857282F3F4A}" destId="{2FB94AF7-A957-4847-B05B-D6DE37215E6B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097015-77FA-4203-B733-20AAA0FD029E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F453B9D-0920-4462-9862-DEDA72E8BD3A}">
      <dgm:prSet phldrT="[Text]"/>
      <dgm:spPr/>
      <dgm:t>
        <a:bodyPr/>
        <a:lstStyle/>
        <a:p>
          <a:r>
            <a:rPr lang="cs-CZ" dirty="0" smtClean="0"/>
            <a:t>KOLIK je u nás neslyšících dětí?</a:t>
          </a:r>
          <a:endParaRPr lang="en-GB" dirty="0"/>
        </a:p>
      </dgm:t>
    </dgm:pt>
    <dgm:pt modelId="{BE544707-5020-4D6A-B7EF-80344DE55116}" type="parTrans" cxnId="{3C8F6E65-AA58-4539-8B28-51FE30220E54}">
      <dgm:prSet/>
      <dgm:spPr/>
      <dgm:t>
        <a:bodyPr/>
        <a:lstStyle/>
        <a:p>
          <a:endParaRPr lang="en-GB"/>
        </a:p>
      </dgm:t>
    </dgm:pt>
    <dgm:pt modelId="{002C87E3-0D81-4EFD-9E4D-21C9B6DA16C1}" type="sibTrans" cxnId="{3C8F6E65-AA58-4539-8B28-51FE30220E54}">
      <dgm:prSet/>
      <dgm:spPr/>
      <dgm:t>
        <a:bodyPr/>
        <a:lstStyle/>
        <a:p>
          <a:endParaRPr lang="en-GB"/>
        </a:p>
      </dgm:t>
    </dgm:pt>
    <dgm:pt modelId="{74149E71-32CC-459A-8F77-9C9348197C83}">
      <dgm:prSet phldrT="[Text]"/>
      <dgm:spPr/>
      <dgm:t>
        <a:bodyPr/>
        <a:lstStyle/>
        <a:p>
          <a:r>
            <a:rPr lang="cs-CZ" dirty="0" smtClean="0"/>
            <a:t>JAK se vzdělávají?</a:t>
          </a:r>
          <a:endParaRPr lang="en-GB" dirty="0"/>
        </a:p>
      </dgm:t>
    </dgm:pt>
    <dgm:pt modelId="{F44D666E-8420-40D4-8EE8-3695C9748567}" type="parTrans" cxnId="{0B302552-1AB3-4D1F-B30C-A9AB9DFDC5CE}">
      <dgm:prSet/>
      <dgm:spPr/>
      <dgm:t>
        <a:bodyPr/>
        <a:lstStyle/>
        <a:p>
          <a:endParaRPr lang="en-GB"/>
        </a:p>
      </dgm:t>
    </dgm:pt>
    <dgm:pt modelId="{B53E819D-6EE1-4CF4-B427-C482ADC39A2D}" type="sibTrans" cxnId="{0B302552-1AB3-4D1F-B30C-A9AB9DFDC5CE}">
      <dgm:prSet/>
      <dgm:spPr/>
      <dgm:t>
        <a:bodyPr/>
        <a:lstStyle/>
        <a:p>
          <a:endParaRPr lang="en-GB"/>
        </a:p>
      </dgm:t>
    </dgm:pt>
    <dgm:pt modelId="{118EA0E6-5B43-4FC8-847A-F8820288EF59}">
      <dgm:prSet phldrT="[Text]"/>
      <dgm:spPr/>
      <dgm:t>
        <a:bodyPr/>
        <a:lstStyle/>
        <a:p>
          <a:r>
            <a:rPr lang="cs-CZ" dirty="0" smtClean="0"/>
            <a:t>s jakými VÝSLEDKY se vzdělávají?</a:t>
          </a:r>
          <a:endParaRPr lang="en-GB" dirty="0"/>
        </a:p>
      </dgm:t>
    </dgm:pt>
    <dgm:pt modelId="{DD54ABB4-A6C4-473B-8704-83EFC4F72982}" type="parTrans" cxnId="{A52FD05C-5FD3-4277-BB3A-6402018BD327}">
      <dgm:prSet/>
      <dgm:spPr/>
      <dgm:t>
        <a:bodyPr/>
        <a:lstStyle/>
        <a:p>
          <a:endParaRPr lang="en-GB"/>
        </a:p>
      </dgm:t>
    </dgm:pt>
    <dgm:pt modelId="{58C8862E-D92F-488F-BE7D-72D787E6E72F}" type="sibTrans" cxnId="{A52FD05C-5FD3-4277-BB3A-6402018BD327}">
      <dgm:prSet/>
      <dgm:spPr/>
      <dgm:t>
        <a:bodyPr/>
        <a:lstStyle/>
        <a:p>
          <a:endParaRPr lang="en-GB"/>
        </a:p>
      </dgm:t>
    </dgm:pt>
    <dgm:pt modelId="{4B7452F1-CA86-4C9B-A6B3-A729E1479A9A}">
      <dgm:prSet/>
      <dgm:spPr/>
      <dgm:t>
        <a:bodyPr/>
        <a:lstStyle/>
        <a:p>
          <a:r>
            <a:rPr lang="cs-CZ" dirty="0" smtClean="0"/>
            <a:t>KDE se vzdělávají?</a:t>
          </a:r>
          <a:endParaRPr lang="en-GB" dirty="0"/>
        </a:p>
      </dgm:t>
    </dgm:pt>
    <dgm:pt modelId="{AA220AF4-CC57-4F39-A309-6EA5B4687065}" type="parTrans" cxnId="{216F727D-850E-4791-916D-D23FEFC7B9F5}">
      <dgm:prSet/>
      <dgm:spPr/>
      <dgm:t>
        <a:bodyPr/>
        <a:lstStyle/>
        <a:p>
          <a:endParaRPr lang="en-GB"/>
        </a:p>
      </dgm:t>
    </dgm:pt>
    <dgm:pt modelId="{CBD17632-76C7-4D86-8E62-EC4BBB408F9B}" type="sibTrans" cxnId="{216F727D-850E-4791-916D-D23FEFC7B9F5}">
      <dgm:prSet/>
      <dgm:spPr/>
      <dgm:t>
        <a:bodyPr/>
        <a:lstStyle/>
        <a:p>
          <a:endParaRPr lang="en-GB"/>
        </a:p>
      </dgm:t>
    </dgm:pt>
    <dgm:pt modelId="{DCF94304-2E84-47AA-9C77-A857282F3F4A}" type="pres">
      <dgm:prSet presAssocID="{6A097015-77FA-4203-B733-20AAA0FD029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F026204-9749-4E6F-98AC-3DE5070C8806}" type="pres">
      <dgm:prSet presAssocID="{8F453B9D-0920-4462-9862-DEDA72E8BD3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F823A5-310E-41CA-9B85-497B57032627}" type="pres">
      <dgm:prSet presAssocID="{8F453B9D-0920-4462-9862-DEDA72E8BD3A}" presName="spNode" presStyleCnt="0"/>
      <dgm:spPr/>
    </dgm:pt>
    <dgm:pt modelId="{3EEDBF6C-FF26-439C-B585-5BEB620E0AAE}" type="pres">
      <dgm:prSet presAssocID="{002C87E3-0D81-4EFD-9E4D-21C9B6DA16C1}" presName="sibTrans" presStyleLbl="sibTrans1D1" presStyleIdx="0" presStyleCnt="4"/>
      <dgm:spPr/>
      <dgm:t>
        <a:bodyPr/>
        <a:lstStyle/>
        <a:p>
          <a:endParaRPr lang="en-GB"/>
        </a:p>
      </dgm:t>
    </dgm:pt>
    <dgm:pt modelId="{75161AFB-672D-4E43-A980-A498AB2A0BA0}" type="pres">
      <dgm:prSet presAssocID="{4B7452F1-CA86-4C9B-A6B3-A729E1479A9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9B3B5E-58C9-442B-9422-207EE038F939}" type="pres">
      <dgm:prSet presAssocID="{4B7452F1-CA86-4C9B-A6B3-A729E1479A9A}" presName="spNode" presStyleCnt="0"/>
      <dgm:spPr/>
    </dgm:pt>
    <dgm:pt modelId="{177D582B-F251-4D9D-8F87-5BB4A7A00A21}" type="pres">
      <dgm:prSet presAssocID="{CBD17632-76C7-4D86-8E62-EC4BBB408F9B}" presName="sibTrans" presStyleLbl="sibTrans1D1" presStyleIdx="1" presStyleCnt="4"/>
      <dgm:spPr/>
      <dgm:t>
        <a:bodyPr/>
        <a:lstStyle/>
        <a:p>
          <a:endParaRPr lang="en-GB"/>
        </a:p>
      </dgm:t>
    </dgm:pt>
    <dgm:pt modelId="{5E481018-B8EB-4DD3-AEDC-4A22BA591D95}" type="pres">
      <dgm:prSet presAssocID="{74149E71-32CC-459A-8F77-9C9348197C8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FF9443-0EBC-4616-8C4A-1E5233AA2645}" type="pres">
      <dgm:prSet presAssocID="{74149E71-32CC-459A-8F77-9C9348197C83}" presName="spNode" presStyleCnt="0"/>
      <dgm:spPr/>
    </dgm:pt>
    <dgm:pt modelId="{59AC124F-1289-48F0-8993-83F34E10C0EA}" type="pres">
      <dgm:prSet presAssocID="{B53E819D-6EE1-4CF4-B427-C482ADC39A2D}" presName="sibTrans" presStyleLbl="sibTrans1D1" presStyleIdx="2" presStyleCnt="4"/>
      <dgm:spPr/>
      <dgm:t>
        <a:bodyPr/>
        <a:lstStyle/>
        <a:p>
          <a:endParaRPr lang="en-GB"/>
        </a:p>
      </dgm:t>
    </dgm:pt>
    <dgm:pt modelId="{74BD0905-6D58-40EA-8A85-BEC109FC37A3}" type="pres">
      <dgm:prSet presAssocID="{118EA0E6-5B43-4FC8-847A-F8820288EF5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46DFBF-6E0C-4BE2-A8B5-AEA76E65028D}" type="pres">
      <dgm:prSet presAssocID="{118EA0E6-5B43-4FC8-847A-F8820288EF59}" presName="spNode" presStyleCnt="0"/>
      <dgm:spPr/>
    </dgm:pt>
    <dgm:pt modelId="{2FB94AF7-A957-4847-B05B-D6DE37215E6B}" type="pres">
      <dgm:prSet presAssocID="{58C8862E-D92F-488F-BE7D-72D787E6E72F}" presName="sibTrans" presStyleLbl="sibTrans1D1" presStyleIdx="3" presStyleCnt="4"/>
      <dgm:spPr/>
      <dgm:t>
        <a:bodyPr/>
        <a:lstStyle/>
        <a:p>
          <a:endParaRPr lang="en-GB"/>
        </a:p>
      </dgm:t>
    </dgm:pt>
  </dgm:ptLst>
  <dgm:cxnLst>
    <dgm:cxn modelId="{A52FD05C-5FD3-4277-BB3A-6402018BD327}" srcId="{6A097015-77FA-4203-B733-20AAA0FD029E}" destId="{118EA0E6-5B43-4FC8-847A-F8820288EF59}" srcOrd="3" destOrd="0" parTransId="{DD54ABB4-A6C4-473B-8704-83EFC4F72982}" sibTransId="{58C8862E-D92F-488F-BE7D-72D787E6E72F}"/>
    <dgm:cxn modelId="{65B5405C-25F5-4150-A9FC-4AF3561EE14E}" type="presOf" srcId="{4B7452F1-CA86-4C9B-A6B3-A729E1479A9A}" destId="{75161AFB-672D-4E43-A980-A498AB2A0BA0}" srcOrd="0" destOrd="0" presId="urn:microsoft.com/office/officeart/2005/8/layout/cycle5"/>
    <dgm:cxn modelId="{6BC09F78-0307-4CAF-B29E-6A686FB1BE89}" type="presOf" srcId="{6A097015-77FA-4203-B733-20AAA0FD029E}" destId="{DCF94304-2E84-47AA-9C77-A857282F3F4A}" srcOrd="0" destOrd="0" presId="urn:microsoft.com/office/officeart/2005/8/layout/cycle5"/>
    <dgm:cxn modelId="{3C8F6E65-AA58-4539-8B28-51FE30220E54}" srcId="{6A097015-77FA-4203-B733-20AAA0FD029E}" destId="{8F453B9D-0920-4462-9862-DEDA72E8BD3A}" srcOrd="0" destOrd="0" parTransId="{BE544707-5020-4D6A-B7EF-80344DE55116}" sibTransId="{002C87E3-0D81-4EFD-9E4D-21C9B6DA16C1}"/>
    <dgm:cxn modelId="{2797F556-6FA3-4F1B-A21E-8A958A2BDEA5}" type="presOf" srcId="{118EA0E6-5B43-4FC8-847A-F8820288EF59}" destId="{74BD0905-6D58-40EA-8A85-BEC109FC37A3}" srcOrd="0" destOrd="0" presId="urn:microsoft.com/office/officeart/2005/8/layout/cycle5"/>
    <dgm:cxn modelId="{9E252A0F-A17C-4C32-A653-BE52A149C6C8}" type="presOf" srcId="{002C87E3-0D81-4EFD-9E4D-21C9B6DA16C1}" destId="{3EEDBF6C-FF26-439C-B585-5BEB620E0AAE}" srcOrd="0" destOrd="0" presId="urn:microsoft.com/office/officeart/2005/8/layout/cycle5"/>
    <dgm:cxn modelId="{0B302552-1AB3-4D1F-B30C-A9AB9DFDC5CE}" srcId="{6A097015-77FA-4203-B733-20AAA0FD029E}" destId="{74149E71-32CC-459A-8F77-9C9348197C83}" srcOrd="2" destOrd="0" parTransId="{F44D666E-8420-40D4-8EE8-3695C9748567}" sibTransId="{B53E819D-6EE1-4CF4-B427-C482ADC39A2D}"/>
    <dgm:cxn modelId="{B74B04D2-0A0E-482C-9698-2BE72FAFADA6}" type="presOf" srcId="{B53E819D-6EE1-4CF4-B427-C482ADC39A2D}" destId="{59AC124F-1289-48F0-8993-83F34E10C0EA}" srcOrd="0" destOrd="0" presId="urn:microsoft.com/office/officeart/2005/8/layout/cycle5"/>
    <dgm:cxn modelId="{16B7DBD8-0749-404A-90A5-BF12BFBFBFB5}" type="presOf" srcId="{8F453B9D-0920-4462-9862-DEDA72E8BD3A}" destId="{7F026204-9749-4E6F-98AC-3DE5070C8806}" srcOrd="0" destOrd="0" presId="urn:microsoft.com/office/officeart/2005/8/layout/cycle5"/>
    <dgm:cxn modelId="{216F727D-850E-4791-916D-D23FEFC7B9F5}" srcId="{6A097015-77FA-4203-B733-20AAA0FD029E}" destId="{4B7452F1-CA86-4C9B-A6B3-A729E1479A9A}" srcOrd="1" destOrd="0" parTransId="{AA220AF4-CC57-4F39-A309-6EA5B4687065}" sibTransId="{CBD17632-76C7-4D86-8E62-EC4BBB408F9B}"/>
    <dgm:cxn modelId="{844CB244-9637-40C6-97F7-565297EA8BA2}" type="presOf" srcId="{74149E71-32CC-459A-8F77-9C9348197C83}" destId="{5E481018-B8EB-4DD3-AEDC-4A22BA591D95}" srcOrd="0" destOrd="0" presId="urn:microsoft.com/office/officeart/2005/8/layout/cycle5"/>
    <dgm:cxn modelId="{ED610202-736A-460E-A1F8-03093AAA8A56}" type="presOf" srcId="{58C8862E-D92F-488F-BE7D-72D787E6E72F}" destId="{2FB94AF7-A957-4847-B05B-D6DE37215E6B}" srcOrd="0" destOrd="0" presId="urn:microsoft.com/office/officeart/2005/8/layout/cycle5"/>
    <dgm:cxn modelId="{CDDA521A-4987-4953-8715-083B920223EF}" type="presOf" srcId="{CBD17632-76C7-4D86-8E62-EC4BBB408F9B}" destId="{177D582B-F251-4D9D-8F87-5BB4A7A00A21}" srcOrd="0" destOrd="0" presId="urn:microsoft.com/office/officeart/2005/8/layout/cycle5"/>
    <dgm:cxn modelId="{A7C0D7B6-B811-4213-A968-4C6B983E7E0B}" type="presParOf" srcId="{DCF94304-2E84-47AA-9C77-A857282F3F4A}" destId="{7F026204-9749-4E6F-98AC-3DE5070C8806}" srcOrd="0" destOrd="0" presId="urn:microsoft.com/office/officeart/2005/8/layout/cycle5"/>
    <dgm:cxn modelId="{5010D781-2F34-4C5E-9907-681069CF3017}" type="presParOf" srcId="{DCF94304-2E84-47AA-9C77-A857282F3F4A}" destId="{1DF823A5-310E-41CA-9B85-497B57032627}" srcOrd="1" destOrd="0" presId="urn:microsoft.com/office/officeart/2005/8/layout/cycle5"/>
    <dgm:cxn modelId="{5D3D0172-D441-4207-84E9-D2A1224DFF12}" type="presParOf" srcId="{DCF94304-2E84-47AA-9C77-A857282F3F4A}" destId="{3EEDBF6C-FF26-439C-B585-5BEB620E0AAE}" srcOrd="2" destOrd="0" presId="urn:microsoft.com/office/officeart/2005/8/layout/cycle5"/>
    <dgm:cxn modelId="{324059FB-9F80-4F0D-AE0E-C22ACCE26B7E}" type="presParOf" srcId="{DCF94304-2E84-47AA-9C77-A857282F3F4A}" destId="{75161AFB-672D-4E43-A980-A498AB2A0BA0}" srcOrd="3" destOrd="0" presId="urn:microsoft.com/office/officeart/2005/8/layout/cycle5"/>
    <dgm:cxn modelId="{2BD96CE1-8205-475C-8B2B-8B0475CDF28D}" type="presParOf" srcId="{DCF94304-2E84-47AA-9C77-A857282F3F4A}" destId="{9D9B3B5E-58C9-442B-9422-207EE038F939}" srcOrd="4" destOrd="0" presId="urn:microsoft.com/office/officeart/2005/8/layout/cycle5"/>
    <dgm:cxn modelId="{71556C5F-C374-441C-8510-B70D793A5F02}" type="presParOf" srcId="{DCF94304-2E84-47AA-9C77-A857282F3F4A}" destId="{177D582B-F251-4D9D-8F87-5BB4A7A00A21}" srcOrd="5" destOrd="0" presId="urn:microsoft.com/office/officeart/2005/8/layout/cycle5"/>
    <dgm:cxn modelId="{6AC2EBE8-6233-41C1-8789-37B46752FA8A}" type="presParOf" srcId="{DCF94304-2E84-47AA-9C77-A857282F3F4A}" destId="{5E481018-B8EB-4DD3-AEDC-4A22BA591D95}" srcOrd="6" destOrd="0" presId="urn:microsoft.com/office/officeart/2005/8/layout/cycle5"/>
    <dgm:cxn modelId="{D0735EAC-97C6-4A2D-96AF-C99B5B81C4BB}" type="presParOf" srcId="{DCF94304-2E84-47AA-9C77-A857282F3F4A}" destId="{4DFF9443-0EBC-4616-8C4A-1E5233AA2645}" srcOrd="7" destOrd="0" presId="urn:microsoft.com/office/officeart/2005/8/layout/cycle5"/>
    <dgm:cxn modelId="{D800CD46-4BD0-49CA-AACA-BF3D4C46967A}" type="presParOf" srcId="{DCF94304-2E84-47AA-9C77-A857282F3F4A}" destId="{59AC124F-1289-48F0-8993-83F34E10C0EA}" srcOrd="8" destOrd="0" presId="urn:microsoft.com/office/officeart/2005/8/layout/cycle5"/>
    <dgm:cxn modelId="{533BAA17-6989-4D5C-A836-1E6A5AC1CD1A}" type="presParOf" srcId="{DCF94304-2E84-47AA-9C77-A857282F3F4A}" destId="{74BD0905-6D58-40EA-8A85-BEC109FC37A3}" srcOrd="9" destOrd="0" presId="urn:microsoft.com/office/officeart/2005/8/layout/cycle5"/>
    <dgm:cxn modelId="{E3A61E8F-0E45-47BE-A4D6-D91220963068}" type="presParOf" srcId="{DCF94304-2E84-47AA-9C77-A857282F3F4A}" destId="{E446DFBF-6E0C-4BE2-A8B5-AEA76E65028D}" srcOrd="10" destOrd="0" presId="urn:microsoft.com/office/officeart/2005/8/layout/cycle5"/>
    <dgm:cxn modelId="{DC42A11B-0CD6-4F9D-8D91-3540D6425FAE}" type="presParOf" srcId="{DCF94304-2E84-47AA-9C77-A857282F3F4A}" destId="{2FB94AF7-A957-4847-B05B-D6DE37215E6B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097015-77FA-4203-B733-20AAA0FD029E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F453B9D-0920-4462-9862-DEDA72E8BD3A}">
      <dgm:prSet phldrT="[Text]"/>
      <dgm:spPr/>
      <dgm:t>
        <a:bodyPr/>
        <a:lstStyle/>
        <a:p>
          <a:r>
            <a:rPr lang="cs-CZ" dirty="0" smtClean="0"/>
            <a:t>zásadní vnější systémová změny</a:t>
          </a:r>
          <a:endParaRPr lang="en-GB" dirty="0"/>
        </a:p>
      </dgm:t>
    </dgm:pt>
    <dgm:pt modelId="{BE544707-5020-4D6A-B7EF-80344DE55116}" type="parTrans" cxnId="{3C8F6E65-AA58-4539-8B28-51FE30220E54}">
      <dgm:prSet/>
      <dgm:spPr/>
      <dgm:t>
        <a:bodyPr/>
        <a:lstStyle/>
        <a:p>
          <a:endParaRPr lang="en-GB"/>
        </a:p>
      </dgm:t>
    </dgm:pt>
    <dgm:pt modelId="{002C87E3-0D81-4EFD-9E4D-21C9B6DA16C1}" type="sibTrans" cxnId="{3C8F6E65-AA58-4539-8B28-51FE30220E54}">
      <dgm:prSet/>
      <dgm:spPr/>
      <dgm:t>
        <a:bodyPr/>
        <a:lstStyle/>
        <a:p>
          <a:endParaRPr lang="en-GB"/>
        </a:p>
      </dgm:t>
    </dgm:pt>
    <dgm:pt modelId="{74149E71-32CC-459A-8F77-9C9348197C83}">
      <dgm:prSet phldrT="[Text]"/>
      <dgm:spPr/>
      <dgm:t>
        <a:bodyPr/>
        <a:lstStyle/>
        <a:p>
          <a:r>
            <a:rPr lang="cs-CZ" dirty="0" smtClean="0"/>
            <a:t>co nejdůkladnější zmapování situace</a:t>
          </a:r>
          <a:endParaRPr lang="en-GB" dirty="0"/>
        </a:p>
      </dgm:t>
    </dgm:pt>
    <dgm:pt modelId="{F44D666E-8420-40D4-8EE8-3695C9748567}" type="parTrans" cxnId="{0B302552-1AB3-4D1F-B30C-A9AB9DFDC5CE}">
      <dgm:prSet/>
      <dgm:spPr/>
      <dgm:t>
        <a:bodyPr/>
        <a:lstStyle/>
        <a:p>
          <a:endParaRPr lang="en-GB"/>
        </a:p>
      </dgm:t>
    </dgm:pt>
    <dgm:pt modelId="{B53E819D-6EE1-4CF4-B427-C482ADC39A2D}" type="sibTrans" cxnId="{0B302552-1AB3-4D1F-B30C-A9AB9DFDC5CE}">
      <dgm:prSet/>
      <dgm:spPr/>
      <dgm:t>
        <a:bodyPr/>
        <a:lstStyle/>
        <a:p>
          <a:endParaRPr lang="en-GB"/>
        </a:p>
      </dgm:t>
    </dgm:pt>
    <dgm:pt modelId="{118EA0E6-5B43-4FC8-847A-F8820288EF59}">
      <dgm:prSet phldrT="[Text]"/>
      <dgm:spPr/>
      <dgm:t>
        <a:bodyPr/>
        <a:lstStyle/>
        <a:p>
          <a:r>
            <a:rPr lang="cs-CZ" dirty="0" smtClean="0"/>
            <a:t>nové nastavení</a:t>
          </a:r>
          <a:endParaRPr lang="en-GB" dirty="0"/>
        </a:p>
      </dgm:t>
    </dgm:pt>
    <dgm:pt modelId="{DD54ABB4-A6C4-473B-8704-83EFC4F72982}" type="parTrans" cxnId="{A52FD05C-5FD3-4277-BB3A-6402018BD327}">
      <dgm:prSet/>
      <dgm:spPr/>
      <dgm:t>
        <a:bodyPr/>
        <a:lstStyle/>
        <a:p>
          <a:endParaRPr lang="en-GB"/>
        </a:p>
      </dgm:t>
    </dgm:pt>
    <dgm:pt modelId="{58C8862E-D92F-488F-BE7D-72D787E6E72F}" type="sibTrans" cxnId="{A52FD05C-5FD3-4277-BB3A-6402018BD327}">
      <dgm:prSet/>
      <dgm:spPr/>
      <dgm:t>
        <a:bodyPr/>
        <a:lstStyle/>
        <a:p>
          <a:endParaRPr lang="en-GB"/>
        </a:p>
      </dgm:t>
    </dgm:pt>
    <dgm:pt modelId="{4B7452F1-CA86-4C9B-A6B3-A729E1479A9A}">
      <dgm:prSet/>
      <dgm:spPr/>
      <dgm:t>
        <a:bodyPr/>
        <a:lstStyle/>
        <a:p>
          <a:r>
            <a:rPr lang="cs-CZ" dirty="0" smtClean="0"/>
            <a:t>nejasný současný stav</a:t>
          </a:r>
          <a:endParaRPr lang="en-GB" dirty="0"/>
        </a:p>
      </dgm:t>
    </dgm:pt>
    <dgm:pt modelId="{AA220AF4-CC57-4F39-A309-6EA5B4687065}" type="parTrans" cxnId="{216F727D-850E-4791-916D-D23FEFC7B9F5}">
      <dgm:prSet/>
      <dgm:spPr/>
      <dgm:t>
        <a:bodyPr/>
        <a:lstStyle/>
        <a:p>
          <a:endParaRPr lang="en-GB"/>
        </a:p>
      </dgm:t>
    </dgm:pt>
    <dgm:pt modelId="{CBD17632-76C7-4D86-8E62-EC4BBB408F9B}" type="sibTrans" cxnId="{216F727D-850E-4791-916D-D23FEFC7B9F5}">
      <dgm:prSet/>
      <dgm:spPr/>
      <dgm:t>
        <a:bodyPr/>
        <a:lstStyle/>
        <a:p>
          <a:endParaRPr lang="en-GB"/>
        </a:p>
      </dgm:t>
    </dgm:pt>
    <dgm:pt modelId="{DCF94304-2E84-47AA-9C77-A857282F3F4A}" type="pres">
      <dgm:prSet presAssocID="{6A097015-77FA-4203-B733-20AAA0FD029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F026204-9749-4E6F-98AC-3DE5070C8806}" type="pres">
      <dgm:prSet presAssocID="{8F453B9D-0920-4462-9862-DEDA72E8BD3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F823A5-310E-41CA-9B85-497B57032627}" type="pres">
      <dgm:prSet presAssocID="{8F453B9D-0920-4462-9862-DEDA72E8BD3A}" presName="spNode" presStyleCnt="0"/>
      <dgm:spPr/>
    </dgm:pt>
    <dgm:pt modelId="{3EEDBF6C-FF26-439C-B585-5BEB620E0AAE}" type="pres">
      <dgm:prSet presAssocID="{002C87E3-0D81-4EFD-9E4D-21C9B6DA16C1}" presName="sibTrans" presStyleLbl="sibTrans1D1" presStyleIdx="0" presStyleCnt="4"/>
      <dgm:spPr/>
      <dgm:t>
        <a:bodyPr/>
        <a:lstStyle/>
        <a:p>
          <a:endParaRPr lang="en-GB"/>
        </a:p>
      </dgm:t>
    </dgm:pt>
    <dgm:pt modelId="{75161AFB-672D-4E43-A980-A498AB2A0BA0}" type="pres">
      <dgm:prSet presAssocID="{4B7452F1-CA86-4C9B-A6B3-A729E1479A9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9B3B5E-58C9-442B-9422-207EE038F939}" type="pres">
      <dgm:prSet presAssocID="{4B7452F1-CA86-4C9B-A6B3-A729E1479A9A}" presName="spNode" presStyleCnt="0"/>
      <dgm:spPr/>
    </dgm:pt>
    <dgm:pt modelId="{177D582B-F251-4D9D-8F87-5BB4A7A00A21}" type="pres">
      <dgm:prSet presAssocID="{CBD17632-76C7-4D86-8E62-EC4BBB408F9B}" presName="sibTrans" presStyleLbl="sibTrans1D1" presStyleIdx="1" presStyleCnt="4"/>
      <dgm:spPr/>
      <dgm:t>
        <a:bodyPr/>
        <a:lstStyle/>
        <a:p>
          <a:endParaRPr lang="en-GB"/>
        </a:p>
      </dgm:t>
    </dgm:pt>
    <dgm:pt modelId="{5E481018-B8EB-4DD3-AEDC-4A22BA591D95}" type="pres">
      <dgm:prSet presAssocID="{74149E71-32CC-459A-8F77-9C9348197C8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FF9443-0EBC-4616-8C4A-1E5233AA2645}" type="pres">
      <dgm:prSet presAssocID="{74149E71-32CC-459A-8F77-9C9348197C83}" presName="spNode" presStyleCnt="0"/>
      <dgm:spPr/>
    </dgm:pt>
    <dgm:pt modelId="{59AC124F-1289-48F0-8993-83F34E10C0EA}" type="pres">
      <dgm:prSet presAssocID="{B53E819D-6EE1-4CF4-B427-C482ADC39A2D}" presName="sibTrans" presStyleLbl="sibTrans1D1" presStyleIdx="2" presStyleCnt="4"/>
      <dgm:spPr/>
      <dgm:t>
        <a:bodyPr/>
        <a:lstStyle/>
        <a:p>
          <a:endParaRPr lang="en-GB"/>
        </a:p>
      </dgm:t>
    </dgm:pt>
    <dgm:pt modelId="{74BD0905-6D58-40EA-8A85-BEC109FC37A3}" type="pres">
      <dgm:prSet presAssocID="{118EA0E6-5B43-4FC8-847A-F8820288EF5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46DFBF-6E0C-4BE2-A8B5-AEA76E65028D}" type="pres">
      <dgm:prSet presAssocID="{118EA0E6-5B43-4FC8-847A-F8820288EF59}" presName="spNode" presStyleCnt="0"/>
      <dgm:spPr/>
    </dgm:pt>
    <dgm:pt modelId="{2FB94AF7-A957-4847-B05B-D6DE37215E6B}" type="pres">
      <dgm:prSet presAssocID="{58C8862E-D92F-488F-BE7D-72D787E6E72F}" presName="sibTrans" presStyleLbl="sibTrans1D1" presStyleIdx="3" presStyleCnt="4"/>
      <dgm:spPr/>
      <dgm:t>
        <a:bodyPr/>
        <a:lstStyle/>
        <a:p>
          <a:endParaRPr lang="en-GB"/>
        </a:p>
      </dgm:t>
    </dgm:pt>
  </dgm:ptLst>
  <dgm:cxnLst>
    <dgm:cxn modelId="{8320FDB4-E432-4831-B79A-E7F22F95B080}" type="presOf" srcId="{74149E71-32CC-459A-8F77-9C9348197C83}" destId="{5E481018-B8EB-4DD3-AEDC-4A22BA591D95}" srcOrd="0" destOrd="0" presId="urn:microsoft.com/office/officeart/2005/8/layout/cycle5"/>
    <dgm:cxn modelId="{C287EA3E-7CA6-408F-8024-6C8E9CC792F4}" type="presOf" srcId="{002C87E3-0D81-4EFD-9E4D-21C9B6DA16C1}" destId="{3EEDBF6C-FF26-439C-B585-5BEB620E0AAE}" srcOrd="0" destOrd="0" presId="urn:microsoft.com/office/officeart/2005/8/layout/cycle5"/>
    <dgm:cxn modelId="{A52FD05C-5FD3-4277-BB3A-6402018BD327}" srcId="{6A097015-77FA-4203-B733-20AAA0FD029E}" destId="{118EA0E6-5B43-4FC8-847A-F8820288EF59}" srcOrd="3" destOrd="0" parTransId="{DD54ABB4-A6C4-473B-8704-83EFC4F72982}" sibTransId="{58C8862E-D92F-488F-BE7D-72D787E6E72F}"/>
    <dgm:cxn modelId="{D2A6243F-84CF-4E5B-B336-2E1047ADFA4E}" type="presOf" srcId="{118EA0E6-5B43-4FC8-847A-F8820288EF59}" destId="{74BD0905-6D58-40EA-8A85-BEC109FC37A3}" srcOrd="0" destOrd="0" presId="urn:microsoft.com/office/officeart/2005/8/layout/cycle5"/>
    <dgm:cxn modelId="{6A1BB6FE-5AE3-4C96-921B-5EA008E7DE07}" type="presOf" srcId="{4B7452F1-CA86-4C9B-A6B3-A729E1479A9A}" destId="{75161AFB-672D-4E43-A980-A498AB2A0BA0}" srcOrd="0" destOrd="0" presId="urn:microsoft.com/office/officeart/2005/8/layout/cycle5"/>
    <dgm:cxn modelId="{FC93181D-887A-4201-89E5-026BA5D8B829}" type="presOf" srcId="{6A097015-77FA-4203-B733-20AAA0FD029E}" destId="{DCF94304-2E84-47AA-9C77-A857282F3F4A}" srcOrd="0" destOrd="0" presId="urn:microsoft.com/office/officeart/2005/8/layout/cycle5"/>
    <dgm:cxn modelId="{3C8F6E65-AA58-4539-8B28-51FE30220E54}" srcId="{6A097015-77FA-4203-B733-20AAA0FD029E}" destId="{8F453B9D-0920-4462-9862-DEDA72E8BD3A}" srcOrd="0" destOrd="0" parTransId="{BE544707-5020-4D6A-B7EF-80344DE55116}" sibTransId="{002C87E3-0D81-4EFD-9E4D-21C9B6DA16C1}"/>
    <dgm:cxn modelId="{0B302552-1AB3-4D1F-B30C-A9AB9DFDC5CE}" srcId="{6A097015-77FA-4203-B733-20AAA0FD029E}" destId="{74149E71-32CC-459A-8F77-9C9348197C83}" srcOrd="2" destOrd="0" parTransId="{F44D666E-8420-40D4-8EE8-3695C9748567}" sibTransId="{B53E819D-6EE1-4CF4-B427-C482ADC39A2D}"/>
    <dgm:cxn modelId="{5A51F5B9-DF35-4416-BD01-3B9DB01A339C}" type="presOf" srcId="{58C8862E-D92F-488F-BE7D-72D787E6E72F}" destId="{2FB94AF7-A957-4847-B05B-D6DE37215E6B}" srcOrd="0" destOrd="0" presId="urn:microsoft.com/office/officeart/2005/8/layout/cycle5"/>
    <dgm:cxn modelId="{62438E39-CA78-4517-8822-31A3C941FF8E}" type="presOf" srcId="{B53E819D-6EE1-4CF4-B427-C482ADC39A2D}" destId="{59AC124F-1289-48F0-8993-83F34E10C0EA}" srcOrd="0" destOrd="0" presId="urn:microsoft.com/office/officeart/2005/8/layout/cycle5"/>
    <dgm:cxn modelId="{216F727D-850E-4791-916D-D23FEFC7B9F5}" srcId="{6A097015-77FA-4203-B733-20AAA0FD029E}" destId="{4B7452F1-CA86-4C9B-A6B3-A729E1479A9A}" srcOrd="1" destOrd="0" parTransId="{AA220AF4-CC57-4F39-A309-6EA5B4687065}" sibTransId="{CBD17632-76C7-4D86-8E62-EC4BBB408F9B}"/>
    <dgm:cxn modelId="{24BB244F-75D9-48C3-8112-B30C5F7E7917}" type="presOf" srcId="{8F453B9D-0920-4462-9862-DEDA72E8BD3A}" destId="{7F026204-9749-4E6F-98AC-3DE5070C8806}" srcOrd="0" destOrd="0" presId="urn:microsoft.com/office/officeart/2005/8/layout/cycle5"/>
    <dgm:cxn modelId="{B4714E6D-3EDE-48A8-985B-9207CA5BD56E}" type="presOf" srcId="{CBD17632-76C7-4D86-8E62-EC4BBB408F9B}" destId="{177D582B-F251-4D9D-8F87-5BB4A7A00A21}" srcOrd="0" destOrd="0" presId="urn:microsoft.com/office/officeart/2005/8/layout/cycle5"/>
    <dgm:cxn modelId="{BFFBC20B-01FE-434C-B914-E181431A26DE}" type="presParOf" srcId="{DCF94304-2E84-47AA-9C77-A857282F3F4A}" destId="{7F026204-9749-4E6F-98AC-3DE5070C8806}" srcOrd="0" destOrd="0" presId="urn:microsoft.com/office/officeart/2005/8/layout/cycle5"/>
    <dgm:cxn modelId="{C468D2E9-3156-421F-AA6A-F631E03CCEF6}" type="presParOf" srcId="{DCF94304-2E84-47AA-9C77-A857282F3F4A}" destId="{1DF823A5-310E-41CA-9B85-497B57032627}" srcOrd="1" destOrd="0" presId="urn:microsoft.com/office/officeart/2005/8/layout/cycle5"/>
    <dgm:cxn modelId="{3F2B44CF-1F72-47E3-ABFC-175F96A134EB}" type="presParOf" srcId="{DCF94304-2E84-47AA-9C77-A857282F3F4A}" destId="{3EEDBF6C-FF26-439C-B585-5BEB620E0AAE}" srcOrd="2" destOrd="0" presId="urn:microsoft.com/office/officeart/2005/8/layout/cycle5"/>
    <dgm:cxn modelId="{86E93E80-7D4E-430F-A6AC-A727CEFF1FCF}" type="presParOf" srcId="{DCF94304-2E84-47AA-9C77-A857282F3F4A}" destId="{75161AFB-672D-4E43-A980-A498AB2A0BA0}" srcOrd="3" destOrd="0" presId="urn:microsoft.com/office/officeart/2005/8/layout/cycle5"/>
    <dgm:cxn modelId="{46309EF8-4F46-46F2-A255-A721F357E9D3}" type="presParOf" srcId="{DCF94304-2E84-47AA-9C77-A857282F3F4A}" destId="{9D9B3B5E-58C9-442B-9422-207EE038F939}" srcOrd="4" destOrd="0" presId="urn:microsoft.com/office/officeart/2005/8/layout/cycle5"/>
    <dgm:cxn modelId="{D20437A8-A226-480E-8B8E-9763D1F5F8FD}" type="presParOf" srcId="{DCF94304-2E84-47AA-9C77-A857282F3F4A}" destId="{177D582B-F251-4D9D-8F87-5BB4A7A00A21}" srcOrd="5" destOrd="0" presId="urn:microsoft.com/office/officeart/2005/8/layout/cycle5"/>
    <dgm:cxn modelId="{391C4174-31E7-40D2-9480-923EA375DDCE}" type="presParOf" srcId="{DCF94304-2E84-47AA-9C77-A857282F3F4A}" destId="{5E481018-B8EB-4DD3-AEDC-4A22BA591D95}" srcOrd="6" destOrd="0" presId="urn:microsoft.com/office/officeart/2005/8/layout/cycle5"/>
    <dgm:cxn modelId="{EF7D76BF-024E-436A-B2EC-4B87A1146512}" type="presParOf" srcId="{DCF94304-2E84-47AA-9C77-A857282F3F4A}" destId="{4DFF9443-0EBC-4616-8C4A-1E5233AA2645}" srcOrd="7" destOrd="0" presId="urn:microsoft.com/office/officeart/2005/8/layout/cycle5"/>
    <dgm:cxn modelId="{41E95EBC-15E3-4C1E-9CBD-2D831A5D5251}" type="presParOf" srcId="{DCF94304-2E84-47AA-9C77-A857282F3F4A}" destId="{59AC124F-1289-48F0-8993-83F34E10C0EA}" srcOrd="8" destOrd="0" presId="urn:microsoft.com/office/officeart/2005/8/layout/cycle5"/>
    <dgm:cxn modelId="{F6737A8C-6EBD-4287-A7F7-5CA7C479021D}" type="presParOf" srcId="{DCF94304-2E84-47AA-9C77-A857282F3F4A}" destId="{74BD0905-6D58-40EA-8A85-BEC109FC37A3}" srcOrd="9" destOrd="0" presId="urn:microsoft.com/office/officeart/2005/8/layout/cycle5"/>
    <dgm:cxn modelId="{7EEAD8E1-4135-4B83-8AB0-5F8B0F0DFD62}" type="presParOf" srcId="{DCF94304-2E84-47AA-9C77-A857282F3F4A}" destId="{E446DFBF-6E0C-4BE2-A8B5-AEA76E65028D}" srcOrd="10" destOrd="0" presId="urn:microsoft.com/office/officeart/2005/8/layout/cycle5"/>
    <dgm:cxn modelId="{4F4CFAD6-E0B1-4543-8EDB-5D21C1C97EC8}" type="presParOf" srcId="{DCF94304-2E84-47AA-9C77-A857282F3F4A}" destId="{2FB94AF7-A957-4847-B05B-D6DE37215E6B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26204-9749-4E6F-98AC-3DE5070C8806}">
      <dsp:nvSpPr>
        <dsp:cNvPr id="0" name=""/>
        <dsp:cNvSpPr/>
      </dsp:nvSpPr>
      <dsp:spPr>
        <a:xfrm>
          <a:off x="4277105" y="2163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kdo je NESLYŠÍCÍ?</a:t>
          </a:r>
          <a:endParaRPr lang="en-GB" sz="1800" kern="1200" dirty="0"/>
        </a:p>
      </dsp:txBody>
      <dsp:txXfrm>
        <a:off x="4332188" y="57246"/>
        <a:ext cx="1625798" cy="1018210"/>
      </dsp:txXfrm>
    </dsp:sp>
    <dsp:sp modelId="{3EEDBF6C-FF26-439C-B585-5BEB620E0AAE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2969644" y="364766"/>
              </a:moveTo>
              <a:arcTo wR="1862523" hR="1862523" stAng="18388280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1DFE25-A481-4E5E-843E-694826D8CAA9}">
      <dsp:nvSpPr>
        <dsp:cNvPr id="0" name=""/>
        <dsp:cNvSpPr/>
      </dsp:nvSpPr>
      <dsp:spPr>
        <a:xfrm>
          <a:off x="6139628" y="1864686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změna paradigmatu</a:t>
          </a:r>
          <a:endParaRPr lang="en-GB" sz="1800" kern="1200" dirty="0"/>
        </a:p>
      </dsp:txBody>
      <dsp:txXfrm>
        <a:off x="6194711" y="1919769"/>
        <a:ext cx="1625798" cy="1018210"/>
      </dsp:txXfrm>
    </dsp:sp>
    <dsp:sp modelId="{83591AAE-B418-4BC8-B608-EC0DCA26ED10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3531852" y="2688557"/>
              </a:moveTo>
              <a:arcTo wR="1862523" hR="1862523" stAng="1579656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81018-B8EB-4DD3-AEDC-4A22BA591D95}">
      <dsp:nvSpPr>
        <dsp:cNvPr id="0" name=""/>
        <dsp:cNvSpPr/>
      </dsp:nvSpPr>
      <dsp:spPr>
        <a:xfrm>
          <a:off x="4277105" y="3727209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sluchová vada</a:t>
          </a:r>
          <a:endParaRPr lang="en-GB" sz="1800" kern="1200" dirty="0"/>
        </a:p>
      </dsp:txBody>
      <dsp:txXfrm>
        <a:off x="4332188" y="3782292"/>
        <a:ext cx="1625798" cy="1018210"/>
      </dsp:txXfrm>
    </dsp:sp>
    <dsp:sp modelId="{59AC124F-1289-48F0-8993-83F34E10C0EA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755401" y="3360279"/>
              </a:moveTo>
              <a:arcTo wR="1862523" hR="1862523" stAng="7588280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BD0905-6D58-40EA-8A85-BEC109FC37A3}">
      <dsp:nvSpPr>
        <dsp:cNvPr id="0" name=""/>
        <dsp:cNvSpPr/>
      </dsp:nvSpPr>
      <dsp:spPr>
        <a:xfrm>
          <a:off x="2414582" y="1864686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užívaný jazyk</a:t>
          </a:r>
          <a:endParaRPr lang="en-GB" sz="1800" kern="1200" dirty="0"/>
        </a:p>
      </dsp:txBody>
      <dsp:txXfrm>
        <a:off x="2469665" y="1919769"/>
        <a:ext cx="1625798" cy="1018210"/>
      </dsp:txXfrm>
    </dsp:sp>
    <dsp:sp modelId="{2FB94AF7-A957-4847-B05B-D6DE37215E6B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193194" y="1036488"/>
              </a:moveTo>
              <a:arcTo wR="1862523" hR="1862523" stAng="12379656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26204-9749-4E6F-98AC-3DE5070C8806}">
      <dsp:nvSpPr>
        <dsp:cNvPr id="0" name=""/>
        <dsp:cNvSpPr/>
      </dsp:nvSpPr>
      <dsp:spPr>
        <a:xfrm>
          <a:off x="4277105" y="2163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KOLIK je u nás neslyšících dětí?</a:t>
          </a:r>
          <a:endParaRPr lang="en-GB" sz="1600" kern="1200" dirty="0"/>
        </a:p>
      </dsp:txBody>
      <dsp:txXfrm>
        <a:off x="4332188" y="57246"/>
        <a:ext cx="1625798" cy="1018210"/>
      </dsp:txXfrm>
    </dsp:sp>
    <dsp:sp modelId="{3EEDBF6C-FF26-439C-B585-5BEB620E0AAE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2969644" y="364766"/>
              </a:moveTo>
              <a:arcTo wR="1862523" hR="1862523" stAng="18388280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1AFB-672D-4E43-A980-A498AB2A0BA0}">
      <dsp:nvSpPr>
        <dsp:cNvPr id="0" name=""/>
        <dsp:cNvSpPr/>
      </dsp:nvSpPr>
      <dsp:spPr>
        <a:xfrm>
          <a:off x="6139628" y="1864686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KDE se vzdělávají?</a:t>
          </a:r>
          <a:endParaRPr lang="en-GB" sz="1600" kern="1200" dirty="0"/>
        </a:p>
      </dsp:txBody>
      <dsp:txXfrm>
        <a:off x="6194711" y="1919769"/>
        <a:ext cx="1625798" cy="1018210"/>
      </dsp:txXfrm>
    </dsp:sp>
    <dsp:sp modelId="{177D582B-F251-4D9D-8F87-5BB4A7A00A21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3531852" y="2688557"/>
              </a:moveTo>
              <a:arcTo wR="1862523" hR="1862523" stAng="1579656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81018-B8EB-4DD3-AEDC-4A22BA591D95}">
      <dsp:nvSpPr>
        <dsp:cNvPr id="0" name=""/>
        <dsp:cNvSpPr/>
      </dsp:nvSpPr>
      <dsp:spPr>
        <a:xfrm>
          <a:off x="4277105" y="3727209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JAK se vzdělávají?</a:t>
          </a:r>
          <a:endParaRPr lang="en-GB" sz="1600" kern="1200" dirty="0"/>
        </a:p>
      </dsp:txBody>
      <dsp:txXfrm>
        <a:off x="4332188" y="3782292"/>
        <a:ext cx="1625798" cy="1018210"/>
      </dsp:txXfrm>
    </dsp:sp>
    <dsp:sp modelId="{59AC124F-1289-48F0-8993-83F34E10C0EA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755401" y="3360279"/>
              </a:moveTo>
              <a:arcTo wR="1862523" hR="1862523" stAng="7588280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BD0905-6D58-40EA-8A85-BEC109FC37A3}">
      <dsp:nvSpPr>
        <dsp:cNvPr id="0" name=""/>
        <dsp:cNvSpPr/>
      </dsp:nvSpPr>
      <dsp:spPr>
        <a:xfrm>
          <a:off x="2414582" y="1864686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 jakými VÝSLEDKY se vzdělávají?</a:t>
          </a:r>
          <a:endParaRPr lang="en-GB" sz="1600" kern="1200" dirty="0"/>
        </a:p>
      </dsp:txBody>
      <dsp:txXfrm>
        <a:off x="2469665" y="1919769"/>
        <a:ext cx="1625798" cy="1018210"/>
      </dsp:txXfrm>
    </dsp:sp>
    <dsp:sp modelId="{2FB94AF7-A957-4847-B05B-D6DE37215E6B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193194" y="1036488"/>
              </a:moveTo>
              <a:arcTo wR="1862523" hR="1862523" stAng="12379656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26204-9749-4E6F-98AC-3DE5070C8806}">
      <dsp:nvSpPr>
        <dsp:cNvPr id="0" name=""/>
        <dsp:cNvSpPr/>
      </dsp:nvSpPr>
      <dsp:spPr>
        <a:xfrm>
          <a:off x="4277105" y="2163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zásadní vnější systémová změny</a:t>
          </a:r>
          <a:endParaRPr lang="en-GB" sz="1600" kern="1200" dirty="0"/>
        </a:p>
      </dsp:txBody>
      <dsp:txXfrm>
        <a:off x="4332188" y="57246"/>
        <a:ext cx="1625798" cy="1018210"/>
      </dsp:txXfrm>
    </dsp:sp>
    <dsp:sp modelId="{3EEDBF6C-FF26-439C-B585-5BEB620E0AAE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2969644" y="364766"/>
              </a:moveTo>
              <a:arcTo wR="1862523" hR="1862523" stAng="18388280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1AFB-672D-4E43-A980-A498AB2A0BA0}">
      <dsp:nvSpPr>
        <dsp:cNvPr id="0" name=""/>
        <dsp:cNvSpPr/>
      </dsp:nvSpPr>
      <dsp:spPr>
        <a:xfrm>
          <a:off x="6139628" y="1864686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nejasný současný stav</a:t>
          </a:r>
          <a:endParaRPr lang="en-GB" sz="1600" kern="1200" dirty="0"/>
        </a:p>
      </dsp:txBody>
      <dsp:txXfrm>
        <a:off x="6194711" y="1919769"/>
        <a:ext cx="1625798" cy="1018210"/>
      </dsp:txXfrm>
    </dsp:sp>
    <dsp:sp modelId="{177D582B-F251-4D9D-8F87-5BB4A7A00A21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3531852" y="2688557"/>
              </a:moveTo>
              <a:arcTo wR="1862523" hR="1862523" stAng="1579656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81018-B8EB-4DD3-AEDC-4A22BA591D95}">
      <dsp:nvSpPr>
        <dsp:cNvPr id="0" name=""/>
        <dsp:cNvSpPr/>
      </dsp:nvSpPr>
      <dsp:spPr>
        <a:xfrm>
          <a:off x="4277105" y="3727209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co nejdůkladnější zmapování situace</a:t>
          </a:r>
          <a:endParaRPr lang="en-GB" sz="1600" kern="1200" dirty="0"/>
        </a:p>
      </dsp:txBody>
      <dsp:txXfrm>
        <a:off x="4332188" y="3782292"/>
        <a:ext cx="1625798" cy="1018210"/>
      </dsp:txXfrm>
    </dsp:sp>
    <dsp:sp modelId="{59AC124F-1289-48F0-8993-83F34E10C0EA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755401" y="3360279"/>
              </a:moveTo>
              <a:arcTo wR="1862523" hR="1862523" stAng="7588280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BD0905-6D58-40EA-8A85-BEC109FC37A3}">
      <dsp:nvSpPr>
        <dsp:cNvPr id="0" name=""/>
        <dsp:cNvSpPr/>
      </dsp:nvSpPr>
      <dsp:spPr>
        <a:xfrm>
          <a:off x="2414582" y="1864686"/>
          <a:ext cx="1735964" cy="112837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nové nastavení</a:t>
          </a:r>
          <a:endParaRPr lang="en-GB" sz="1600" kern="1200" dirty="0"/>
        </a:p>
      </dsp:txBody>
      <dsp:txXfrm>
        <a:off x="2469665" y="1919769"/>
        <a:ext cx="1625798" cy="1018210"/>
      </dsp:txXfrm>
    </dsp:sp>
    <dsp:sp modelId="{2FB94AF7-A957-4847-B05B-D6DE37215E6B}">
      <dsp:nvSpPr>
        <dsp:cNvPr id="0" name=""/>
        <dsp:cNvSpPr/>
      </dsp:nvSpPr>
      <dsp:spPr>
        <a:xfrm>
          <a:off x="3282564" y="566351"/>
          <a:ext cx="3725046" cy="3725046"/>
        </a:xfrm>
        <a:custGeom>
          <a:avLst/>
          <a:gdLst/>
          <a:ahLst/>
          <a:cxnLst/>
          <a:rect l="0" t="0" r="0" b="0"/>
          <a:pathLst>
            <a:path>
              <a:moveTo>
                <a:pt x="193194" y="1036488"/>
              </a:moveTo>
              <a:arcTo wR="1862523" hR="1862523" stAng="12379656" swAng="163206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C23B3-BB05-47EC-B080-AFF06F8E158D}" type="datetimeFigureOut">
              <a:rPr lang="en-GB" smtClean="0"/>
              <a:t>06/11/2017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0FD5B-F75B-4D58-9301-8D0ACD4FA7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61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3E7A8D-9123-43A9-9018-C76A96CED748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050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3E7A8D-9123-43A9-9018-C76A96CED748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235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3F23F6-430F-4617-A456-DBFD13307CDE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094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3F23F6-430F-4617-A456-DBFD13307CDE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589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75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288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41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70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79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68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72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01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50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36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smtClean="0"/>
              <a:t>11/6/2017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48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83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cna27.cz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hyperlink" Target="http://www.ddmsberoun.cz/" TargetMode="External"/><Relationship Id="rId4" Type="http://schemas.openxmlformats.org/officeDocument/2006/relationships/hyperlink" Target="http://www.vymolova.cz/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zhlas.cz/zpravy/data/_zprava/je-u-nas-prilis-mnoho-studentu-jejich-pocet-se-od-roku-1989-ztrojnasobil--1421310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600" dirty="0" smtClean="0"/>
              <a:t>Jazyky ve vzdělávání </a:t>
            </a:r>
            <a:r>
              <a:rPr lang="cs-CZ" sz="6600" dirty="0"/>
              <a:t>českých </a:t>
            </a:r>
            <a:r>
              <a:rPr lang="cs-CZ" sz="6600" dirty="0" smtClean="0"/>
              <a:t>neslyšících</a:t>
            </a:r>
            <a:endParaRPr lang="en-GB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8675" y="4389120"/>
            <a:ext cx="8132445" cy="1440180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sz="2600" dirty="0" smtClean="0"/>
              <a:t>Mgr. Andrea Hudáková, Ph.D.</a:t>
            </a:r>
          </a:p>
          <a:p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72082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Pohled na hluchotu </a:t>
            </a:r>
            <a:r>
              <a:rPr lang="cs-CZ" dirty="0">
                <a:sym typeface="Symbol" panose="05050102010706020507" pitchFamily="18" charset="2"/>
              </a:rPr>
              <a:t> přístup k </a:t>
            </a:r>
            <a:r>
              <a:rPr lang="cs-CZ" dirty="0" smtClean="0">
                <a:sym typeface="Symbol" panose="05050102010706020507" pitchFamily="18" charset="2"/>
              </a:rPr>
              <a:t>neslyšícím  </a:t>
            </a:r>
            <a:r>
              <a:rPr lang="cs-CZ" b="1" dirty="0" smtClean="0"/>
              <a:t>odraz ve vzdělávání</a:t>
            </a:r>
          </a:p>
        </p:txBody>
      </p:sp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4080"/>
              </p:ext>
            </p:extLst>
          </p:nvPr>
        </p:nvGraphicFramePr>
        <p:xfrm>
          <a:off x="1148081" y="2060575"/>
          <a:ext cx="9069069" cy="4663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023"/>
                <a:gridCol w="3023023"/>
                <a:gridCol w="3023023"/>
              </a:tblGrid>
              <a:tr h="64012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POHLED NA HLUCHOTU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</a:tr>
              <a:tr h="640126"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přístup </a:t>
                      </a:r>
                      <a:r>
                        <a:rPr lang="cs-CZ" sz="1800" baseline="0" dirty="0" smtClean="0">
                          <a:latin typeface="+mn-lt"/>
                        </a:rPr>
                        <a:t>k neslyšícím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err="1" smtClean="0">
                          <a:latin typeface="+mn-lt"/>
                        </a:rPr>
                        <a:t>monolingvální</a:t>
                      </a:r>
                      <a:r>
                        <a:rPr lang="cs-CZ" sz="1800" baseline="0" dirty="0" smtClean="0">
                          <a:latin typeface="+mn-lt"/>
                        </a:rPr>
                        <a:t> a monokulturní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latin typeface="+mn-lt"/>
                        </a:rPr>
                        <a:t>bilingvální a </a:t>
                      </a:r>
                      <a:r>
                        <a:rPr lang="cs-CZ" sz="1800" baseline="0" dirty="0" err="1" smtClean="0">
                          <a:latin typeface="+mn-lt"/>
                        </a:rPr>
                        <a:t>bikulturní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</a:tr>
              <a:tr h="310918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cíle</a:t>
                      </a:r>
                      <a:r>
                        <a:rPr lang="cs-CZ" sz="1800" dirty="0" smtClean="0">
                          <a:latin typeface="+mn-lt"/>
                        </a:rPr>
                        <a:t> vzdělávání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komunikace ve většinovém</a:t>
                      </a:r>
                      <a:r>
                        <a:rPr lang="cs-CZ" sz="1800" b="1" baseline="0" dirty="0" smtClean="0">
                          <a:latin typeface="+mn-lt"/>
                        </a:rPr>
                        <a:t> jazyce </a:t>
                      </a:r>
                      <a:r>
                        <a:rPr lang="cs-CZ" sz="1800" baseline="0" dirty="0" smtClean="0">
                          <a:latin typeface="+mn-lt"/>
                        </a:rPr>
                        <a:t>(v mluvené formě) </a:t>
                      </a:r>
                      <a:r>
                        <a:rPr lang="cs-CZ" sz="1800" b="1" baseline="0" dirty="0" smtClean="0">
                          <a:latin typeface="+mn-lt"/>
                        </a:rPr>
                        <a:t>a max. zapojení do většinové společnosti </a:t>
                      </a:r>
                      <a:endParaRPr lang="cs-CZ" sz="1800" b="1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rozvoj</a:t>
                      </a:r>
                      <a:r>
                        <a:rPr lang="cs-CZ" sz="1800" b="1" baseline="0" dirty="0" smtClean="0">
                          <a:latin typeface="+mn-lt"/>
                        </a:rPr>
                        <a:t> osobnosti dítěte</a:t>
                      </a:r>
                      <a:r>
                        <a:rPr lang="cs-CZ" sz="1800" baseline="0" dirty="0" smtClean="0">
                          <a:latin typeface="+mn-lt"/>
                        </a:rPr>
                        <a:t>, jehož je dosaženo mj. díky respektu k dítěti, tj. za používání dvou jazyků (plně přístupného ZJ a většinového jazyka) a žitím ve dvou kulturách (přirozené vizuálně motorické kultuře Neslyšících a kultuře většinové společnosti)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25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dirty="0"/>
              <a:t>Pohled na hluchotu </a:t>
            </a:r>
            <a:r>
              <a:rPr lang="cs-CZ" dirty="0">
                <a:sym typeface="Symbol" panose="05050102010706020507" pitchFamily="18" charset="2"/>
              </a:rPr>
              <a:t> přístup k </a:t>
            </a:r>
            <a:r>
              <a:rPr lang="cs-CZ" dirty="0" smtClean="0">
                <a:sym typeface="Symbol" panose="05050102010706020507" pitchFamily="18" charset="2"/>
              </a:rPr>
              <a:t>neslyšícím  </a:t>
            </a:r>
            <a:r>
              <a:rPr lang="cs-CZ" b="1" dirty="0" smtClean="0"/>
              <a:t>odraz ve vzdělávání</a:t>
            </a:r>
          </a:p>
        </p:txBody>
      </p:sp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9024801"/>
              </p:ext>
            </p:extLst>
          </p:nvPr>
        </p:nvGraphicFramePr>
        <p:xfrm>
          <a:off x="1148081" y="2060575"/>
          <a:ext cx="9069069" cy="4663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023"/>
                <a:gridCol w="3023023"/>
                <a:gridCol w="3023023"/>
              </a:tblGrid>
              <a:tr h="64012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POHLED NA HLUCHOTU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</a:tr>
              <a:tr h="640126"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přístup </a:t>
                      </a:r>
                      <a:r>
                        <a:rPr lang="cs-CZ" sz="1800" baseline="0" dirty="0" smtClean="0">
                          <a:latin typeface="+mn-lt"/>
                        </a:rPr>
                        <a:t>k neslyšícím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err="1" smtClean="0">
                          <a:latin typeface="+mn-lt"/>
                        </a:rPr>
                        <a:t>monolingvální</a:t>
                      </a:r>
                      <a:r>
                        <a:rPr lang="cs-CZ" sz="1800" baseline="0" dirty="0" smtClean="0">
                          <a:latin typeface="+mn-lt"/>
                        </a:rPr>
                        <a:t> a monokulturní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latin typeface="+mn-lt"/>
                        </a:rPr>
                        <a:t>bilingvální a </a:t>
                      </a:r>
                      <a:r>
                        <a:rPr lang="cs-CZ" sz="1800" baseline="0" dirty="0" err="1" smtClean="0">
                          <a:latin typeface="+mn-lt"/>
                        </a:rPr>
                        <a:t>bikulturní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723" marB="45723"/>
                </a:tc>
              </a:tr>
              <a:tr h="3109186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rgbClr val="002060"/>
                          </a:solidFill>
                          <a:latin typeface="+mn-lt"/>
                        </a:rPr>
                        <a:t>cíle</a:t>
                      </a:r>
                      <a:r>
                        <a:rPr lang="cs-CZ" sz="1800" dirty="0" smtClean="0">
                          <a:latin typeface="+mn-lt"/>
                        </a:rPr>
                        <a:t> vzdělávání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komunikace ve většinovém</a:t>
                      </a:r>
                      <a:r>
                        <a:rPr lang="cs-CZ" sz="1800" b="1" baseline="0" dirty="0" smtClean="0">
                          <a:latin typeface="+mn-lt"/>
                        </a:rPr>
                        <a:t> jazyce </a:t>
                      </a:r>
                      <a:r>
                        <a:rPr lang="cs-CZ" sz="1800" baseline="0" dirty="0" smtClean="0">
                          <a:latin typeface="+mn-lt"/>
                        </a:rPr>
                        <a:t>(v mluvené formě) </a:t>
                      </a:r>
                      <a:r>
                        <a:rPr lang="cs-CZ" sz="1800" b="1" baseline="0" dirty="0" smtClean="0">
                          <a:latin typeface="+mn-lt"/>
                        </a:rPr>
                        <a:t>a max. zapojení do většinové společnosti </a:t>
                      </a: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r>
                        <a:rPr lang="cs-CZ" sz="1800" b="1" baseline="0" dirty="0" smtClean="0">
                          <a:latin typeface="+mn-lt"/>
                        </a:rPr>
                        <a:t>metody</a:t>
                      </a:r>
                      <a:r>
                        <a:rPr lang="cs-CZ" sz="1800" b="0" baseline="0" dirty="0" smtClean="0">
                          <a:latin typeface="+mn-lt"/>
                        </a:rPr>
                        <a:t> (někdy propojené do </a:t>
                      </a:r>
                      <a:r>
                        <a:rPr lang="cs-CZ" sz="1800" b="1" baseline="0" dirty="0" smtClean="0">
                          <a:latin typeface="+mn-lt"/>
                        </a:rPr>
                        <a:t>systémů</a:t>
                      </a:r>
                      <a:r>
                        <a:rPr lang="cs-CZ" sz="1800" b="0" baseline="0" dirty="0" smtClean="0">
                          <a:latin typeface="+mn-lt"/>
                        </a:rPr>
                        <a:t>)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latin typeface="+mn-lt"/>
                        </a:rPr>
                        <a:t>max. rozvoj</a:t>
                      </a:r>
                      <a:r>
                        <a:rPr lang="cs-CZ" sz="1800" b="1" baseline="0" dirty="0" smtClean="0">
                          <a:latin typeface="+mn-lt"/>
                        </a:rPr>
                        <a:t> osobnosti dítěte</a:t>
                      </a: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endParaRPr lang="cs-CZ" sz="1800" b="1" baseline="0" dirty="0" smtClean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b="1" baseline="0" dirty="0" smtClean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baseline="0" dirty="0" smtClean="0">
                          <a:latin typeface="+mn-lt"/>
                        </a:rPr>
                        <a:t>metody</a:t>
                      </a:r>
                      <a:r>
                        <a:rPr lang="cs-CZ" sz="1800" b="0" baseline="0" dirty="0" smtClean="0">
                          <a:latin typeface="+mn-lt"/>
                        </a:rPr>
                        <a:t> (někdy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baseline="0" dirty="0" smtClean="0">
                          <a:latin typeface="+mn-lt"/>
                        </a:rPr>
                        <a:t>propojené do </a:t>
                      </a:r>
                      <a:r>
                        <a:rPr lang="cs-CZ" sz="1800" b="1" baseline="0" dirty="0" smtClean="0">
                          <a:latin typeface="+mn-lt"/>
                        </a:rPr>
                        <a:t>systémů</a:t>
                      </a:r>
                      <a:r>
                        <a:rPr lang="cs-CZ" sz="1800" b="0" baseline="0" dirty="0" smtClean="0">
                          <a:latin typeface="+mn-lt"/>
                        </a:rPr>
                        <a:t>)</a:t>
                      </a:r>
                      <a:endParaRPr lang="cs-CZ" sz="1800" b="0" dirty="0" smtClean="0">
                        <a:latin typeface="+mn-lt"/>
                      </a:endParaRPr>
                    </a:p>
                    <a:p>
                      <a:endParaRPr lang="cs-CZ" sz="1800" dirty="0">
                        <a:latin typeface="+mn-lt"/>
                      </a:endParaRPr>
                    </a:p>
                  </a:txBody>
                  <a:tcPr marT="45723" marB="45723"/>
                </a:tc>
              </a:tr>
            </a:tbl>
          </a:graphicData>
        </a:graphic>
      </p:graphicFrame>
      <p:cxnSp>
        <p:nvCxnSpPr>
          <p:cNvPr id="4" name="Přímá spojovací šipka 9"/>
          <p:cNvCxnSpPr/>
          <p:nvPr/>
        </p:nvCxnSpPr>
        <p:spPr>
          <a:xfrm rot="5400000">
            <a:off x="5350518" y="5366876"/>
            <a:ext cx="504825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ovací šipka 9"/>
          <p:cNvCxnSpPr/>
          <p:nvPr/>
        </p:nvCxnSpPr>
        <p:spPr>
          <a:xfrm rot="5400000">
            <a:off x="8311433" y="5366876"/>
            <a:ext cx="504825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03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Jazyky ve vzdělávání neslyšících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err="1" smtClean="0"/>
              <a:t>monolingvální</a:t>
            </a:r>
            <a:r>
              <a:rPr lang="cs-CZ" dirty="0" smtClean="0"/>
              <a:t> a monokulturní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069848" y="2743199"/>
            <a:ext cx="4754880" cy="3788229"/>
          </a:xfrm>
        </p:spPr>
        <p:txBody>
          <a:bodyPr rtlCol="0">
            <a:noAutofit/>
          </a:bodyPr>
          <a:lstStyle/>
          <a:p>
            <a:r>
              <a:rPr lang="cs-CZ" sz="2400" dirty="0">
                <a:solidFill>
                  <a:srgbClr val="0070C0"/>
                </a:solidFill>
              </a:rPr>
              <a:t>c</a:t>
            </a:r>
            <a:r>
              <a:rPr lang="cs-CZ" sz="2400" dirty="0" smtClean="0">
                <a:solidFill>
                  <a:srgbClr val="0070C0"/>
                </a:solidFill>
              </a:rPr>
              <a:t>íl: </a:t>
            </a:r>
            <a:r>
              <a:rPr lang="cs-CZ" sz="2400" dirty="0">
                <a:solidFill>
                  <a:srgbClr val="0070C0"/>
                </a:solidFill>
              </a:rPr>
              <a:t>max. komunikace ve většinovém jazyce (v mluvené formě) a max. zapojení do většinové společnosti </a:t>
            </a:r>
          </a:p>
          <a:p>
            <a:pPr>
              <a:defRPr/>
            </a:pPr>
            <a:endParaRPr lang="cs-CZ" sz="2400" dirty="0" smtClean="0">
              <a:solidFill>
                <a:srgbClr val="0070C0"/>
              </a:solidFill>
            </a:endParaRPr>
          </a:p>
          <a:p>
            <a:pPr>
              <a:defRPr/>
            </a:pPr>
            <a:r>
              <a:rPr lang="cs-CZ" dirty="0" smtClean="0"/>
              <a:t>speciální pedagogika</a:t>
            </a:r>
          </a:p>
          <a:p>
            <a:pPr marL="457200" lvl="2">
              <a:spcBef>
                <a:spcPts val="1200"/>
              </a:spcBef>
              <a:spcAft>
                <a:spcPts val="0"/>
              </a:spcAft>
              <a:defRPr/>
            </a:pPr>
            <a:r>
              <a:rPr lang="cs-CZ" dirty="0" err="1"/>
              <a:t>surdopedie</a:t>
            </a:r>
            <a:r>
              <a:rPr lang="cs-CZ" dirty="0"/>
              <a:t>, logopedie</a:t>
            </a:r>
          </a:p>
          <a:p>
            <a:pPr>
              <a:defRPr/>
            </a:pPr>
            <a:r>
              <a:rPr lang="cs-CZ" dirty="0"/>
              <a:t>p</a:t>
            </a:r>
            <a:r>
              <a:rPr lang="cs-CZ" dirty="0" smtClean="0"/>
              <a:t>sychologie handicapu</a:t>
            </a:r>
          </a:p>
          <a:p>
            <a:pPr>
              <a:defRPr/>
            </a:pPr>
            <a:r>
              <a:rPr lang="cs-CZ" dirty="0" smtClean="0"/>
              <a:t>medicína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6364224" y="1990563"/>
            <a:ext cx="4754880" cy="640080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smtClean="0"/>
              <a:t>bilingvální a </a:t>
            </a:r>
            <a:r>
              <a:rPr lang="cs-CZ" dirty="0" err="1" smtClean="0"/>
              <a:t>bikulturní</a:t>
            </a:r>
            <a:r>
              <a:rPr lang="cs-CZ" dirty="0" smtClean="0"/>
              <a:t>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6364224" y="2743199"/>
            <a:ext cx="4754880" cy="4114801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cs-CZ" sz="2600" dirty="0">
                <a:solidFill>
                  <a:srgbClr val="0070C0"/>
                </a:solidFill>
              </a:rPr>
              <a:t>c</a:t>
            </a:r>
            <a:r>
              <a:rPr lang="cs-CZ" sz="2600" dirty="0" smtClean="0">
                <a:solidFill>
                  <a:srgbClr val="0070C0"/>
                </a:solidFill>
              </a:rPr>
              <a:t>íl: </a:t>
            </a:r>
            <a:r>
              <a:rPr lang="cs-CZ" sz="2800" dirty="0">
                <a:solidFill>
                  <a:srgbClr val="0070C0"/>
                </a:solidFill>
              </a:rPr>
              <a:t>max. rozvoj osobnosti dítěte</a:t>
            </a:r>
            <a:endParaRPr lang="cs-CZ" sz="1800" dirty="0" smtClean="0">
              <a:solidFill>
                <a:srgbClr val="0070C0"/>
              </a:solidFill>
            </a:endParaRPr>
          </a:p>
          <a:p>
            <a:pPr>
              <a:defRPr/>
            </a:pPr>
            <a:endParaRPr lang="cs-CZ" sz="1800" dirty="0" smtClean="0"/>
          </a:p>
          <a:p>
            <a:pPr>
              <a:defRPr/>
            </a:pPr>
            <a:r>
              <a:rPr lang="cs-CZ" sz="1900" dirty="0" err="1" smtClean="0"/>
              <a:t>Deaf</a:t>
            </a:r>
            <a:r>
              <a:rPr lang="cs-CZ" sz="1900" dirty="0" smtClean="0"/>
              <a:t> </a:t>
            </a:r>
            <a:r>
              <a:rPr lang="cs-CZ" sz="1900" dirty="0" err="1"/>
              <a:t>Studies</a:t>
            </a:r>
            <a:endParaRPr lang="cs-CZ" sz="1900" dirty="0" smtClean="0"/>
          </a:p>
          <a:p>
            <a:pPr>
              <a:defRPr/>
            </a:pPr>
            <a:r>
              <a:rPr lang="cs-CZ" sz="1900" dirty="0" smtClean="0"/>
              <a:t>lingvistika</a:t>
            </a:r>
          </a:p>
          <a:p>
            <a:pPr marL="457200" lvl="2">
              <a:spcBef>
                <a:spcPts val="1200"/>
              </a:spcBef>
              <a:spcAft>
                <a:spcPts val="0"/>
              </a:spcAft>
              <a:defRPr/>
            </a:pPr>
            <a:r>
              <a:rPr lang="cs-CZ" dirty="0"/>
              <a:t>psycholingvistika, sociolingvistika, </a:t>
            </a:r>
            <a:r>
              <a:rPr lang="cs-CZ" dirty="0" err="1" smtClean="0"/>
              <a:t>lingvodidaktika</a:t>
            </a:r>
            <a:r>
              <a:rPr lang="cs-CZ" dirty="0" smtClean="0"/>
              <a:t>, lexikografie, kognitivní lingvistika, korpusová lingvistika… </a:t>
            </a:r>
            <a:endParaRPr lang="cs-CZ" dirty="0"/>
          </a:p>
          <a:p>
            <a:pPr>
              <a:defRPr/>
            </a:pPr>
            <a:r>
              <a:rPr lang="cs-CZ" sz="1900" dirty="0" smtClean="0"/>
              <a:t>antropologie, </a:t>
            </a:r>
            <a:r>
              <a:rPr lang="cs-CZ" sz="1900" dirty="0" err="1" smtClean="0"/>
              <a:t>kulturologie</a:t>
            </a:r>
            <a:r>
              <a:rPr lang="cs-CZ" sz="1900" dirty="0" smtClean="0"/>
              <a:t>, etnologie, sociologie, psychologie…</a:t>
            </a:r>
          </a:p>
          <a:p>
            <a:pPr>
              <a:defRPr/>
            </a:pPr>
            <a:r>
              <a:rPr lang="cs-CZ" sz="1900" dirty="0" err="1"/>
              <a:t>t</a:t>
            </a:r>
            <a:r>
              <a:rPr lang="cs-CZ" sz="1900" dirty="0" err="1" smtClean="0"/>
              <a:t>ranslatologie</a:t>
            </a:r>
            <a:endParaRPr lang="cs-CZ" sz="1900" dirty="0" smtClean="0"/>
          </a:p>
          <a:p>
            <a:pPr>
              <a:defRPr/>
            </a:pPr>
            <a:r>
              <a:rPr lang="cs-CZ" sz="1900" dirty="0" smtClean="0"/>
              <a:t>pedagogika</a:t>
            </a:r>
          </a:p>
          <a:p>
            <a:pPr>
              <a:defRPr/>
            </a:pPr>
            <a:endParaRPr lang="cs-CZ" sz="2600" dirty="0">
              <a:solidFill>
                <a:srgbClr val="0070C0"/>
              </a:solidFill>
            </a:endParaRPr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</p:txBody>
      </p:sp>
      <p:cxnSp>
        <p:nvCxnSpPr>
          <p:cNvPr id="9" name="Přímá spojnice se šipkou 8"/>
          <p:cNvCxnSpPr/>
          <p:nvPr/>
        </p:nvCxnSpPr>
        <p:spPr>
          <a:xfrm flipV="1">
            <a:off x="8487229" y="3279866"/>
            <a:ext cx="0" cy="391886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V="1">
            <a:off x="3061789" y="4202793"/>
            <a:ext cx="0" cy="391886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06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Jazyky ve vzdělávání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err="1" smtClean="0"/>
              <a:t>monolingvální</a:t>
            </a:r>
            <a:r>
              <a:rPr lang="cs-CZ" dirty="0" smtClean="0"/>
              <a:t> a monokulturní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069848" y="2688336"/>
            <a:ext cx="4754880" cy="3346704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cs-CZ" sz="2400" dirty="0" smtClean="0">
                <a:solidFill>
                  <a:srgbClr val="0070C0"/>
                </a:solidFill>
              </a:rPr>
              <a:t>L1: čeština</a:t>
            </a:r>
          </a:p>
          <a:p>
            <a:pPr marL="0" indent="0">
              <a:buNone/>
              <a:defRPr/>
            </a:pPr>
            <a:endParaRPr lang="cs-CZ" sz="2400" dirty="0" smtClean="0">
              <a:solidFill>
                <a:srgbClr val="0070C0"/>
              </a:solidFill>
            </a:endParaRPr>
          </a:p>
          <a:p>
            <a:pPr>
              <a:defRPr/>
            </a:pPr>
            <a:r>
              <a:rPr lang="cs-CZ" sz="2400" dirty="0" smtClean="0"/>
              <a:t>??? </a:t>
            </a:r>
            <a:r>
              <a:rPr lang="cs-CZ" sz="2400" dirty="0"/>
              <a:t>r</a:t>
            </a:r>
            <a:r>
              <a:rPr lang="cs-CZ" sz="2400" dirty="0" smtClean="0"/>
              <a:t>ole psaní </a:t>
            </a:r>
            <a:r>
              <a:rPr lang="cs-CZ" sz="2400" dirty="0"/>
              <a:t>a </a:t>
            </a:r>
            <a:r>
              <a:rPr lang="cs-CZ" sz="2400" dirty="0" smtClean="0"/>
              <a:t>čtení</a:t>
            </a:r>
          </a:p>
          <a:p>
            <a:pPr>
              <a:defRPr/>
            </a:pPr>
            <a:r>
              <a:rPr lang="cs-CZ" sz="2400" dirty="0" smtClean="0"/>
              <a:t>snaha </a:t>
            </a:r>
            <a:r>
              <a:rPr lang="cs-CZ" sz="2400" dirty="0"/>
              <a:t>co nejméně se odlišovat od „zdravých“ </a:t>
            </a:r>
            <a:r>
              <a:rPr lang="cs-CZ" sz="2400" dirty="0" smtClean="0"/>
              <a:t>lidí</a:t>
            </a:r>
          </a:p>
          <a:p>
            <a:pPr>
              <a:defRPr/>
            </a:pPr>
            <a:endParaRPr lang="cs-CZ" sz="2400" dirty="0">
              <a:solidFill>
                <a:srgbClr val="7030A0"/>
              </a:solidFill>
            </a:endParaRPr>
          </a:p>
          <a:p>
            <a:pPr>
              <a:defRPr/>
            </a:pPr>
            <a:r>
              <a:rPr lang="cs-CZ" sz="2400" dirty="0" smtClean="0">
                <a:solidFill>
                  <a:srgbClr val="7030A0"/>
                </a:solidFill>
              </a:rPr>
              <a:t>redukce vzdělávacích cílů</a:t>
            </a:r>
            <a:endParaRPr lang="cs-CZ" sz="2400" dirty="0">
              <a:solidFill>
                <a:srgbClr val="7030A0"/>
              </a:solidFill>
            </a:endParaRP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6364224" y="2008632"/>
            <a:ext cx="4754880" cy="640080"/>
          </a:xfrm>
        </p:spPr>
        <p:txBody>
          <a:bodyPr rtlCol="0"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cs-CZ" dirty="0" smtClean="0"/>
              <a:t>bilingvální a </a:t>
            </a:r>
            <a:r>
              <a:rPr lang="cs-CZ" dirty="0" err="1" smtClean="0"/>
              <a:t>bikulturní</a:t>
            </a:r>
            <a:r>
              <a:rPr lang="cs-CZ" dirty="0" smtClean="0"/>
              <a:t> přístup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6364224" y="2648712"/>
            <a:ext cx="4754880" cy="396784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400" dirty="0" smtClean="0">
                <a:solidFill>
                  <a:srgbClr val="0070C0"/>
                </a:solidFill>
              </a:rPr>
              <a:t>L1: český znakový jazyk</a:t>
            </a:r>
          </a:p>
          <a:p>
            <a:pPr>
              <a:defRPr/>
            </a:pPr>
            <a:r>
              <a:rPr lang="cs-CZ" sz="2400" dirty="0" smtClean="0">
                <a:solidFill>
                  <a:srgbClr val="0070C0"/>
                </a:solidFill>
              </a:rPr>
              <a:t>L2: (psaná) čeština</a:t>
            </a:r>
          </a:p>
          <a:p>
            <a:pPr>
              <a:defRPr/>
            </a:pPr>
            <a:r>
              <a:rPr lang="cs-CZ" sz="2400" dirty="0" smtClean="0"/>
              <a:t>důraz na funkční gramotnost</a:t>
            </a:r>
          </a:p>
          <a:p>
            <a:pPr>
              <a:defRPr/>
            </a:pPr>
            <a:r>
              <a:rPr lang="cs-CZ" sz="2400" dirty="0" smtClean="0"/>
              <a:t>identifikace s neslyšící minoritou</a:t>
            </a:r>
          </a:p>
          <a:p>
            <a:pPr lvl="1">
              <a:defRPr/>
            </a:pPr>
            <a:r>
              <a:rPr lang="cs-CZ" sz="2200" dirty="0"/>
              <a:t>n</a:t>
            </a:r>
            <a:r>
              <a:rPr lang="cs-CZ" sz="2200" dirty="0" smtClean="0"/>
              <a:t>auka o Neslyšících a o ČZJ</a:t>
            </a:r>
          </a:p>
          <a:p>
            <a:pPr lvl="1">
              <a:defRPr/>
            </a:pPr>
            <a:r>
              <a:rPr lang="cs-CZ" sz="2200" dirty="0"/>
              <a:t>p</a:t>
            </a:r>
            <a:r>
              <a:rPr lang="cs-CZ" sz="2200" dirty="0" smtClean="0"/>
              <a:t>řítomnost dospělých neslyšících osob ve vzdělávání</a:t>
            </a:r>
            <a:endParaRPr lang="cs-CZ" sz="2200" dirty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dirty="0" smtClean="0"/>
          </a:p>
        </p:txBody>
      </p:sp>
      <p:cxnSp>
        <p:nvCxnSpPr>
          <p:cNvPr id="10" name="Přímá spojovací šipka 9"/>
          <p:cNvCxnSpPr/>
          <p:nvPr/>
        </p:nvCxnSpPr>
        <p:spPr>
          <a:xfrm rot="5400000">
            <a:off x="2917560" y="5064796"/>
            <a:ext cx="504825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67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314451"/>
          <a:ext cx="10290175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466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>
                                            <p:graphicEl>
                                              <a:dgm id="{7F026204-9749-4E6F-98AC-3DE5070C88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>
                                            <p:graphicEl>
                                              <a:dgm id="{7F026204-9749-4E6F-98AC-3DE5070C8806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>
                                            <p:graphicEl>
                                              <a:dgm id="{3EEDBF6C-FF26-439C-B585-5BEB620E0A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>
                                            <p:graphicEl>
                                              <a:dgm id="{3EEDBF6C-FF26-439C-B585-5BEB620E0AAE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6">
                                            <p:graphicEl>
                                              <a:dgm id="{B21DFE25-A481-4E5E-843E-694826D8CA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6">
                                            <p:graphicEl>
                                              <a:dgm id="{B21DFE25-A481-4E5E-843E-694826D8CAA9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">
                                            <p:graphicEl>
                                              <a:dgm id="{83591AAE-B418-4BC8-B608-EC0DCA26ED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">
                                            <p:graphicEl>
                                              <a:dgm id="{83591AAE-B418-4BC8-B608-EC0DCA26ED10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6">
                                            <p:graphicEl>
                                              <a:dgm id="{5E481018-B8EB-4DD3-AEDC-4A22BA591D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6">
                                            <p:graphicEl>
                                              <a:dgm id="{5E481018-B8EB-4DD3-AEDC-4A22BA591D95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6">
                                            <p:graphicEl>
                                              <a:dgm id="{59AC124F-1289-48F0-8993-83F34E10C0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6">
                                            <p:graphicEl>
                                              <a:dgm id="{59AC124F-1289-48F0-8993-83F34E10C0EA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">
                                            <p:graphicEl>
                                              <a:dgm id="{74BD0905-6D58-40EA-8A85-BEC109FC37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">
                                            <p:graphicEl>
                                              <a:dgm id="{74BD0905-6D58-40EA-8A85-BEC109FC37A3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6">
                                            <p:graphicEl>
                                              <a:dgm id="{2FB94AF7-A957-4847-B05B-D6DE37215E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6">
                                            <p:graphicEl>
                                              <a:dgm id="{2FB94AF7-A957-4847-B05B-D6DE37215E6B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cs-CZ" dirty="0"/>
              <a:t>Zákon o komunikačních systémech neslyšících a hluchoslepých </a:t>
            </a:r>
            <a:r>
              <a:rPr lang="cs-CZ" dirty="0" smtClean="0"/>
              <a:t>osob</a:t>
            </a:r>
            <a:br>
              <a:rPr lang="cs-CZ" dirty="0" smtClean="0"/>
            </a:b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cs-CZ" sz="2400" dirty="0" smtClean="0">
                <a:latin typeface="+mj-lt"/>
              </a:rPr>
              <a:t>§ 1</a:t>
            </a:r>
          </a:p>
          <a:p>
            <a:pPr>
              <a:lnSpc>
                <a:spcPct val="120000"/>
              </a:lnSpc>
            </a:pPr>
            <a:r>
              <a:rPr lang="cs-CZ" sz="2400" dirty="0" smtClean="0">
                <a:latin typeface="+mj-lt"/>
              </a:rPr>
              <a:t>(</a:t>
            </a:r>
            <a:r>
              <a:rPr lang="cs-CZ" sz="2400" dirty="0">
                <a:latin typeface="+mj-lt"/>
              </a:rPr>
              <a:t>2) Neslyšící a hluchoslepé osoby mají právo </a:t>
            </a:r>
            <a:r>
              <a:rPr lang="cs-CZ" sz="2400" b="1" dirty="0">
                <a:latin typeface="+mj-lt"/>
              </a:rPr>
              <a:t>svobodně si zvolit z komunikačních systémů</a:t>
            </a:r>
            <a:r>
              <a:rPr lang="cs-CZ" sz="2400" dirty="0">
                <a:latin typeface="+mj-lt"/>
              </a:rPr>
              <a:t> uvedených v tomto zákoně ten, který odpovídá jejich potřebám. Jejich </a:t>
            </a:r>
            <a:r>
              <a:rPr lang="cs-CZ" sz="2400" b="1" dirty="0">
                <a:latin typeface="+mj-lt"/>
              </a:rPr>
              <a:t>volba musí být v maximální možné míře respektována</a:t>
            </a:r>
            <a:r>
              <a:rPr lang="cs-CZ" sz="2400" dirty="0">
                <a:latin typeface="+mj-lt"/>
              </a:rPr>
              <a:t>  tak, aby měly možnost rovnoprávného a účinného zapojení do všech oblastí života společnosti i při uplatňování jejich zákonných práv</a:t>
            </a:r>
            <a:r>
              <a:rPr lang="cs-CZ" sz="2400" dirty="0" smtClean="0">
                <a:latin typeface="+mj-lt"/>
              </a:rPr>
              <a:t>.</a:t>
            </a:r>
            <a:endParaRPr lang="en-GB" sz="2400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35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cs-CZ" dirty="0"/>
              <a:t>Zákon o komunikačních systémech neslyšících a hluchoslepých osob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i="1" dirty="0" smtClean="0"/>
          </a:p>
          <a:p>
            <a:pPr>
              <a:lnSpc>
                <a:spcPct val="120000"/>
              </a:lnSpc>
            </a:pPr>
            <a:r>
              <a:rPr lang="cs-CZ" sz="2400" dirty="0" smtClean="0">
                <a:latin typeface="+mj-lt"/>
              </a:rPr>
              <a:t>§ 3</a:t>
            </a:r>
            <a:endParaRPr lang="en-GB" sz="24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cs-CZ" sz="2400" dirty="0">
                <a:latin typeface="+mj-lt"/>
              </a:rPr>
              <a:t>Komunikačními systémy neslyšících a hluchoslepých osob se pro účely tohoto zákona rozumí </a:t>
            </a:r>
            <a:r>
              <a:rPr lang="cs-CZ" sz="2400" b="1" dirty="0">
                <a:latin typeface="+mj-lt"/>
              </a:rPr>
              <a:t>český znakový jazyk </a:t>
            </a:r>
            <a:r>
              <a:rPr lang="cs-CZ" sz="2400" dirty="0">
                <a:latin typeface="+mj-lt"/>
              </a:rPr>
              <a:t>a</a:t>
            </a:r>
            <a:r>
              <a:rPr lang="cs-CZ" sz="2400" b="1" dirty="0">
                <a:latin typeface="+mj-lt"/>
              </a:rPr>
              <a:t> komunikační systémy vycházející z českého jazyka</a:t>
            </a:r>
            <a:r>
              <a:rPr lang="cs-CZ" sz="2400" b="1" dirty="0" smtClean="0">
                <a:latin typeface="+mj-lt"/>
              </a:rPr>
              <a:t>.</a:t>
            </a:r>
            <a:endParaRPr lang="en-GB" sz="2400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00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cs-CZ" dirty="0"/>
              <a:t>Zákon o komunikačních systémech neslyšících a hluchoslepých osob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i="1" dirty="0" smtClean="0"/>
          </a:p>
          <a:p>
            <a:pPr>
              <a:lnSpc>
                <a:spcPct val="120000"/>
              </a:lnSpc>
            </a:pPr>
            <a:r>
              <a:rPr lang="cs-CZ" sz="2400" dirty="0" smtClean="0">
                <a:latin typeface="+mj-lt"/>
              </a:rPr>
              <a:t>§ 6</a:t>
            </a:r>
            <a:endParaRPr lang="en-GB" sz="24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cs-CZ" sz="2400" dirty="0">
                <a:latin typeface="+mj-lt"/>
              </a:rPr>
              <a:t>(1) Komunikačními systémy neslyšících […] osob vycházejícími z českého jazyka jsou znakovaná čeština, prstová abeceda, vizualizace mluvené češtiny, </a:t>
            </a:r>
            <a:r>
              <a:rPr lang="cs-CZ" sz="2400" b="1" dirty="0">
                <a:latin typeface="+mj-lt"/>
              </a:rPr>
              <a:t>písemný záznam mluvené řeči </a:t>
            </a:r>
            <a:r>
              <a:rPr lang="cs-CZ" sz="2400" dirty="0">
                <a:latin typeface="+mj-lt"/>
              </a:rPr>
              <a:t>[…].</a:t>
            </a:r>
            <a:endParaRPr lang="en-GB" sz="2400" dirty="0">
              <a:latin typeface="+mj-lt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66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cs-CZ" dirty="0"/>
              <a:t>Zákon o komunikačních systémech neslyšících a hluchoslepých osob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507993"/>
          </a:xfrm>
        </p:spPr>
        <p:txBody>
          <a:bodyPr>
            <a:normAutofit fontScale="70000" lnSpcReduction="20000"/>
          </a:bodyPr>
          <a:lstStyle/>
          <a:p>
            <a:endParaRPr lang="cs-CZ" i="1" dirty="0" smtClean="0"/>
          </a:p>
          <a:p>
            <a:pPr>
              <a:lnSpc>
                <a:spcPct val="130000"/>
              </a:lnSpc>
            </a:pPr>
            <a:r>
              <a:rPr lang="cs-CZ" sz="3400" dirty="0" smtClean="0">
                <a:latin typeface="+mj-lt"/>
              </a:rPr>
              <a:t>§ 7</a:t>
            </a:r>
          </a:p>
          <a:p>
            <a:pPr>
              <a:lnSpc>
                <a:spcPct val="130000"/>
              </a:lnSpc>
            </a:pPr>
            <a:r>
              <a:rPr lang="cs-CZ" sz="3400" dirty="0" smtClean="0">
                <a:latin typeface="+mj-lt"/>
              </a:rPr>
              <a:t>Neslyšící </a:t>
            </a:r>
            <a:r>
              <a:rPr lang="cs-CZ" sz="3400" dirty="0">
                <a:latin typeface="+mj-lt"/>
              </a:rPr>
              <a:t>a hluchoslepé osoby mají právo na</a:t>
            </a:r>
            <a:endParaRPr lang="en-GB" sz="3400" dirty="0">
              <a:latin typeface="+mj-lt"/>
            </a:endParaRPr>
          </a:p>
          <a:p>
            <a:pPr>
              <a:lnSpc>
                <a:spcPct val="130000"/>
              </a:lnSpc>
            </a:pPr>
            <a:r>
              <a:rPr lang="cs-CZ" sz="3400" dirty="0">
                <a:latin typeface="+mj-lt"/>
              </a:rPr>
              <a:t>a) používání komunikačních systémů neslyšících a hluchoslepých osob,</a:t>
            </a:r>
            <a:endParaRPr lang="en-GB" sz="3400" dirty="0">
              <a:latin typeface="+mj-lt"/>
            </a:endParaRPr>
          </a:p>
          <a:p>
            <a:pPr>
              <a:lnSpc>
                <a:spcPct val="130000"/>
              </a:lnSpc>
            </a:pPr>
            <a:r>
              <a:rPr lang="cs-CZ" sz="3400" dirty="0">
                <a:latin typeface="+mj-lt"/>
              </a:rPr>
              <a:t>b) </a:t>
            </a:r>
            <a:r>
              <a:rPr lang="cs-CZ" sz="3400" b="1" dirty="0">
                <a:latin typeface="+mj-lt"/>
              </a:rPr>
              <a:t>vzdělávání s využitím komunikačních systémů neslyšících</a:t>
            </a:r>
            <a:r>
              <a:rPr lang="cs-CZ" sz="3400" dirty="0">
                <a:latin typeface="+mj-lt"/>
              </a:rPr>
              <a:t>  a hluchoslepých osob,</a:t>
            </a:r>
            <a:endParaRPr lang="en-GB" sz="3400" dirty="0">
              <a:latin typeface="+mj-lt"/>
            </a:endParaRPr>
          </a:p>
          <a:p>
            <a:pPr>
              <a:lnSpc>
                <a:spcPct val="130000"/>
              </a:lnSpc>
            </a:pPr>
            <a:r>
              <a:rPr lang="cs-CZ" sz="3400" dirty="0">
                <a:latin typeface="+mj-lt"/>
              </a:rPr>
              <a:t>c) </a:t>
            </a:r>
            <a:r>
              <a:rPr lang="cs-CZ" sz="3400" b="1" dirty="0">
                <a:latin typeface="+mj-lt"/>
              </a:rPr>
              <a:t>výuku komunikačních systémů neslyšících</a:t>
            </a:r>
            <a:r>
              <a:rPr lang="cs-CZ" sz="3400" dirty="0">
                <a:latin typeface="+mj-lt"/>
              </a:rPr>
              <a:t>  a hluchoslepých </a:t>
            </a:r>
            <a:r>
              <a:rPr lang="cs-CZ" sz="3400" dirty="0" smtClean="0">
                <a:latin typeface="+mj-lt"/>
              </a:rPr>
              <a:t>osob.</a:t>
            </a:r>
            <a:endParaRPr lang="en-GB" sz="3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916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cs-CZ" dirty="0"/>
              <a:t>Zákon o komunikačních systémech neslyšících a hluchoslepých osob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i="1" dirty="0" smtClean="0"/>
          </a:p>
          <a:p>
            <a:pPr>
              <a:lnSpc>
                <a:spcPct val="120000"/>
              </a:lnSpc>
            </a:pPr>
            <a:r>
              <a:rPr lang="cs-CZ" sz="2400" dirty="0" smtClean="0">
                <a:latin typeface="+mj-lt"/>
              </a:rPr>
              <a:t>§ </a:t>
            </a:r>
            <a:r>
              <a:rPr lang="cs-CZ" sz="2400" dirty="0">
                <a:latin typeface="+mj-lt"/>
              </a:rPr>
              <a:t>8</a:t>
            </a:r>
            <a:endParaRPr lang="en-GB" sz="24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cs-CZ" sz="2400" dirty="0" smtClean="0">
                <a:latin typeface="+mj-lt"/>
              </a:rPr>
              <a:t>(</a:t>
            </a:r>
            <a:r>
              <a:rPr lang="cs-CZ" sz="2400" dirty="0">
                <a:latin typeface="+mj-lt"/>
              </a:rPr>
              <a:t>3) </a:t>
            </a:r>
            <a:r>
              <a:rPr lang="cs-CZ" sz="2400" b="1" dirty="0">
                <a:latin typeface="+mj-lt"/>
              </a:rPr>
              <a:t>Neslyšícím </a:t>
            </a:r>
            <a:r>
              <a:rPr lang="cs-CZ" sz="2400" dirty="0">
                <a:latin typeface="+mj-lt"/>
              </a:rPr>
              <a:t>a hluchoslepým </a:t>
            </a:r>
            <a:r>
              <a:rPr lang="cs-CZ" sz="2400" b="1" dirty="0">
                <a:latin typeface="+mj-lt"/>
              </a:rPr>
              <a:t>žákům středních škol a neslyšícím a hluchoslepým studentům vyšších odborných škol a vysokých </a:t>
            </a:r>
            <a:r>
              <a:rPr lang="cs-CZ" sz="2400" b="1" dirty="0" smtClean="0">
                <a:latin typeface="+mj-lt"/>
              </a:rPr>
              <a:t>škol </a:t>
            </a:r>
            <a:r>
              <a:rPr lang="cs-CZ" sz="2400" dirty="0" smtClean="0">
                <a:latin typeface="+mj-lt"/>
              </a:rPr>
              <a:t>[…] </a:t>
            </a:r>
            <a:r>
              <a:rPr lang="cs-CZ" sz="2400" dirty="0">
                <a:latin typeface="+mj-lt"/>
              </a:rPr>
              <a:t>jsou </a:t>
            </a:r>
            <a:r>
              <a:rPr lang="cs-CZ" sz="2400" b="1" dirty="0">
                <a:latin typeface="+mj-lt"/>
              </a:rPr>
              <a:t>tlumočnické služby poskytovány bezplatně</a:t>
            </a:r>
            <a:r>
              <a:rPr lang="cs-CZ" sz="2400" dirty="0">
                <a:latin typeface="+mj-lt"/>
              </a:rPr>
              <a:t> </a:t>
            </a:r>
            <a:r>
              <a:rPr lang="cs-CZ" sz="2400" dirty="0" smtClean="0">
                <a:latin typeface="+mj-lt"/>
              </a:rPr>
              <a:t>[…].</a:t>
            </a:r>
            <a:endParaRPr lang="en-GB" sz="2400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339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Jazykové vzdělávání x užívání jazyků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cs-CZ" altLang="cs-CZ" sz="4000" dirty="0" smtClean="0"/>
          </a:p>
          <a:p>
            <a:pPr eaLnBrk="1" hangingPunct="1"/>
            <a:r>
              <a:rPr lang="cs-CZ" altLang="cs-CZ" sz="4000" dirty="0"/>
              <a:t>j</a:t>
            </a:r>
            <a:r>
              <a:rPr lang="cs-CZ" altLang="cs-CZ" sz="4000" dirty="0" smtClean="0"/>
              <a:t>azyk </a:t>
            </a:r>
            <a:r>
              <a:rPr lang="cs-CZ" altLang="cs-CZ" sz="4000" dirty="0"/>
              <a:t>je nástrojem k uchopení </a:t>
            </a:r>
            <a:r>
              <a:rPr lang="cs-CZ" altLang="cs-CZ" sz="4000" dirty="0" smtClean="0"/>
              <a:t>světa</a:t>
            </a:r>
          </a:p>
          <a:p>
            <a:pPr marL="274320" lvl="1" indent="0">
              <a:buNone/>
            </a:pPr>
            <a:endParaRPr lang="cs-CZ" altLang="cs-CZ" sz="2400" dirty="0"/>
          </a:p>
          <a:p>
            <a:pPr eaLnBrk="1" hangingPunct="1"/>
            <a:endParaRPr lang="cs-CZ" altLang="cs-CZ" sz="4000" dirty="0" smtClean="0"/>
          </a:p>
          <a:p>
            <a:pPr eaLnBrk="1" hangingPunct="1"/>
            <a:r>
              <a:rPr lang="cs-CZ" altLang="cs-CZ" sz="4000" dirty="0"/>
              <a:t>j</a:t>
            </a:r>
            <a:r>
              <a:rPr lang="cs-CZ" altLang="cs-CZ" sz="4000" dirty="0" smtClean="0"/>
              <a:t>azyk </a:t>
            </a:r>
            <a:r>
              <a:rPr lang="cs-CZ" altLang="cs-CZ" sz="4000" dirty="0"/>
              <a:t>je sociální </a:t>
            </a:r>
            <a:r>
              <a:rPr lang="cs-CZ" altLang="cs-CZ" sz="4000" dirty="0" smtClean="0"/>
              <a:t>lepidlo</a:t>
            </a:r>
          </a:p>
          <a:p>
            <a:pPr marL="274320" lvl="1" indent="0">
              <a:buNone/>
            </a:pPr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380947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cs-CZ" dirty="0"/>
              <a:t>Zákon o komunikačních systémech neslyšících a hluchoslepých osob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i="1" dirty="0" smtClean="0"/>
          </a:p>
          <a:p>
            <a:r>
              <a:rPr lang="cs-CZ" sz="2400" dirty="0" smtClean="0">
                <a:latin typeface="+mj-lt"/>
              </a:rPr>
              <a:t>§ </a:t>
            </a:r>
            <a:r>
              <a:rPr lang="cs-CZ" sz="2400" dirty="0">
                <a:latin typeface="+mj-lt"/>
              </a:rPr>
              <a:t>9</a:t>
            </a:r>
            <a:endParaRPr lang="en-GB" sz="2400" dirty="0">
              <a:latin typeface="+mj-lt"/>
            </a:endParaRPr>
          </a:p>
          <a:p>
            <a:r>
              <a:rPr lang="cs-CZ" sz="2400" b="1" dirty="0" smtClean="0">
                <a:latin typeface="+mj-lt"/>
              </a:rPr>
              <a:t>Rodiče </a:t>
            </a:r>
            <a:r>
              <a:rPr lang="cs-CZ" sz="2400" dirty="0" smtClean="0"/>
              <a:t>[…]</a:t>
            </a:r>
            <a:r>
              <a:rPr lang="cs-CZ" sz="2400" dirty="0" smtClean="0">
                <a:latin typeface="+mj-lt"/>
              </a:rPr>
              <a:t> </a:t>
            </a:r>
            <a:r>
              <a:rPr lang="cs-CZ" sz="2400" b="1" dirty="0">
                <a:latin typeface="+mj-lt"/>
              </a:rPr>
              <a:t>mají právo na bezplatnou výuku v kurzech </a:t>
            </a:r>
            <a:r>
              <a:rPr lang="cs-CZ" sz="2400" dirty="0">
                <a:latin typeface="+mj-lt"/>
              </a:rPr>
              <a:t>komunikačních systémů neslyšících  a hluchoslepých osob.</a:t>
            </a:r>
            <a:endParaRPr lang="en-GB" sz="2400" dirty="0">
              <a:latin typeface="+mj-lt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689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cs-CZ" dirty="0"/>
              <a:t>Zákon o komunikačních systémech neslyšících a hluchoslepých osob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i="1" dirty="0" smtClean="0"/>
          </a:p>
          <a:p>
            <a:pPr>
              <a:lnSpc>
                <a:spcPct val="120000"/>
              </a:lnSpc>
            </a:pPr>
            <a:r>
              <a:rPr lang="cs-CZ" sz="2400" dirty="0" smtClean="0">
                <a:latin typeface="+mj-lt"/>
              </a:rPr>
              <a:t>§ </a:t>
            </a:r>
            <a:r>
              <a:rPr lang="cs-CZ" sz="2400" dirty="0">
                <a:latin typeface="+mj-lt"/>
              </a:rPr>
              <a:t>10 </a:t>
            </a:r>
            <a:endParaRPr lang="en-GB" sz="2400" dirty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cs-CZ" sz="2400" b="1" dirty="0">
                <a:latin typeface="+mj-lt"/>
              </a:rPr>
              <a:t>Ministerstvo školství, mládeže a tělovýchovy stanoví </a:t>
            </a:r>
            <a:r>
              <a:rPr lang="cs-CZ" sz="2400" b="1" dirty="0" smtClean="0">
                <a:latin typeface="+mj-lt"/>
              </a:rPr>
              <a:t>vyhláškou</a:t>
            </a:r>
            <a:r>
              <a:rPr lang="cs-CZ" sz="2400" dirty="0">
                <a:latin typeface="+mj-lt"/>
              </a:rPr>
              <a:t> </a:t>
            </a:r>
            <a:r>
              <a:rPr lang="cs-CZ" sz="2400" b="1" dirty="0" smtClean="0">
                <a:latin typeface="+mj-lt"/>
              </a:rPr>
              <a:t>podmínky </a:t>
            </a:r>
            <a:r>
              <a:rPr lang="cs-CZ" sz="2400" b="1" dirty="0">
                <a:latin typeface="+mj-lt"/>
              </a:rPr>
              <a:t>a rozsah tlumočnických služeb </a:t>
            </a:r>
            <a:r>
              <a:rPr lang="cs-CZ" sz="2400" dirty="0">
                <a:latin typeface="+mj-lt"/>
              </a:rPr>
              <a:t>poskytovaných bezplatně neslyšícím a hluchoslepým žákům </a:t>
            </a:r>
            <a:r>
              <a:rPr lang="cs-CZ" sz="2400" dirty="0" smtClean="0">
                <a:latin typeface="+mj-lt"/>
              </a:rPr>
              <a:t>a</a:t>
            </a:r>
            <a:r>
              <a:rPr lang="cs-CZ" sz="2400" b="1" dirty="0" smtClean="0">
                <a:latin typeface="+mj-lt"/>
              </a:rPr>
              <a:t> obsah </a:t>
            </a:r>
            <a:r>
              <a:rPr lang="cs-CZ" sz="2400" b="1" dirty="0">
                <a:latin typeface="+mj-lt"/>
              </a:rPr>
              <a:t>a rozsah kurzů </a:t>
            </a:r>
            <a:r>
              <a:rPr lang="cs-CZ" sz="2400" b="1" dirty="0" smtClean="0">
                <a:latin typeface="+mj-lt"/>
              </a:rPr>
              <a:t>pro rodiče.</a:t>
            </a:r>
            <a:endParaRPr lang="en-GB" sz="2400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85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4300" dirty="0" smtClean="0"/>
              <a:t>Školský zákon</a:t>
            </a:r>
            <a:endParaRPr lang="en-GB" sz="43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+mj-lt"/>
              </a:rPr>
              <a:t>§ </a:t>
            </a:r>
            <a:r>
              <a:rPr lang="cs-CZ" sz="2400" dirty="0" smtClean="0">
                <a:latin typeface="+mj-lt"/>
              </a:rPr>
              <a:t>16</a:t>
            </a:r>
            <a:endParaRPr lang="en-GB" sz="2400" dirty="0">
              <a:latin typeface="+mj-lt"/>
            </a:endParaRPr>
          </a:p>
          <a:p>
            <a:r>
              <a:rPr lang="cs-CZ" sz="2400" dirty="0" smtClean="0">
                <a:latin typeface="+mj-lt"/>
              </a:rPr>
              <a:t>(2) Podpůrná opatření spočívají v</a:t>
            </a:r>
          </a:p>
          <a:p>
            <a:r>
              <a:rPr lang="cs-CZ" sz="2400" dirty="0">
                <a:latin typeface="+mj-lt"/>
              </a:rPr>
              <a:t>d</a:t>
            </a:r>
            <a:r>
              <a:rPr lang="cs-CZ" sz="2400" dirty="0" smtClean="0">
                <a:latin typeface="+mj-lt"/>
              </a:rPr>
              <a:t>) … </a:t>
            </a:r>
            <a:r>
              <a:rPr lang="cs-CZ" sz="2400" b="1" dirty="0" smtClean="0">
                <a:latin typeface="+mj-lt"/>
              </a:rPr>
              <a:t>využívání komunikačních systémů neslyšících a hluchoslepých osob…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770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4300" dirty="0" smtClean="0"/>
              <a:t>Školský zákon</a:t>
            </a:r>
            <a:endParaRPr lang="en-GB" sz="43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+mj-lt"/>
              </a:rPr>
              <a:t>§ </a:t>
            </a:r>
            <a:r>
              <a:rPr lang="cs-CZ" sz="2400" dirty="0" smtClean="0">
                <a:latin typeface="+mj-lt"/>
              </a:rPr>
              <a:t>16</a:t>
            </a:r>
            <a:endParaRPr lang="en-GB" sz="2400" dirty="0">
              <a:latin typeface="+mj-lt"/>
            </a:endParaRPr>
          </a:p>
          <a:p>
            <a:r>
              <a:rPr lang="cs-CZ" sz="2400" dirty="0" smtClean="0">
                <a:latin typeface="+mj-lt"/>
              </a:rPr>
              <a:t>(2) Podpůrná opatření spočívají v</a:t>
            </a:r>
          </a:p>
          <a:p>
            <a:r>
              <a:rPr lang="cs-CZ" sz="2400" dirty="0" smtClean="0">
                <a:latin typeface="+mj-lt"/>
              </a:rPr>
              <a:t>h) … využití dalšího pedagogického pracovníka, </a:t>
            </a:r>
            <a:r>
              <a:rPr lang="cs-CZ" sz="2400" b="1" dirty="0" smtClean="0">
                <a:latin typeface="+mj-lt"/>
              </a:rPr>
              <a:t>tlumočníka českého znakového jazyka, přepisovatele pro neslyšící…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49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4300" dirty="0" smtClean="0"/>
              <a:t>Školský zákon</a:t>
            </a:r>
            <a:endParaRPr lang="en-GB" sz="43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+mj-lt"/>
              </a:rPr>
              <a:t>§ </a:t>
            </a:r>
            <a:r>
              <a:rPr lang="cs-CZ" sz="2400" dirty="0" smtClean="0">
                <a:latin typeface="+mj-lt"/>
              </a:rPr>
              <a:t>16</a:t>
            </a:r>
            <a:endParaRPr lang="en-GB" sz="2400" dirty="0">
              <a:latin typeface="+mj-lt"/>
            </a:endParaRPr>
          </a:p>
          <a:p>
            <a:r>
              <a:rPr lang="cs-CZ" sz="2400" dirty="0" smtClean="0">
                <a:latin typeface="+mj-lt"/>
              </a:rPr>
              <a:t>(7) Podpůrná při vzdělávání dítěte, žáka a studenta, který nemůže vnímat řeč sluchem, se volí tak, aby bylo zajištěno </a:t>
            </a:r>
            <a:r>
              <a:rPr lang="cs-CZ" sz="2400" b="1" dirty="0" smtClean="0">
                <a:latin typeface="+mj-lt"/>
              </a:rPr>
              <a:t>vzdělávání v komunikačním systému neslyšících a hluchoslepých osobo, který odpovídá potřebám dítěte</a:t>
            </a:r>
            <a:r>
              <a:rPr lang="cs-CZ" sz="2400" dirty="0" smtClean="0">
                <a:latin typeface="+mj-lt"/>
              </a:rPr>
              <a:t>, žáka nebo studenta.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359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4300" dirty="0" smtClean="0"/>
              <a:t>Školský zákon</a:t>
            </a:r>
            <a:endParaRPr lang="en-GB" sz="43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+mj-lt"/>
              </a:rPr>
              <a:t>§ </a:t>
            </a:r>
            <a:r>
              <a:rPr lang="cs-CZ" sz="2400" dirty="0" smtClean="0">
                <a:latin typeface="+mj-lt"/>
              </a:rPr>
              <a:t>16</a:t>
            </a:r>
            <a:endParaRPr lang="en-GB" sz="2400" dirty="0">
              <a:latin typeface="+mj-lt"/>
            </a:endParaRPr>
          </a:p>
          <a:p>
            <a:r>
              <a:rPr lang="cs-CZ" sz="2400" dirty="0" smtClean="0">
                <a:latin typeface="+mj-lt"/>
              </a:rPr>
              <a:t>(7) </a:t>
            </a:r>
            <a:r>
              <a:rPr lang="cs-CZ" sz="2400" b="1" dirty="0" smtClean="0">
                <a:latin typeface="+mj-lt"/>
              </a:rPr>
              <a:t>Žákům a studentům vzdělávaným v českém znakovém jazyce se souběžně poskytuje také vzdělávání v psaném českém jazyce</a:t>
            </a:r>
            <a:r>
              <a:rPr lang="cs-CZ" sz="2400" dirty="0" smtClean="0">
                <a:latin typeface="+mj-lt"/>
              </a:rPr>
              <a:t>, přičemž znalost českého jazyka si tito žáci a studenti osvojují </a:t>
            </a:r>
            <a:r>
              <a:rPr lang="cs-CZ" sz="2400" b="1" dirty="0" smtClean="0">
                <a:latin typeface="+mj-lt"/>
              </a:rPr>
              <a:t>metodami používanými při výuce českého jazyka jako cizího jazyka</a:t>
            </a:r>
            <a:r>
              <a:rPr lang="cs-CZ" sz="2400" dirty="0" smtClean="0">
                <a:latin typeface="+mj-lt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91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4300" dirty="0" smtClean="0"/>
              <a:t>Školský zákon</a:t>
            </a:r>
            <a:endParaRPr lang="en-GB" sz="43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+mj-lt"/>
              </a:rPr>
              <a:t>§ </a:t>
            </a:r>
            <a:r>
              <a:rPr lang="cs-CZ" sz="2400" dirty="0" smtClean="0">
                <a:latin typeface="+mj-lt"/>
              </a:rPr>
              <a:t>16</a:t>
            </a:r>
            <a:endParaRPr lang="en-GB" sz="2400" dirty="0">
              <a:latin typeface="+mj-lt"/>
            </a:endParaRPr>
          </a:p>
          <a:p>
            <a:r>
              <a:rPr lang="cs-CZ" sz="2400" dirty="0" smtClean="0">
                <a:latin typeface="+mj-lt"/>
              </a:rPr>
              <a:t>(7) Využívá-li škola nebo školské zařízení </a:t>
            </a:r>
            <a:r>
              <a:rPr lang="cs-CZ" sz="2400" b="1" dirty="0" smtClean="0">
                <a:latin typeface="+mj-lt"/>
              </a:rPr>
              <a:t>tlumočníka českého jazyka</a:t>
            </a:r>
            <a:r>
              <a:rPr lang="cs-CZ" sz="2400" dirty="0" smtClean="0">
                <a:latin typeface="+mj-lt"/>
              </a:rPr>
              <a:t>, zajistí, aby jeho činnost vykonávala osoba, která prokáže vzdělávání, nebo praxi a vzdělávání, jimiž získala znalost českého znakového jazyka na úrovni rodilého mluvčího a tlumočnické dovednosti na úrovni umožňující plnohodnotné vzdělávání dítěte, žáka nebo studenta.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54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dirty="0" smtClean="0"/>
              <a:t>Vyhláška o vzdělávání žáků se speciálními potřebami a žáků nadaných</a:t>
            </a:r>
            <a:endParaRPr lang="en-GB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8470" y="2486025"/>
            <a:ext cx="8481155" cy="445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9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300" dirty="0"/>
              <a:t>Vyhláška o vzdělávání žáků se speciálními potřebami a žáků nadaných</a:t>
            </a:r>
            <a:endParaRPr lang="en-GB" sz="4300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6320" y="2093976"/>
            <a:ext cx="7685456" cy="468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97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300" dirty="0"/>
              <a:t>Vyhláška o vzdělávání žáků se speciálními potřebami a žáků nadaných</a:t>
            </a:r>
            <a:endParaRPr lang="en-GB" sz="43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0462" y="2121408"/>
            <a:ext cx="7625326" cy="328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66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Jazykové vzdělávání x užívání jazyků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endParaRPr lang="cs-CZ" altLang="cs-CZ" sz="4000" dirty="0" smtClean="0"/>
          </a:p>
          <a:p>
            <a:pPr eaLnBrk="1" hangingPunct="1"/>
            <a:r>
              <a:rPr lang="cs-CZ" altLang="cs-CZ" sz="4000" dirty="0"/>
              <a:t>j</a:t>
            </a:r>
            <a:r>
              <a:rPr lang="cs-CZ" altLang="cs-CZ" sz="4000" dirty="0" smtClean="0"/>
              <a:t>azyk </a:t>
            </a:r>
            <a:r>
              <a:rPr lang="cs-CZ" altLang="cs-CZ" sz="4000" dirty="0"/>
              <a:t>je nástrojem k uchopení </a:t>
            </a:r>
            <a:r>
              <a:rPr lang="cs-CZ" altLang="cs-CZ" sz="4000" dirty="0" smtClean="0"/>
              <a:t>světa</a:t>
            </a:r>
          </a:p>
          <a:p>
            <a:pPr lvl="1"/>
            <a:r>
              <a:rPr lang="cs-CZ" altLang="cs-CZ" sz="2400" dirty="0" smtClean="0">
                <a:sym typeface="Symbol" panose="05050102010706020507" pitchFamily="18" charset="2"/>
              </a:rPr>
              <a:t> jazykové vzdělávání není cílem samo o sobě, ale prostředkem ke vzdělávání, jazyková komunikace je neoddiskutovatelnou podmínkou vzdělávání</a:t>
            </a:r>
            <a:endParaRPr lang="cs-CZ" altLang="cs-CZ" sz="2400" dirty="0"/>
          </a:p>
          <a:p>
            <a:pPr eaLnBrk="1" hangingPunct="1"/>
            <a:endParaRPr lang="cs-CZ" altLang="cs-CZ" sz="4000" dirty="0" smtClean="0"/>
          </a:p>
          <a:p>
            <a:pPr eaLnBrk="1" hangingPunct="1"/>
            <a:r>
              <a:rPr lang="cs-CZ" altLang="cs-CZ" sz="4000" dirty="0"/>
              <a:t>j</a:t>
            </a:r>
            <a:r>
              <a:rPr lang="cs-CZ" altLang="cs-CZ" sz="4000" dirty="0" smtClean="0"/>
              <a:t>azyk </a:t>
            </a:r>
            <a:r>
              <a:rPr lang="cs-CZ" altLang="cs-CZ" sz="4000" dirty="0"/>
              <a:t>je sociální </a:t>
            </a:r>
            <a:r>
              <a:rPr lang="cs-CZ" altLang="cs-CZ" sz="4000" dirty="0" smtClean="0"/>
              <a:t>lepidlo</a:t>
            </a:r>
          </a:p>
          <a:p>
            <a:pPr lvl="1"/>
            <a:r>
              <a:rPr lang="cs-CZ" altLang="cs-CZ" sz="2200" dirty="0">
                <a:sym typeface="Symbol" panose="05050102010706020507" pitchFamily="18" charset="2"/>
              </a:rPr>
              <a:t> jazykové vzdělávání není cílem samo o sobě, ale prostředkem ke </a:t>
            </a:r>
            <a:r>
              <a:rPr lang="cs-CZ" altLang="cs-CZ" sz="2200" dirty="0" smtClean="0">
                <a:sym typeface="Symbol" panose="05050102010706020507" pitchFamily="18" charset="2"/>
              </a:rPr>
              <a:t>vzdělávání, včetně „vzdělávání sociálního</a:t>
            </a:r>
            <a:r>
              <a:rPr lang="cs-CZ" altLang="cs-CZ" sz="2200" dirty="0">
                <a:sym typeface="Symbol" panose="05050102010706020507" pitchFamily="18" charset="2"/>
              </a:rPr>
              <a:t>“, jazyková komunikace je neoddiskutovatelnou podmínkou </a:t>
            </a:r>
            <a:r>
              <a:rPr lang="cs-CZ" altLang="cs-CZ" sz="2200" dirty="0" smtClean="0">
                <a:sym typeface="Symbol" panose="05050102010706020507" pitchFamily="18" charset="2"/>
              </a:rPr>
              <a:t>socializace</a:t>
            </a:r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26656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300" dirty="0"/>
              <a:t>Vyhláška o vzdělávání žáků se speciálními potřebami a žáků nadaných</a:t>
            </a:r>
            <a:endParaRPr lang="en-GB" sz="43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400" dirty="0" smtClean="0">
              <a:latin typeface="+mj-lt"/>
            </a:endParaRPr>
          </a:p>
          <a:p>
            <a:r>
              <a:rPr lang="cs-CZ" sz="2400" dirty="0">
                <a:latin typeface="+mj-lt"/>
              </a:rPr>
              <a:t>s</a:t>
            </a:r>
            <a:r>
              <a:rPr lang="cs-CZ" sz="2400" dirty="0" smtClean="0">
                <a:latin typeface="+mj-lt"/>
              </a:rPr>
              <a:t>ystém podpůrných opatření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242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3100" i="1" dirty="0"/>
              <a:t/>
            </a:r>
            <a:br>
              <a:rPr lang="cs-CZ" sz="3100" i="1" dirty="0"/>
            </a:br>
            <a:r>
              <a:rPr lang="cs-CZ" dirty="0" smtClean="0"/>
              <a:t>Vyhláška o poskytování poradenských služeb ve školách a školských poradenských zařízeních</a:t>
            </a:r>
            <a:endParaRPr lang="en-GB" b="0" cap="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636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512064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3100" i="1" dirty="0"/>
              <a:t/>
            </a:r>
            <a:br>
              <a:rPr lang="cs-CZ" sz="3100" i="1" dirty="0"/>
            </a:br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3100" i="1" dirty="0"/>
              <a:t/>
            </a:r>
            <a:br>
              <a:rPr lang="cs-CZ" sz="3100" i="1" dirty="0"/>
            </a:br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dirty="0" smtClean="0"/>
              <a:t>Metodický pokyn MŠMT k financování </a:t>
            </a:r>
            <a:r>
              <a:rPr lang="cs-CZ" dirty="0"/>
              <a:t>zvýšených nákladů na studium studentů se specifickými </a:t>
            </a:r>
            <a:r>
              <a:rPr lang="cs-CZ" dirty="0" smtClean="0"/>
              <a:t>potřebami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67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512064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3100" i="1" dirty="0"/>
              <a:t/>
            </a:r>
            <a:br>
              <a:rPr lang="cs-CZ" sz="3100" i="1" dirty="0"/>
            </a:br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sz="3100" i="1" dirty="0"/>
              <a:t/>
            </a:r>
            <a:br>
              <a:rPr lang="cs-CZ" sz="3100" i="1" dirty="0"/>
            </a:br>
            <a:r>
              <a:rPr lang="cs-CZ" sz="3100" i="1" dirty="0" smtClean="0"/>
              <a:t/>
            </a:r>
            <a:br>
              <a:rPr lang="cs-CZ" sz="3100" i="1" dirty="0" smtClean="0"/>
            </a:br>
            <a:r>
              <a:rPr lang="cs-CZ" dirty="0" smtClean="0"/>
              <a:t>Zákon o pedagogických pracovnících…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35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Úmluva o právech osob se zdravotním postižením, § 24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450842"/>
          </a:xfrm>
        </p:spPr>
        <p:txBody>
          <a:bodyPr>
            <a:normAutofit lnSpcReduction="10000"/>
          </a:bodyPr>
          <a:lstStyle/>
          <a:p>
            <a:r>
              <a:rPr lang="cs-CZ" i="1" dirty="0">
                <a:latin typeface="+mj-lt"/>
              </a:rPr>
              <a:t>3. Státy, které jsou smluvní stranou této úmluvy, umožní osobám se zdravotním postižením získat praktické a sociální dovednosti, které by usnadnily jejich plné a rovné zapojení do systému vzdělávání a do života společnosti. Za tímto účelem přijmou státy, které jsou smluvní stranou této úmluvy, příslušná opatření a zejména:</a:t>
            </a:r>
            <a:endParaRPr lang="en-GB" dirty="0">
              <a:latin typeface="+mj-lt"/>
            </a:endParaRPr>
          </a:p>
          <a:p>
            <a:pPr lvl="0"/>
            <a:r>
              <a:rPr lang="cs-CZ" i="1" dirty="0">
                <a:latin typeface="+mj-lt"/>
              </a:rPr>
              <a:t>umožní studium Braillova písma, alternativního písma a augmentativních a alternativních způsobů, prostředků a formátů komunikace, rozvoj orientačních schopností a mobility, jakož i vzájemnou podporu ze strany osob v rovnocenné situaci a poradenství;</a:t>
            </a:r>
            <a:endParaRPr lang="en-GB" dirty="0">
              <a:latin typeface="+mj-lt"/>
            </a:endParaRPr>
          </a:p>
          <a:p>
            <a:pPr lvl="0"/>
            <a:r>
              <a:rPr lang="cs-CZ" i="1" dirty="0">
                <a:latin typeface="+mj-lt"/>
              </a:rPr>
              <a:t>umožní </a:t>
            </a:r>
            <a:r>
              <a:rPr lang="cs-CZ" b="1" i="1" dirty="0">
                <a:latin typeface="+mj-lt"/>
              </a:rPr>
              <a:t>studium znakového jazyka a podporu jazykové identity společenství neslyšících;</a:t>
            </a:r>
            <a:endParaRPr lang="en-GB" b="1" dirty="0">
              <a:latin typeface="+mj-lt"/>
            </a:endParaRPr>
          </a:p>
          <a:p>
            <a:pPr lvl="0"/>
            <a:r>
              <a:rPr lang="cs-CZ" i="1" dirty="0">
                <a:latin typeface="+mj-lt"/>
              </a:rPr>
              <a:t>zajistí, aby nevidomým, </a:t>
            </a:r>
            <a:r>
              <a:rPr lang="cs-CZ" b="1" i="1" dirty="0">
                <a:latin typeface="+mj-lt"/>
              </a:rPr>
              <a:t>neslyšícím a hluchoslepým osobám, a zejména dětem, bylo poskytováno vzdělávání v jazycích a způsobech a prostředcích komunikace, které jsou pro dotyčnou osobu nejvhodnější, a v prostředích, která maximalizují vzdělávací pokroky a sociální rozvoj</a:t>
            </a:r>
            <a:r>
              <a:rPr lang="cs-CZ" b="1" i="1" dirty="0" smtClean="0">
                <a:latin typeface="+mj-lt"/>
              </a:rPr>
              <a:t>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217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Úmluva o právech osob se zdravotním postižením, § 24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450842"/>
          </a:xfrm>
        </p:spPr>
        <p:txBody>
          <a:bodyPr>
            <a:normAutofit/>
          </a:bodyPr>
          <a:lstStyle/>
          <a:p>
            <a:r>
              <a:rPr lang="cs-CZ" i="1" dirty="0">
                <a:latin typeface="+mj-lt"/>
              </a:rPr>
              <a:t>4. S cílem přispět k zajištění realizace tohoto práva, státy, které jsou smluvní stranou této úmluvy, </a:t>
            </a:r>
            <a:r>
              <a:rPr lang="cs-CZ" i="1" dirty="0" smtClean="0">
                <a:latin typeface="+mj-lt"/>
              </a:rPr>
              <a:t>přijmou příslušná opatření pro </a:t>
            </a:r>
            <a:r>
              <a:rPr lang="cs-CZ" b="1" i="1" dirty="0" smtClean="0">
                <a:latin typeface="+mj-lt"/>
              </a:rPr>
              <a:t>zaměstnávání učitelů, včetně učitelů se zdravotním postižením, kteří ovládají znakový jazyk</a:t>
            </a:r>
            <a:r>
              <a:rPr lang="cs-CZ" i="1" dirty="0" smtClean="0">
                <a:latin typeface="+mj-lt"/>
              </a:rPr>
              <a:t> a/nebo </a:t>
            </a:r>
            <a:r>
              <a:rPr lang="cs-CZ" i="1" dirty="0">
                <a:latin typeface="+mj-lt"/>
              </a:rPr>
              <a:t>Braillovo písmo, a pro přípravu odborníků a pracovníků, kteří působí na všech úrovních vzdělávání. Tato příprava bude zahrnovat informace o problematice zdravotního postižení a využívání vhodných augmentativních a alternativních způsobů, prostředků a formátů komunikace, vzdělávacích technik a materiálů přizpůsobených potřebám osob se zdravotním postižením.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822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780922"/>
              </p:ext>
            </p:extLst>
          </p:nvPr>
        </p:nvGraphicFramePr>
        <p:xfrm>
          <a:off x="838200" y="1314451"/>
          <a:ext cx="10290175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10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>
                                            <p:graphicEl>
                                              <a:dgm id="{7F026204-9749-4E6F-98AC-3DE5070C88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>
                                            <p:graphicEl>
                                              <a:dgm id="{7F026204-9749-4E6F-98AC-3DE5070C8806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>
                                            <p:graphicEl>
                                              <a:dgm id="{3EEDBF6C-FF26-439C-B585-5BEB620E0A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>
                                            <p:graphicEl>
                                              <a:dgm id="{3EEDBF6C-FF26-439C-B585-5BEB620E0AAE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6">
                                            <p:graphicEl>
                                              <a:dgm id="{75161AFB-672D-4E43-A980-A498AB2A0B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6">
                                            <p:graphicEl>
                                              <a:dgm id="{75161AFB-672D-4E43-A980-A498AB2A0BA0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">
                                            <p:graphicEl>
                                              <a:dgm id="{177D582B-F251-4D9D-8F87-5BB4A7A00A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">
                                            <p:graphicEl>
                                              <a:dgm id="{177D582B-F251-4D9D-8F87-5BB4A7A00A21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6">
                                            <p:graphicEl>
                                              <a:dgm id="{5E481018-B8EB-4DD3-AEDC-4A22BA591D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6">
                                            <p:graphicEl>
                                              <a:dgm id="{5E481018-B8EB-4DD3-AEDC-4A22BA591D95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6">
                                            <p:graphicEl>
                                              <a:dgm id="{59AC124F-1289-48F0-8993-83F34E10C0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6">
                                            <p:graphicEl>
                                              <a:dgm id="{59AC124F-1289-48F0-8993-83F34E10C0EA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">
                                            <p:graphicEl>
                                              <a:dgm id="{74BD0905-6D58-40EA-8A85-BEC109FC37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">
                                            <p:graphicEl>
                                              <a:dgm id="{74BD0905-6D58-40EA-8A85-BEC109FC37A3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6">
                                            <p:graphicEl>
                                              <a:dgm id="{2FB94AF7-A957-4847-B05B-D6DE37215E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6">
                                            <p:graphicEl>
                                              <a:dgm id="{2FB94AF7-A957-4847-B05B-D6DE37215E6B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Mateřské školy</a:t>
            </a:r>
            <a:endParaRPr lang="cs-CZ" sz="3600" dirty="0"/>
          </a:p>
        </p:txBody>
      </p:sp>
      <p:graphicFrame>
        <p:nvGraphicFramePr>
          <p:cNvPr id="10" name="Zástupný symbol pro obsah 9"/>
          <p:cNvGraphicFramePr>
            <a:graphicFrameLocks noGrp="1"/>
          </p:cNvGraphicFramePr>
          <p:nvPr>
            <p:ph idx="1"/>
            <p:extLst/>
          </p:nvPr>
        </p:nvGraphicFramePr>
        <p:xfrm>
          <a:off x="1069975" y="2120900"/>
          <a:ext cx="10058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114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školy</a:t>
            </a:r>
            <a:endParaRPr lang="cs-CZ" sz="3600" dirty="0"/>
          </a:p>
        </p:txBody>
      </p:sp>
      <p:graphicFrame>
        <p:nvGraphicFramePr>
          <p:cNvPr id="11" name="Zástupný symbol pro obsah 10"/>
          <p:cNvGraphicFramePr>
            <a:graphicFrameLocks noGrp="1"/>
          </p:cNvGraphicFramePr>
          <p:nvPr>
            <p:ph idx="1"/>
            <p:extLst/>
          </p:nvPr>
        </p:nvGraphicFramePr>
        <p:xfrm>
          <a:off x="1069975" y="2120900"/>
          <a:ext cx="10058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39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Střední školy</a:t>
            </a:r>
            <a:endParaRPr lang="cs-CZ" sz="3600" dirty="0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/>
          </p:nvPr>
        </p:nvGraphicFramePr>
        <p:xfrm>
          <a:off x="1069975" y="2120900"/>
          <a:ext cx="10058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673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cs-CZ" sz="5000" dirty="0" smtClean="0"/>
              <a:t>přes 90 </a:t>
            </a:r>
            <a:r>
              <a:rPr lang="cs-CZ" sz="5000" dirty="0"/>
              <a:t>% neslyšících dětí má slyšící </a:t>
            </a:r>
            <a:r>
              <a:rPr lang="cs-CZ" sz="5000" dirty="0" smtClean="0"/>
              <a:t>rodiče</a:t>
            </a:r>
          </a:p>
          <a:p>
            <a:pPr>
              <a:lnSpc>
                <a:spcPct val="110000"/>
              </a:lnSpc>
              <a:defRPr/>
            </a:pPr>
            <a:r>
              <a:rPr lang="cs-CZ" sz="5000" dirty="0" smtClean="0"/>
              <a:t>čeština </a:t>
            </a:r>
            <a:r>
              <a:rPr lang="cs-CZ" sz="5000" dirty="0"/>
              <a:t>je jazyk </a:t>
            </a:r>
            <a:r>
              <a:rPr lang="cs-CZ" sz="5000" dirty="0" smtClean="0"/>
              <a:t>většiny</a:t>
            </a:r>
          </a:p>
          <a:p>
            <a:pPr>
              <a:lnSpc>
                <a:spcPct val="110000"/>
              </a:lnSpc>
              <a:defRPr/>
            </a:pPr>
            <a:r>
              <a:rPr lang="cs-CZ" sz="5000" dirty="0" smtClean="0"/>
              <a:t>ČR má málo zkušeností s „menšinami“</a:t>
            </a:r>
          </a:p>
          <a:p>
            <a:pPr>
              <a:lnSpc>
                <a:spcPct val="110000"/>
              </a:lnSpc>
              <a:defRPr/>
            </a:pPr>
            <a:r>
              <a:rPr lang="cs-CZ" sz="5000" dirty="0"/>
              <a:t>e</a:t>
            </a:r>
            <a:r>
              <a:rPr lang="cs-CZ" sz="5000" dirty="0" smtClean="0"/>
              <a:t>mancipace minority (českých) Neslyšících (</a:t>
            </a:r>
            <a:r>
              <a:rPr lang="cs-CZ" sz="5000" dirty="0" err="1" smtClean="0"/>
              <a:t>Deaf</a:t>
            </a:r>
            <a:r>
              <a:rPr lang="cs-CZ" sz="5000" dirty="0" smtClean="0"/>
              <a:t>)</a:t>
            </a:r>
          </a:p>
          <a:p>
            <a:pPr>
              <a:lnSpc>
                <a:spcPct val="110000"/>
              </a:lnSpc>
              <a:defRPr/>
            </a:pPr>
            <a:r>
              <a:rPr lang="cs-CZ" sz="5000" dirty="0" smtClean="0"/>
              <a:t>obrovský technický a technologický pokrok: neonatologický </a:t>
            </a:r>
            <a:r>
              <a:rPr lang="cs-CZ" sz="5000" dirty="0" err="1" smtClean="0"/>
              <a:t>screening</a:t>
            </a:r>
            <a:r>
              <a:rPr lang="cs-CZ" sz="5000" dirty="0" smtClean="0"/>
              <a:t>, sluchadla, kochleární implantáty, ICT, internet, YT, Skype apod., FB a další sociální sítě…</a:t>
            </a:r>
          </a:p>
          <a:p>
            <a:pPr marL="320040" indent="-320400">
              <a:lnSpc>
                <a:spcPct val="110000"/>
              </a:lnSpc>
              <a:buClr>
                <a:schemeClr val="accent1">
                  <a:lumMod val="75000"/>
                </a:schemeClr>
              </a:buClr>
              <a:buFont typeface="Wingdings"/>
              <a:buChar char=""/>
              <a:defRPr/>
            </a:pPr>
            <a:endParaRPr lang="cs-CZ" sz="4400" dirty="0"/>
          </a:p>
          <a:p>
            <a:pPr marL="320040" indent="-320040">
              <a:buClr>
                <a:schemeClr val="accent1">
                  <a:lumMod val="75000"/>
                </a:schemeClr>
              </a:buClr>
              <a:buNone/>
              <a:defRPr/>
            </a:pP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45526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Neslyšící děti a žáci </a:t>
            </a:r>
            <a:r>
              <a:rPr lang="en-GB" dirty="0" smtClean="0"/>
              <a:t>v </a:t>
            </a:r>
            <a:r>
              <a:rPr lang="en-GB" dirty="0" err="1"/>
              <a:t>předškolním</a:t>
            </a:r>
            <a:r>
              <a:rPr lang="en-GB" dirty="0"/>
              <a:t>, </a:t>
            </a:r>
            <a:r>
              <a:rPr lang="cs-CZ" dirty="0" smtClean="0"/>
              <a:t>základním a</a:t>
            </a:r>
            <a:r>
              <a:rPr lang="en-GB" dirty="0" smtClean="0"/>
              <a:t> </a:t>
            </a:r>
            <a:r>
              <a:rPr lang="en-GB" dirty="0" err="1"/>
              <a:t>sekundárním</a:t>
            </a:r>
            <a:r>
              <a:rPr lang="en-GB" dirty="0"/>
              <a:t> </a:t>
            </a:r>
            <a:r>
              <a:rPr lang="en-GB" dirty="0" err="1"/>
              <a:t>vzdělávání</a:t>
            </a:r>
            <a:r>
              <a:rPr lang="cs-CZ" dirty="0"/>
              <a:t> </a:t>
            </a:r>
            <a:r>
              <a:rPr lang="cs-CZ" sz="4000" dirty="0"/>
              <a:t>(</a:t>
            </a:r>
            <a:r>
              <a:rPr lang="cs-CZ" sz="4000" dirty="0" smtClean="0"/>
              <a:t>2014/2015)</a:t>
            </a:r>
            <a:endParaRPr lang="en-GB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/>
          </p:nvPr>
        </p:nvGraphicFramePr>
        <p:xfrm>
          <a:off x="1072898" y="2501900"/>
          <a:ext cx="10058398" cy="3487674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5029199"/>
                <a:gridCol w="5029199"/>
              </a:tblGrid>
              <a:tr h="370840"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u="none" strike="noStrike" dirty="0">
                          <a:effectLst/>
                        </a:rPr>
                        <a:t> 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MŠ hl. </a:t>
                      </a:r>
                      <a:r>
                        <a:rPr lang="en-GB" sz="2400" u="none" strike="noStrike" dirty="0" err="1">
                          <a:effectLst/>
                          <a:latin typeface="+mj-lt"/>
                        </a:rPr>
                        <a:t>vzděl</a:t>
                      </a: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en-GB" sz="2400" u="none" strike="noStrike" dirty="0" err="1">
                          <a:effectLst/>
                          <a:latin typeface="+mj-lt"/>
                        </a:rPr>
                        <a:t>proudu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136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MŠ </a:t>
                      </a:r>
                      <a:r>
                        <a:rPr lang="en-GB" sz="2400" u="none" strike="noStrike" dirty="0" err="1">
                          <a:effectLst/>
                          <a:latin typeface="+mj-lt"/>
                        </a:rPr>
                        <a:t>specializované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147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ZŠ hl. </a:t>
                      </a:r>
                      <a:r>
                        <a:rPr lang="en-GB" sz="2400" u="none" strike="noStrike" dirty="0" err="1">
                          <a:effectLst/>
                          <a:latin typeface="+mj-lt"/>
                        </a:rPr>
                        <a:t>vzděl</a:t>
                      </a: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en-GB" sz="2400" u="none" strike="noStrike" dirty="0" err="1">
                          <a:effectLst/>
                          <a:latin typeface="+mj-lt"/>
                        </a:rPr>
                        <a:t>proudu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667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ZŠ </a:t>
                      </a:r>
                      <a:r>
                        <a:rPr lang="en-GB" sz="2400" u="none" strike="noStrike" dirty="0" err="1">
                          <a:effectLst/>
                          <a:latin typeface="+mj-lt"/>
                        </a:rPr>
                        <a:t>specializované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516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SŠ hl. </a:t>
                      </a:r>
                      <a:r>
                        <a:rPr lang="en-GB" sz="2400" u="none" strike="noStrike" dirty="0" err="1">
                          <a:effectLst/>
                          <a:latin typeface="+mj-lt"/>
                        </a:rPr>
                        <a:t>vzděl</a:t>
                      </a: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en-GB" sz="2400" u="none" strike="noStrike" dirty="0" err="1">
                          <a:effectLst/>
                          <a:latin typeface="+mj-lt"/>
                        </a:rPr>
                        <a:t>proudu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246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SŠ </a:t>
                      </a:r>
                      <a:r>
                        <a:rPr lang="en-GB" sz="2400" u="none" strike="noStrike" dirty="0" err="1">
                          <a:effectLst/>
                          <a:latin typeface="+mj-lt"/>
                        </a:rPr>
                        <a:t>specializované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20000"/>
                        </a:lnSpc>
                      </a:pPr>
                      <a:r>
                        <a:rPr lang="en-GB" sz="2400" u="none" strike="noStrike" dirty="0">
                          <a:effectLst/>
                          <a:latin typeface="+mj-lt"/>
                        </a:rPr>
                        <a:t>259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="1" kern="1200" dirty="0" smtClean="0">
                          <a:latin typeface="+mj-lt"/>
                        </a:rPr>
                        <a:t>CELKEM</a:t>
                      </a:r>
                      <a:endParaRPr lang="en-GB" sz="24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1" marR="6351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20000"/>
                        </a:lnSpc>
                      </a:pPr>
                      <a:r>
                        <a:rPr lang="cs-CZ" sz="2400" b="1" u="none" strike="noStrike" dirty="0" smtClean="0">
                          <a:effectLst/>
                          <a:latin typeface="+mj-lt"/>
                        </a:rPr>
                        <a:t>         </a:t>
                      </a:r>
                      <a:r>
                        <a:rPr lang="en-GB" sz="2400" b="1" u="none" strike="noStrike" dirty="0" smtClean="0">
                          <a:effectLst/>
                          <a:latin typeface="+mj-lt"/>
                        </a:rPr>
                        <a:t>1 </a:t>
                      </a:r>
                      <a:r>
                        <a:rPr lang="en-GB" sz="2400" b="1" u="none" strike="noStrike" dirty="0">
                          <a:effectLst/>
                          <a:latin typeface="+mj-lt"/>
                        </a:rPr>
                        <a:t>971 </a:t>
                      </a:r>
                      <a:r>
                        <a:rPr lang="cs-CZ" sz="1200" b="1" u="none" strike="noStrike" dirty="0" smtClean="0">
                          <a:effectLst/>
                          <a:latin typeface="+mj-lt"/>
                        </a:rPr>
                        <a:t>(www.uiv.cz)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1" marR="6351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53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Nedoslýchaví</a:t>
            </a:r>
            <a:r>
              <a:rPr lang="cs-CZ" dirty="0"/>
              <a:t>, neslyšící a ohluchlí žáci </a:t>
            </a:r>
            <a:r>
              <a:rPr lang="en-GB" dirty="0"/>
              <a:t>v </a:t>
            </a:r>
            <a:r>
              <a:rPr lang="en-GB" dirty="0" err="1"/>
              <a:t>předškolním</a:t>
            </a:r>
            <a:r>
              <a:rPr lang="en-GB" dirty="0"/>
              <a:t>, </a:t>
            </a:r>
            <a:r>
              <a:rPr lang="cs-CZ" dirty="0" smtClean="0"/>
              <a:t>základním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a</a:t>
            </a:r>
            <a:r>
              <a:rPr lang="en-GB" dirty="0"/>
              <a:t> </a:t>
            </a:r>
            <a:r>
              <a:rPr lang="en-GB" dirty="0" err="1"/>
              <a:t>sekundárním</a:t>
            </a:r>
            <a:r>
              <a:rPr lang="en-GB" dirty="0"/>
              <a:t> </a:t>
            </a:r>
            <a:r>
              <a:rPr lang="en-GB" dirty="0" err="1"/>
              <a:t>vzdělávání</a:t>
            </a:r>
            <a:r>
              <a:rPr lang="cs-CZ" dirty="0"/>
              <a:t> </a:t>
            </a:r>
            <a:r>
              <a:rPr lang="cs-CZ" sz="4000" dirty="0"/>
              <a:t>(2014/2015)</a:t>
            </a:r>
            <a:endParaRPr lang="en-GB" sz="4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/>
          </p:nvPr>
        </p:nvGraphicFramePr>
        <p:xfrm>
          <a:off x="1069848" y="2387600"/>
          <a:ext cx="10058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074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Kolik vzděláváme neslyšících dětí?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14258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+mj-lt"/>
              </a:rPr>
              <a:t>Ročně se u nás narodí </a:t>
            </a:r>
            <a:r>
              <a:rPr lang="en-US" sz="2400" dirty="0" smtClean="0">
                <a:latin typeface="+mj-lt"/>
              </a:rPr>
              <a:t>700–1</a:t>
            </a:r>
            <a:r>
              <a:rPr lang="cs-CZ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300 </a:t>
            </a:r>
            <a:r>
              <a:rPr lang="cs-CZ" sz="2400" dirty="0" smtClean="0">
                <a:latin typeface="+mj-lt"/>
              </a:rPr>
              <a:t>dětí s těžkým a středně těžkým sluchovým postižením</a:t>
            </a:r>
            <a:endParaRPr lang="cs-CZ" sz="2400" dirty="0">
              <a:latin typeface="+mj-lt"/>
            </a:endParaRPr>
          </a:p>
          <a:p>
            <a:pPr lvl="1"/>
            <a:r>
              <a:rPr lang="cs-CZ" dirty="0" smtClean="0">
                <a:latin typeface="+mj-lt"/>
              </a:rPr>
              <a:t>3 x (</a:t>
            </a:r>
            <a:r>
              <a:rPr lang="en-US" dirty="0" smtClean="0">
                <a:latin typeface="+mj-lt"/>
              </a:rPr>
              <a:t>700–1</a:t>
            </a:r>
            <a:r>
              <a:rPr lang="cs-CZ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300</a:t>
            </a:r>
            <a:r>
              <a:rPr lang="cs-CZ" dirty="0" smtClean="0">
                <a:latin typeface="+mj-lt"/>
              </a:rPr>
              <a:t>) = 2 100–3 900 v MŠ</a:t>
            </a:r>
          </a:p>
          <a:p>
            <a:pPr lvl="1"/>
            <a:r>
              <a:rPr lang="cs-CZ" dirty="0" smtClean="0">
                <a:latin typeface="+mj-lt"/>
              </a:rPr>
              <a:t>9  x </a:t>
            </a:r>
            <a:r>
              <a:rPr lang="cs-CZ" dirty="0">
                <a:latin typeface="+mj-lt"/>
              </a:rPr>
              <a:t>(</a:t>
            </a:r>
            <a:r>
              <a:rPr lang="en-US" dirty="0" smtClean="0">
                <a:latin typeface="+mj-lt"/>
              </a:rPr>
              <a:t>700–1</a:t>
            </a:r>
            <a:r>
              <a:rPr lang="cs-CZ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300</a:t>
            </a:r>
            <a:r>
              <a:rPr lang="cs-CZ" dirty="0">
                <a:latin typeface="+mj-lt"/>
              </a:rPr>
              <a:t>) = </a:t>
            </a:r>
            <a:r>
              <a:rPr lang="cs-CZ" dirty="0" smtClean="0">
                <a:latin typeface="+mj-lt"/>
              </a:rPr>
              <a:t>6 300–11 700 </a:t>
            </a:r>
            <a:r>
              <a:rPr lang="cs-CZ" dirty="0">
                <a:latin typeface="+mj-lt"/>
              </a:rPr>
              <a:t>v</a:t>
            </a:r>
            <a:r>
              <a:rPr lang="cs-CZ" dirty="0" smtClean="0">
                <a:latin typeface="+mj-lt"/>
              </a:rPr>
              <a:t> ZŠ</a:t>
            </a:r>
          </a:p>
          <a:p>
            <a:pPr lvl="1"/>
            <a:r>
              <a:rPr lang="cs-CZ" dirty="0" smtClean="0">
                <a:latin typeface="+mj-lt"/>
              </a:rPr>
              <a:t>4 x </a:t>
            </a:r>
            <a:r>
              <a:rPr lang="cs-CZ" dirty="0">
                <a:latin typeface="+mj-lt"/>
              </a:rPr>
              <a:t>(</a:t>
            </a:r>
            <a:r>
              <a:rPr lang="en-US" dirty="0">
                <a:latin typeface="+mj-lt"/>
              </a:rPr>
              <a:t>700–1</a:t>
            </a:r>
            <a:r>
              <a:rPr lang="cs-CZ" dirty="0">
                <a:latin typeface="+mj-lt"/>
              </a:rPr>
              <a:t> </a:t>
            </a:r>
            <a:r>
              <a:rPr lang="en-US" dirty="0">
                <a:latin typeface="+mj-lt"/>
              </a:rPr>
              <a:t>300</a:t>
            </a:r>
            <a:r>
              <a:rPr lang="cs-CZ" dirty="0" smtClean="0">
                <a:latin typeface="+mj-lt"/>
              </a:rPr>
              <a:t>) = 2 800–5 200 v SŠ</a:t>
            </a:r>
          </a:p>
          <a:p>
            <a:pPr lvl="1"/>
            <a:r>
              <a:rPr lang="cs-CZ" sz="2400" b="1" dirty="0" smtClean="0">
                <a:latin typeface="+mj-lt"/>
              </a:rPr>
              <a:t>Celkem: 11 200–20 800</a:t>
            </a:r>
          </a:p>
          <a:p>
            <a:r>
              <a:rPr lang="cs-CZ" sz="2400" dirty="0" smtClean="0">
                <a:latin typeface="+mj-lt"/>
              </a:rPr>
              <a:t>V </a:t>
            </a:r>
            <a:r>
              <a:rPr lang="cs-CZ" sz="2400" dirty="0" err="1" smtClean="0">
                <a:latin typeface="+mj-lt"/>
              </a:rPr>
              <a:t>šk</a:t>
            </a:r>
            <a:r>
              <a:rPr lang="cs-CZ" sz="2400" dirty="0" smtClean="0">
                <a:latin typeface="+mj-lt"/>
              </a:rPr>
              <a:t>. roce bylo u nás ve všech typech MŠ, ZŠ, SŠ evidováno </a:t>
            </a:r>
            <a:r>
              <a:rPr lang="cs-CZ" sz="2400" b="1" dirty="0" smtClean="0">
                <a:latin typeface="+mj-lt"/>
              </a:rPr>
              <a:t>1 971 neslyšících dětí a žáků</a:t>
            </a:r>
          </a:p>
          <a:p>
            <a:endParaRPr lang="cs-CZ" sz="2400" b="1" dirty="0" smtClean="0">
              <a:latin typeface="+mj-lt"/>
            </a:endParaRPr>
          </a:p>
          <a:p>
            <a:r>
              <a:rPr lang="cs-CZ" sz="2400" b="1" dirty="0" smtClean="0">
                <a:latin typeface="+mj-lt"/>
              </a:rPr>
              <a:t>Rozdíl → důsledky?</a:t>
            </a:r>
            <a:endParaRPr lang="en-GB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3286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Neslyšící pedagogové (1/2012)</a:t>
            </a:r>
            <a:endParaRPr lang="en-GB" dirty="0"/>
          </a:p>
        </p:txBody>
      </p:sp>
      <p:pic>
        <p:nvPicPr>
          <p:cNvPr id="4" name="Zástupný symbol pro obsah 3" descr="mapa_cr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675" y="2292350"/>
            <a:ext cx="6477000" cy="3708400"/>
          </a:xfrm>
          <a:solidFill>
            <a:schemeClr val="accent1"/>
          </a:solidFill>
        </p:spPr>
      </p:pic>
      <p:sp>
        <p:nvSpPr>
          <p:cNvPr id="5" name="Zaoblený obdélníkový popisek 32"/>
          <p:cNvSpPr/>
          <p:nvPr/>
        </p:nvSpPr>
        <p:spPr>
          <a:xfrm>
            <a:off x="6369053" y="2078039"/>
            <a:ext cx="1584325" cy="936624"/>
          </a:xfrm>
          <a:prstGeom prst="wedgeRoundRectCallout">
            <a:avLst>
              <a:gd name="adj1" fmla="val -36988"/>
              <a:gd name="adj2" fmla="val 65887"/>
              <a:gd name="adj3" fmla="val 16667"/>
            </a:avLst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solidFill>
                  <a:schemeClr val="bg1">
                    <a:lumMod val="50000"/>
                  </a:schemeClr>
                </a:solidFill>
                <a:latin typeface="+mj-lt"/>
                <a:hlinkClick r:id=""/>
              </a:rPr>
              <a:t>Hradec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  <a:latin typeface="+mj-lt"/>
                <a:hlinkClick r:id=""/>
              </a:rPr>
              <a:t>Králové  </a:t>
            </a:r>
            <a:endParaRPr lang="cs-CZ" sz="20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Zaoblený obdélníkový popisek 23"/>
          <p:cNvSpPr/>
          <p:nvPr/>
        </p:nvSpPr>
        <p:spPr>
          <a:xfrm>
            <a:off x="8328026" y="2852738"/>
            <a:ext cx="1439863" cy="792162"/>
          </a:xfrm>
          <a:prstGeom prst="wedgeRoundRectCallou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Ostrava</a:t>
            </a:r>
            <a:r>
              <a:rPr lang="cs-CZ" sz="1400" dirty="0" smtClean="0">
                <a:latin typeface="+mj-lt"/>
                <a:hlinkClick r:id=""/>
              </a:rPr>
              <a:t> </a:t>
            </a:r>
            <a:endParaRPr lang="cs-CZ" sz="1400" dirty="0">
              <a:latin typeface="+mj-lt"/>
            </a:endParaRPr>
          </a:p>
        </p:txBody>
      </p:sp>
      <p:sp>
        <p:nvSpPr>
          <p:cNvPr id="7" name="Zaoblený obdélníkový popisek 42"/>
          <p:cNvSpPr/>
          <p:nvPr/>
        </p:nvSpPr>
        <p:spPr>
          <a:xfrm>
            <a:off x="8616950" y="3860801"/>
            <a:ext cx="2051050" cy="504825"/>
          </a:xfrm>
          <a:prstGeom prst="wedgeRoundRectCallout">
            <a:avLst>
              <a:gd name="adj1" fmla="val -45791"/>
              <a:gd name="adj2" fmla="val 82788"/>
              <a:gd name="adj3" fmla="val 16667"/>
            </a:avLst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Val. </a:t>
            </a:r>
            <a:r>
              <a:rPr lang="cs-CZ" sz="2000" dirty="0">
                <a:latin typeface="+mj-lt"/>
                <a:hlinkClick r:id=""/>
              </a:rPr>
              <a:t>Meziříčí</a:t>
            </a:r>
            <a:endParaRPr lang="cs-CZ" sz="2000" dirty="0">
              <a:latin typeface="+mj-lt"/>
            </a:endParaRPr>
          </a:p>
        </p:txBody>
      </p:sp>
      <p:sp>
        <p:nvSpPr>
          <p:cNvPr id="8" name="Zaoblený obdélníkový popisek 34"/>
          <p:cNvSpPr/>
          <p:nvPr/>
        </p:nvSpPr>
        <p:spPr>
          <a:xfrm>
            <a:off x="7175501" y="4365625"/>
            <a:ext cx="1368425" cy="647700"/>
          </a:xfrm>
          <a:prstGeom prst="wedgeRoundRectCallou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MŠ + ZŠ Brno</a:t>
            </a:r>
            <a:r>
              <a:rPr lang="cs-CZ" sz="2000" dirty="0" smtClean="0">
                <a:latin typeface="+mj-lt"/>
              </a:rPr>
              <a:t> </a:t>
            </a:r>
            <a:endParaRPr lang="cs-CZ" sz="2000" dirty="0">
              <a:latin typeface="+mj-lt"/>
            </a:endParaRPr>
          </a:p>
        </p:txBody>
      </p:sp>
      <p:sp>
        <p:nvSpPr>
          <p:cNvPr id="9" name="Zaoblený obdélníkový popisek 24"/>
          <p:cNvSpPr/>
          <p:nvPr/>
        </p:nvSpPr>
        <p:spPr>
          <a:xfrm>
            <a:off x="6311901" y="5229225"/>
            <a:ext cx="1152525" cy="647700"/>
          </a:xfrm>
          <a:prstGeom prst="wedgeRoundRectCallout">
            <a:avLst>
              <a:gd name="adj1" fmla="val 50565"/>
              <a:gd name="adj2" fmla="val -64967"/>
              <a:gd name="adj3" fmla="val 16667"/>
            </a:avLst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SŠ Brno</a:t>
            </a:r>
            <a:r>
              <a:rPr lang="cs-CZ" dirty="0" smtClean="0">
                <a:latin typeface="+mj-lt"/>
                <a:hlinkClick r:id=""/>
              </a:rPr>
              <a:t> </a:t>
            </a:r>
            <a:endParaRPr lang="cs-CZ" sz="1200" dirty="0">
              <a:latin typeface="+mj-lt"/>
            </a:endParaRPr>
          </a:p>
        </p:txBody>
      </p:sp>
      <p:sp>
        <p:nvSpPr>
          <p:cNvPr id="10" name="Zaoblený obdélníkový popisek 41"/>
          <p:cNvSpPr/>
          <p:nvPr/>
        </p:nvSpPr>
        <p:spPr>
          <a:xfrm>
            <a:off x="3753520" y="4256880"/>
            <a:ext cx="2087562" cy="792163"/>
          </a:xfrm>
          <a:prstGeom prst="wedgeRoundRectCallout">
            <a:avLst>
              <a:gd name="adj1" fmla="val 6405"/>
              <a:gd name="adj2" fmla="val 59422"/>
              <a:gd name="adj3" fmla="val 16667"/>
            </a:avLst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České </a:t>
            </a:r>
            <a:r>
              <a:rPr lang="cs-CZ" sz="2000" dirty="0">
                <a:latin typeface="+mj-lt"/>
                <a:hlinkClick r:id=""/>
              </a:rPr>
              <a:t>Budějovice</a:t>
            </a:r>
            <a:endParaRPr lang="cs-CZ" sz="2000" dirty="0">
              <a:latin typeface="+mj-lt"/>
            </a:endParaRPr>
          </a:p>
        </p:txBody>
      </p:sp>
      <p:sp>
        <p:nvSpPr>
          <p:cNvPr id="12" name="Zaoblený obdélníkový popisek 36"/>
          <p:cNvSpPr/>
          <p:nvPr/>
        </p:nvSpPr>
        <p:spPr>
          <a:xfrm>
            <a:off x="3287714" y="3429000"/>
            <a:ext cx="1368425" cy="647700"/>
          </a:xfrm>
          <a:prstGeom prst="wedgeRoundRectCallout">
            <a:avLst>
              <a:gd name="adj1" fmla="val 4549"/>
              <a:gd name="adj2" fmla="val 66265"/>
              <a:gd name="adj3" fmla="val 16667"/>
            </a:avLst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Plzeň</a:t>
            </a:r>
            <a:r>
              <a:rPr lang="cs-CZ" sz="1400" dirty="0" smtClean="0">
                <a:latin typeface="+mj-lt"/>
                <a:hlinkClick r:id=""/>
              </a:rPr>
              <a:t> </a:t>
            </a:r>
            <a:endParaRPr lang="cs-CZ" sz="1400" dirty="0">
              <a:latin typeface="+mj-lt"/>
            </a:endParaRPr>
          </a:p>
        </p:txBody>
      </p:sp>
      <p:sp>
        <p:nvSpPr>
          <p:cNvPr id="13" name="Zaoblený obdélníkový popisek 22"/>
          <p:cNvSpPr/>
          <p:nvPr/>
        </p:nvSpPr>
        <p:spPr>
          <a:xfrm>
            <a:off x="4440238" y="2551967"/>
            <a:ext cx="2160587" cy="431800"/>
          </a:xfrm>
          <a:prstGeom prst="wedgeRoundRectCallou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rId3"/>
              </a:rPr>
              <a:t>Praha </a:t>
            </a:r>
            <a:r>
              <a:rPr lang="cs-CZ" sz="2000" dirty="0">
                <a:latin typeface="+mj-lt"/>
                <a:hlinkClick r:id="rId3"/>
              </a:rPr>
              <a:t>Ječná</a:t>
            </a:r>
            <a:endParaRPr lang="cs-CZ" sz="2000" dirty="0">
              <a:latin typeface="+mj-lt"/>
            </a:endParaRPr>
          </a:p>
        </p:txBody>
      </p:sp>
      <p:sp>
        <p:nvSpPr>
          <p:cNvPr id="14" name="Zaoblený obdélníkový popisek 31"/>
          <p:cNvSpPr/>
          <p:nvPr/>
        </p:nvSpPr>
        <p:spPr>
          <a:xfrm>
            <a:off x="4372568" y="2924907"/>
            <a:ext cx="2519362" cy="360363"/>
          </a:xfrm>
          <a:prstGeom prst="wedgeRoundRectCallou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rId4"/>
              </a:rPr>
              <a:t>Praha </a:t>
            </a:r>
            <a:r>
              <a:rPr lang="cs-CZ" sz="2000" dirty="0">
                <a:latin typeface="+mj-lt"/>
                <a:hlinkClick r:id="rId4"/>
              </a:rPr>
              <a:t>Výmolova</a:t>
            </a:r>
            <a:r>
              <a:rPr lang="cs-CZ" sz="1400" dirty="0">
                <a:latin typeface="+mj-lt"/>
                <a:hlinkClick r:id="rId4"/>
              </a:rPr>
              <a:t> </a:t>
            </a:r>
            <a:endParaRPr lang="cs-CZ" sz="1400" dirty="0">
              <a:latin typeface="+mj-lt"/>
            </a:endParaRPr>
          </a:p>
        </p:txBody>
      </p:sp>
      <p:sp>
        <p:nvSpPr>
          <p:cNvPr id="15" name="Zaoblený obdélníkový popisek 35"/>
          <p:cNvSpPr/>
          <p:nvPr/>
        </p:nvSpPr>
        <p:spPr>
          <a:xfrm>
            <a:off x="4180350" y="3248819"/>
            <a:ext cx="2466975" cy="369890"/>
          </a:xfrm>
          <a:prstGeom prst="wedgeRoundRectCallout">
            <a:avLst>
              <a:gd name="adj1" fmla="val -22243"/>
              <a:gd name="adj2" fmla="val 42747"/>
              <a:gd name="adj3" fmla="val 16667"/>
            </a:avLst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Praha Holečkova </a:t>
            </a:r>
            <a:endParaRPr lang="cs-CZ" sz="2000" dirty="0">
              <a:latin typeface="+mj-lt"/>
            </a:endParaRPr>
          </a:p>
        </p:txBody>
      </p:sp>
      <p:sp>
        <p:nvSpPr>
          <p:cNvPr id="16" name="Zaoblený obdélníkový popisek 21"/>
          <p:cNvSpPr/>
          <p:nvPr/>
        </p:nvSpPr>
        <p:spPr>
          <a:xfrm>
            <a:off x="6311901" y="3284538"/>
            <a:ext cx="1655763" cy="647700"/>
          </a:xfrm>
          <a:prstGeom prst="wedgeRoundRectCallout">
            <a:avLst>
              <a:gd name="adj1" fmla="val 57951"/>
              <a:gd name="adj2" fmla="val 89563"/>
              <a:gd name="adj3" fmla="val 16667"/>
            </a:avLst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Olomouc</a:t>
            </a:r>
            <a:r>
              <a:rPr lang="cs-CZ" sz="1400" dirty="0" smtClean="0">
                <a:latin typeface="+mj-lt"/>
                <a:hlinkClick r:id=""/>
              </a:rPr>
              <a:t> </a:t>
            </a:r>
            <a:endParaRPr lang="cs-CZ" sz="1400" dirty="0">
              <a:latin typeface="+mj-lt"/>
            </a:endParaRPr>
          </a:p>
        </p:txBody>
      </p:sp>
      <p:sp>
        <p:nvSpPr>
          <p:cNvPr id="17" name="Zaoblený obdélníkový popisek 45"/>
          <p:cNvSpPr/>
          <p:nvPr/>
        </p:nvSpPr>
        <p:spPr>
          <a:xfrm>
            <a:off x="8257254" y="4868863"/>
            <a:ext cx="1728787" cy="504825"/>
          </a:xfrm>
          <a:prstGeom prst="wedgeRoundRectCallout">
            <a:avLst>
              <a:gd name="adj1" fmla="val -84474"/>
              <a:gd name="adj2" fmla="val 35372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Kyjov</a:t>
            </a:r>
            <a:endParaRPr lang="cs-CZ" sz="2000" dirty="0">
              <a:latin typeface="+mj-lt"/>
            </a:endParaRPr>
          </a:p>
        </p:txBody>
      </p:sp>
      <p:sp>
        <p:nvSpPr>
          <p:cNvPr id="18" name="Zaoblený obdélníkový popisek 44"/>
          <p:cNvSpPr/>
          <p:nvPr/>
        </p:nvSpPr>
        <p:spPr>
          <a:xfrm>
            <a:off x="5808663" y="4292600"/>
            <a:ext cx="1511300" cy="649288"/>
          </a:xfrm>
          <a:prstGeom prst="wedgeRoundRectCallout">
            <a:avLst>
              <a:gd name="adj1" fmla="val 41984"/>
              <a:gd name="adj2" fmla="val 74332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Ivančice</a:t>
            </a:r>
            <a:r>
              <a:rPr lang="cs-CZ" dirty="0" smtClean="0">
                <a:latin typeface="+mj-lt"/>
                <a:hlinkClick r:id=""/>
              </a:rPr>
              <a:t> </a:t>
            </a:r>
            <a:endParaRPr lang="cs-CZ" dirty="0">
              <a:latin typeface="+mj-lt"/>
            </a:endParaRPr>
          </a:p>
        </p:txBody>
      </p:sp>
      <p:sp>
        <p:nvSpPr>
          <p:cNvPr id="19" name="Zaoblený obdélníkový popisek 17"/>
          <p:cNvSpPr/>
          <p:nvPr/>
        </p:nvSpPr>
        <p:spPr>
          <a:xfrm>
            <a:off x="4440238" y="1700213"/>
            <a:ext cx="1655762" cy="577850"/>
          </a:xfrm>
          <a:prstGeom prst="wedgeRoundRectCallout">
            <a:avLst>
              <a:gd name="adj1" fmla="val 26736"/>
              <a:gd name="adj2" fmla="val 60962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Liberec </a:t>
            </a:r>
            <a:endParaRPr lang="cs-CZ" sz="2000" dirty="0">
              <a:latin typeface="+mj-lt"/>
            </a:endParaRPr>
          </a:p>
        </p:txBody>
      </p:sp>
      <p:sp>
        <p:nvSpPr>
          <p:cNvPr id="20" name="Zaoblený obdélníkový popisek 20"/>
          <p:cNvSpPr/>
          <p:nvPr/>
        </p:nvSpPr>
        <p:spPr>
          <a:xfrm>
            <a:off x="3467100" y="2205038"/>
            <a:ext cx="973138" cy="576262"/>
          </a:xfrm>
          <a:prstGeom prst="wedgeRoundRectCallout">
            <a:avLst>
              <a:gd name="adj1" fmla="val 103670"/>
              <a:gd name="adj2" fmla="val 118542"/>
              <a:gd name="adj3" fmla="val 16667"/>
            </a:avLst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dirty="0" smtClean="0">
                <a:latin typeface="+mj-lt"/>
                <a:hlinkClick r:id=""/>
              </a:rPr>
              <a:t>BMŠ</a:t>
            </a:r>
            <a:endParaRPr lang="cs-CZ" sz="2000" dirty="0">
              <a:latin typeface="+mj-lt"/>
              <a:hlinkClick r:id=""/>
            </a:endParaRPr>
          </a:p>
          <a:p>
            <a:pPr algn="ctr">
              <a:defRPr/>
            </a:pPr>
            <a:r>
              <a:rPr lang="cs-CZ" sz="2000" dirty="0">
                <a:latin typeface="+mj-lt"/>
                <a:hlinkClick r:id=""/>
              </a:rPr>
              <a:t>Pipan</a:t>
            </a:r>
            <a:endParaRPr lang="cs-CZ" sz="2000" dirty="0">
              <a:latin typeface="+mj-lt"/>
            </a:endParaRPr>
          </a:p>
        </p:txBody>
      </p:sp>
      <p:sp>
        <p:nvSpPr>
          <p:cNvPr id="21" name="Zaoblený obdélníkový popisek 52"/>
          <p:cNvSpPr/>
          <p:nvPr/>
        </p:nvSpPr>
        <p:spPr>
          <a:xfrm>
            <a:off x="2008984" y="3000312"/>
            <a:ext cx="2303463" cy="504825"/>
          </a:xfrm>
          <a:prstGeom prst="wedgeRoundRectCallout">
            <a:avLst>
              <a:gd name="adj1" fmla="val 71293"/>
              <a:gd name="adj2" fmla="val 82361"/>
              <a:gd name="adj3" fmla="val 1666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smtClean="0">
                <a:latin typeface="+mj-lt"/>
                <a:hlinkClick r:id="rId5"/>
              </a:rPr>
              <a:t>Beroun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915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Vysoké školy</a:t>
            </a:r>
            <a:endParaRPr lang="en-GB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337178"/>
              </p:ext>
            </p:extLst>
          </p:nvPr>
        </p:nvGraphicFramePr>
        <p:xfrm>
          <a:off x="1069975" y="2120900"/>
          <a:ext cx="10058400" cy="311404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5029200"/>
                <a:gridCol w="502920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2012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175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2013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140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2014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170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2015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177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2016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187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2017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latin typeface="+mj-lt"/>
                        </a:rPr>
                        <a:t>194</a:t>
                      </a:r>
                      <a:endParaRPr lang="en-GB" sz="2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32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Kolik neslyšících vzděláváme na VŠ?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54954" y="2247900"/>
            <a:ext cx="8825659" cy="4269858"/>
          </a:xfrm>
        </p:spPr>
        <p:txBody>
          <a:bodyPr>
            <a:normAutofit lnSpcReduction="10000"/>
          </a:bodyPr>
          <a:lstStyle/>
          <a:p>
            <a:r>
              <a:rPr lang="cs-CZ" sz="2400" dirty="0">
                <a:latin typeface="+mj-lt"/>
              </a:rPr>
              <a:t>r</a:t>
            </a:r>
            <a:r>
              <a:rPr lang="cs-CZ" sz="2400" dirty="0" smtClean="0">
                <a:latin typeface="+mj-lt"/>
              </a:rPr>
              <a:t>očně se u nás narodí </a:t>
            </a:r>
            <a:r>
              <a:rPr lang="en-US" sz="2400" dirty="0" smtClean="0">
                <a:latin typeface="+mj-lt"/>
              </a:rPr>
              <a:t>700–1</a:t>
            </a:r>
            <a:r>
              <a:rPr lang="cs-CZ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300 </a:t>
            </a:r>
            <a:r>
              <a:rPr lang="cs-CZ" sz="2400" dirty="0" smtClean="0">
                <a:latin typeface="+mj-lt"/>
              </a:rPr>
              <a:t>dětí s těžkým a středně těžkým sluchovým postižením</a:t>
            </a:r>
            <a:endParaRPr lang="cs-CZ" sz="2400" dirty="0">
              <a:latin typeface="+mj-lt"/>
            </a:endParaRPr>
          </a:p>
          <a:p>
            <a:r>
              <a:rPr lang="cs-CZ" sz="2400" dirty="0">
                <a:latin typeface="+mj-lt"/>
              </a:rPr>
              <a:t>p</a:t>
            </a:r>
            <a:r>
              <a:rPr lang="cs-CZ" sz="2400" dirty="0" smtClean="0">
                <a:latin typeface="+mj-lt"/>
              </a:rPr>
              <a:t>očet studentů VŠ v populačním ročníku </a:t>
            </a:r>
            <a:r>
              <a:rPr lang="cs-CZ" sz="2400" dirty="0" smtClean="0">
                <a:latin typeface="+mj-lt"/>
                <a:hlinkClick r:id="rId2"/>
              </a:rPr>
              <a:t>64 </a:t>
            </a:r>
            <a:r>
              <a:rPr lang="cs-CZ" sz="2400" dirty="0">
                <a:latin typeface="+mj-lt"/>
                <a:hlinkClick r:id="rId2"/>
              </a:rPr>
              <a:t>%</a:t>
            </a:r>
            <a:r>
              <a:rPr lang="cs-CZ" sz="2400" dirty="0">
                <a:latin typeface="+mj-lt"/>
              </a:rPr>
              <a:t> </a:t>
            </a:r>
            <a:r>
              <a:rPr lang="cs-CZ" sz="2400" dirty="0" smtClean="0">
                <a:latin typeface="+mj-lt"/>
              </a:rPr>
              <a:t>(ve věku 18–23 let)</a:t>
            </a:r>
          </a:p>
          <a:p>
            <a:pPr lvl="1"/>
            <a:r>
              <a:rPr lang="cs-CZ" dirty="0" smtClean="0">
                <a:latin typeface="+mj-lt"/>
              </a:rPr>
              <a:t>0,64 x </a:t>
            </a:r>
            <a:r>
              <a:rPr lang="cs-CZ" dirty="0">
                <a:latin typeface="+mj-lt"/>
              </a:rPr>
              <a:t>(</a:t>
            </a:r>
            <a:r>
              <a:rPr lang="en-US" dirty="0">
                <a:latin typeface="+mj-lt"/>
              </a:rPr>
              <a:t>700–1</a:t>
            </a:r>
            <a:r>
              <a:rPr lang="cs-CZ" dirty="0">
                <a:latin typeface="+mj-lt"/>
              </a:rPr>
              <a:t> </a:t>
            </a:r>
            <a:r>
              <a:rPr lang="en-US" dirty="0">
                <a:latin typeface="+mj-lt"/>
              </a:rPr>
              <a:t>300</a:t>
            </a:r>
            <a:r>
              <a:rPr lang="cs-CZ" dirty="0">
                <a:latin typeface="+mj-lt"/>
              </a:rPr>
              <a:t>) = </a:t>
            </a:r>
            <a:r>
              <a:rPr lang="cs-CZ" dirty="0" smtClean="0">
                <a:latin typeface="+mj-lt"/>
              </a:rPr>
              <a:t>448–832 v jednom populačním ročníku</a:t>
            </a:r>
            <a:endParaRPr lang="cs-CZ" dirty="0">
              <a:latin typeface="+mj-lt"/>
            </a:endParaRPr>
          </a:p>
          <a:p>
            <a:pPr lvl="1"/>
            <a:r>
              <a:rPr lang="cs-CZ" dirty="0" smtClean="0">
                <a:latin typeface="+mj-lt"/>
              </a:rPr>
              <a:t>5 x populační ročník</a:t>
            </a:r>
          </a:p>
          <a:p>
            <a:pPr lvl="1"/>
            <a:r>
              <a:rPr lang="cs-CZ" sz="2400" b="1" dirty="0">
                <a:latin typeface="+mj-lt"/>
              </a:rPr>
              <a:t>celkem: 2 240–4 160</a:t>
            </a:r>
            <a:r>
              <a:rPr lang="cs-CZ" sz="2400" dirty="0">
                <a:latin typeface="+mj-lt"/>
              </a:rPr>
              <a:t> </a:t>
            </a:r>
            <a:endParaRPr lang="cs-CZ" sz="2400" dirty="0" smtClean="0">
              <a:latin typeface="+mj-lt"/>
            </a:endParaRPr>
          </a:p>
          <a:p>
            <a:r>
              <a:rPr lang="cs-CZ" sz="2400" dirty="0">
                <a:latin typeface="+mj-lt"/>
              </a:rPr>
              <a:t>v</a:t>
            </a:r>
            <a:r>
              <a:rPr lang="cs-CZ" sz="2400" dirty="0" smtClean="0">
                <a:latin typeface="+mj-lt"/>
              </a:rPr>
              <a:t> roce 2015 </a:t>
            </a:r>
            <a:r>
              <a:rPr lang="cs-CZ" sz="2400" dirty="0">
                <a:latin typeface="+mj-lt"/>
              </a:rPr>
              <a:t>bylo u nás </a:t>
            </a:r>
            <a:r>
              <a:rPr lang="cs-CZ" sz="2400" dirty="0" smtClean="0">
                <a:latin typeface="+mj-lt"/>
              </a:rPr>
              <a:t>na VŠ </a:t>
            </a:r>
            <a:r>
              <a:rPr lang="cs-CZ" sz="2400" smtClean="0">
                <a:latin typeface="+mj-lt"/>
              </a:rPr>
              <a:t>evidováno </a:t>
            </a:r>
            <a:r>
              <a:rPr lang="cs-CZ" sz="2400" b="1" smtClean="0">
                <a:latin typeface="+mj-lt"/>
              </a:rPr>
              <a:t>194 </a:t>
            </a:r>
            <a:r>
              <a:rPr lang="cs-CZ" sz="2400" b="1" dirty="0" smtClean="0">
                <a:latin typeface="+mj-lt"/>
              </a:rPr>
              <a:t>neslyšících</a:t>
            </a:r>
            <a:r>
              <a:rPr lang="cs-CZ" sz="2400" b="1" dirty="0">
                <a:latin typeface="+mj-lt"/>
              </a:rPr>
              <a:t>, nedoslýchavých a ohluchlých </a:t>
            </a:r>
            <a:r>
              <a:rPr lang="cs-CZ" sz="2400" b="1" dirty="0" smtClean="0">
                <a:latin typeface="+mj-lt"/>
              </a:rPr>
              <a:t>studentů</a:t>
            </a:r>
            <a:endParaRPr lang="cs-CZ" sz="2400" b="1" dirty="0">
              <a:latin typeface="+mj-lt"/>
            </a:endParaRPr>
          </a:p>
          <a:p>
            <a:endParaRPr lang="cs-CZ" sz="2400" b="1" dirty="0" smtClean="0">
              <a:latin typeface="+mj-lt"/>
            </a:endParaRPr>
          </a:p>
          <a:p>
            <a:r>
              <a:rPr lang="cs-CZ" sz="2400" b="1" dirty="0">
                <a:latin typeface="+mj-lt"/>
              </a:rPr>
              <a:t>r</a:t>
            </a:r>
            <a:r>
              <a:rPr lang="cs-CZ" sz="2400" b="1" dirty="0" smtClean="0">
                <a:latin typeface="+mj-lt"/>
              </a:rPr>
              <a:t>ozdíl → příčiny, důsledky?</a:t>
            </a:r>
            <a:endParaRPr lang="en-GB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041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961378"/>
              </p:ext>
            </p:extLst>
          </p:nvPr>
        </p:nvGraphicFramePr>
        <p:xfrm>
          <a:off x="838200" y="1314451"/>
          <a:ext cx="10290175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229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>
                                            <p:graphicEl>
                                              <a:dgm id="{7F026204-9749-4E6F-98AC-3DE5070C88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>
                                            <p:graphicEl>
                                              <a:dgm id="{7F026204-9749-4E6F-98AC-3DE5070C8806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>
                                            <p:graphicEl>
                                              <a:dgm id="{3EEDBF6C-FF26-439C-B585-5BEB620E0A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>
                                            <p:graphicEl>
                                              <a:dgm id="{3EEDBF6C-FF26-439C-B585-5BEB620E0AAE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6">
                                            <p:graphicEl>
                                              <a:dgm id="{75161AFB-672D-4E43-A980-A498AB2A0B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6">
                                            <p:graphicEl>
                                              <a:dgm id="{75161AFB-672D-4E43-A980-A498AB2A0BA0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">
                                            <p:graphicEl>
                                              <a:dgm id="{177D582B-F251-4D9D-8F87-5BB4A7A00A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">
                                            <p:graphicEl>
                                              <a:dgm id="{177D582B-F251-4D9D-8F87-5BB4A7A00A21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6">
                                            <p:graphicEl>
                                              <a:dgm id="{5E481018-B8EB-4DD3-AEDC-4A22BA591D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6">
                                            <p:graphicEl>
                                              <a:dgm id="{5E481018-B8EB-4DD3-AEDC-4A22BA591D95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6">
                                            <p:graphicEl>
                                              <a:dgm id="{59AC124F-1289-48F0-8993-83F34E10C0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6">
                                            <p:graphicEl>
                                              <a:dgm id="{59AC124F-1289-48F0-8993-83F34E10C0EA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">
                                            <p:graphicEl>
                                              <a:dgm id="{74BD0905-6D58-40EA-8A85-BEC109FC37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">
                                            <p:graphicEl>
                                              <a:dgm id="{74BD0905-6D58-40EA-8A85-BEC109FC37A3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6">
                                            <p:graphicEl>
                                              <a:dgm id="{2FB94AF7-A957-4847-B05B-D6DE37215E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6">
                                            <p:graphicEl>
                                              <a:dgm id="{2FB94AF7-A957-4847-B05B-D6DE37215E6B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71476"/>
            <a:ext cx="10058400" cy="1609344"/>
          </a:xfrm>
        </p:spPr>
        <p:txBody>
          <a:bodyPr/>
          <a:lstStyle/>
          <a:p>
            <a:r>
              <a:rPr lang="cs-CZ" dirty="0" smtClean="0"/>
              <a:t>Klíčová slova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365117"/>
          </a:xfrm>
        </p:spPr>
        <p:txBody>
          <a:bodyPr>
            <a:normAutofit/>
          </a:bodyPr>
          <a:lstStyle/>
          <a:p>
            <a:r>
              <a:rPr lang="cs-CZ" sz="2800" dirty="0"/>
              <a:t>n</a:t>
            </a:r>
            <a:r>
              <a:rPr lang="cs-CZ" sz="2800" dirty="0" smtClean="0"/>
              <a:t>eslyšící </a:t>
            </a:r>
            <a:r>
              <a:rPr lang="en-GB" sz="2800" dirty="0" err="1" smtClean="0"/>
              <a:t>žáci</a:t>
            </a:r>
            <a:r>
              <a:rPr lang="cs-CZ" sz="2800" dirty="0" smtClean="0"/>
              <a:t>-</a:t>
            </a:r>
            <a:r>
              <a:rPr lang="en-GB" sz="2800" b="1" dirty="0" err="1" smtClean="0"/>
              <a:t>uživatelé</a:t>
            </a:r>
            <a:r>
              <a:rPr lang="en-GB" sz="2800" b="1" dirty="0" smtClean="0"/>
              <a:t> </a:t>
            </a:r>
            <a:r>
              <a:rPr lang="en-GB" sz="2800" b="1" dirty="0" err="1"/>
              <a:t>českého</a:t>
            </a:r>
            <a:r>
              <a:rPr lang="en-GB" sz="2800" b="1" dirty="0"/>
              <a:t> </a:t>
            </a:r>
            <a:r>
              <a:rPr lang="en-GB" sz="2800" b="1" dirty="0" err="1"/>
              <a:t>znakového</a:t>
            </a:r>
            <a:r>
              <a:rPr lang="en-GB" sz="2800" b="1" dirty="0"/>
              <a:t> </a:t>
            </a:r>
            <a:r>
              <a:rPr lang="en-GB" sz="2800" b="1" dirty="0" err="1" smtClean="0"/>
              <a:t>jazyka</a:t>
            </a:r>
            <a:endParaRPr lang="cs-CZ" sz="2800" b="1" dirty="0" smtClean="0"/>
          </a:p>
          <a:p>
            <a:r>
              <a:rPr lang="cs-CZ" sz="2800" dirty="0"/>
              <a:t>neslyšící </a:t>
            </a:r>
            <a:r>
              <a:rPr lang="en-GB" sz="2800" dirty="0" err="1" smtClean="0"/>
              <a:t>žáci-</a:t>
            </a:r>
            <a:r>
              <a:rPr lang="en-GB" sz="2800" b="1" dirty="0" err="1" smtClean="0"/>
              <a:t>uživatelé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češtiny</a:t>
            </a:r>
            <a:endParaRPr lang="cs-CZ" sz="2800" b="1" dirty="0" smtClean="0"/>
          </a:p>
          <a:p>
            <a:r>
              <a:rPr lang="cs-CZ" sz="2800" dirty="0"/>
              <a:t>č</a:t>
            </a:r>
            <a:r>
              <a:rPr lang="cs-CZ" sz="2800" dirty="0" smtClean="0"/>
              <a:t>eština jako </a:t>
            </a:r>
            <a:r>
              <a:rPr lang="cs-CZ" sz="2800" b="1" dirty="0" smtClean="0"/>
              <a:t>první jazyk</a:t>
            </a:r>
          </a:p>
          <a:p>
            <a:r>
              <a:rPr lang="cs-CZ" sz="2800" dirty="0"/>
              <a:t>č</a:t>
            </a:r>
            <a:r>
              <a:rPr lang="cs-CZ" sz="2800" dirty="0" smtClean="0"/>
              <a:t>eština jako </a:t>
            </a:r>
            <a:r>
              <a:rPr lang="cs-CZ" sz="2800" b="1" dirty="0" smtClean="0"/>
              <a:t>druhý jazyk</a:t>
            </a:r>
          </a:p>
          <a:p>
            <a:r>
              <a:rPr lang="cs-CZ" sz="2800" dirty="0"/>
              <a:t>a</a:t>
            </a:r>
            <a:r>
              <a:rPr lang="cs-CZ" sz="2800" dirty="0" smtClean="0"/>
              <a:t>ngličtina</a:t>
            </a:r>
            <a:r>
              <a:rPr lang="cs-CZ" sz="2800" dirty="0"/>
              <a:t>, němčina… </a:t>
            </a:r>
            <a:r>
              <a:rPr lang="cs-CZ" sz="2800" dirty="0" smtClean="0"/>
              <a:t>jako </a:t>
            </a:r>
            <a:r>
              <a:rPr lang="cs-CZ" sz="2800" b="1" dirty="0" smtClean="0"/>
              <a:t>třetí, </a:t>
            </a:r>
            <a:r>
              <a:rPr lang="cs-CZ" sz="2800" b="1" dirty="0"/>
              <a:t>č</a:t>
            </a:r>
            <a:r>
              <a:rPr lang="cs-CZ" sz="2800" b="1" dirty="0" smtClean="0"/>
              <a:t>tvrtý… jazyk</a:t>
            </a:r>
          </a:p>
          <a:p>
            <a:r>
              <a:rPr lang="cs-CZ" sz="2800" b="1" dirty="0"/>
              <a:t>č</a:t>
            </a:r>
            <a:r>
              <a:rPr lang="cs-CZ" sz="2800" b="1" dirty="0" smtClean="0"/>
              <a:t>eský znakový jazyk jako cizí/x-tý jazyk </a:t>
            </a:r>
            <a:r>
              <a:rPr lang="cs-CZ" sz="2800" dirty="0" smtClean="0"/>
              <a:t>(pro uživatele mluvené češtiny)</a:t>
            </a:r>
          </a:p>
        </p:txBody>
      </p:sp>
    </p:spTree>
    <p:extLst>
      <p:ext uri="{BB962C8B-B14F-4D97-AF65-F5344CB8AC3E}">
        <p14:creationId xmlns:p14="http://schemas.microsoft.com/office/powerpoint/2010/main" val="25747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71476"/>
            <a:ext cx="10058400" cy="1609344"/>
          </a:xfrm>
        </p:spPr>
        <p:txBody>
          <a:bodyPr/>
          <a:lstStyle/>
          <a:p>
            <a:r>
              <a:rPr lang="cs-CZ" dirty="0" smtClean="0"/>
              <a:t>Klíčová slova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365117"/>
          </a:xfrm>
        </p:spPr>
        <p:txBody>
          <a:bodyPr>
            <a:normAutofit/>
          </a:bodyPr>
          <a:lstStyle/>
          <a:p>
            <a:r>
              <a:rPr lang="en-GB" sz="2800" b="1" dirty="0" err="1" smtClean="0"/>
              <a:t>bilingvální</a:t>
            </a:r>
            <a:r>
              <a:rPr lang="en-GB" sz="2800" b="1" dirty="0" smtClean="0"/>
              <a:t> </a:t>
            </a:r>
            <a:r>
              <a:rPr lang="en-GB" sz="2800" b="1" dirty="0"/>
              <a:t>a </a:t>
            </a:r>
            <a:r>
              <a:rPr lang="en-GB" sz="2800" b="1" dirty="0" err="1"/>
              <a:t>bikulturní</a:t>
            </a:r>
            <a:r>
              <a:rPr lang="en-GB" sz="2800" b="1" dirty="0"/>
              <a:t> </a:t>
            </a:r>
            <a:r>
              <a:rPr lang="en-GB" sz="2800" b="1" dirty="0" err="1"/>
              <a:t>vzdělávání</a:t>
            </a:r>
            <a:r>
              <a:rPr lang="en-GB" sz="2800" b="1" dirty="0"/>
              <a:t> </a:t>
            </a:r>
            <a:r>
              <a:rPr lang="cs-CZ" sz="2800" dirty="0" smtClean="0"/>
              <a:t>neslyšících </a:t>
            </a:r>
            <a:r>
              <a:rPr lang="en-GB" sz="2800" dirty="0" err="1" smtClean="0"/>
              <a:t>žá</a:t>
            </a:r>
            <a:r>
              <a:rPr lang="cs-CZ" sz="2800" dirty="0" err="1" smtClean="0"/>
              <a:t>ků</a:t>
            </a:r>
            <a:endParaRPr lang="cs-CZ" sz="2800" dirty="0" smtClean="0"/>
          </a:p>
          <a:p>
            <a:pPr lvl="1"/>
            <a:r>
              <a:rPr lang="cs-CZ" sz="2600" dirty="0"/>
              <a:t>s</a:t>
            </a:r>
            <a:r>
              <a:rPr lang="cs-CZ" sz="2600" dirty="0" smtClean="0"/>
              <a:t>ekvenční bilingvismus</a:t>
            </a:r>
          </a:p>
          <a:p>
            <a:pPr lvl="1"/>
            <a:r>
              <a:rPr lang="cs-CZ" sz="2600" smtClean="0"/>
              <a:t>vyvážený </a:t>
            </a:r>
            <a:r>
              <a:rPr lang="cs-CZ" sz="2600" dirty="0" smtClean="0"/>
              <a:t>bilingvismus</a:t>
            </a:r>
          </a:p>
          <a:p>
            <a:r>
              <a:rPr lang="en-GB" sz="2800" b="1" dirty="0" err="1" smtClean="0"/>
              <a:t>monolingvální</a:t>
            </a:r>
            <a:r>
              <a:rPr lang="en-GB" sz="2800" b="1" dirty="0" smtClean="0"/>
              <a:t> </a:t>
            </a:r>
            <a:r>
              <a:rPr lang="en-GB" sz="2800" b="1" dirty="0"/>
              <a:t>a </a:t>
            </a:r>
            <a:r>
              <a:rPr lang="en-GB" sz="2800" b="1" dirty="0" err="1"/>
              <a:t>monokulturní</a:t>
            </a:r>
            <a:r>
              <a:rPr lang="en-GB" sz="2800" b="1" dirty="0"/>
              <a:t> </a:t>
            </a:r>
            <a:r>
              <a:rPr lang="en-GB" sz="2800" b="1" dirty="0" err="1"/>
              <a:t>vzdělávání</a:t>
            </a:r>
            <a:r>
              <a:rPr lang="en-GB" sz="2800" b="1" dirty="0"/>
              <a:t> </a:t>
            </a:r>
            <a:r>
              <a:rPr lang="cs-CZ" sz="2800" dirty="0" smtClean="0"/>
              <a:t>neslyšících </a:t>
            </a:r>
            <a:r>
              <a:rPr lang="en-GB" sz="2800" dirty="0" err="1" smtClean="0"/>
              <a:t>žá</a:t>
            </a:r>
            <a:r>
              <a:rPr lang="cs-CZ" sz="2800" dirty="0" err="1" smtClean="0"/>
              <a:t>ků</a:t>
            </a:r>
            <a:endParaRPr lang="cs-CZ" sz="2800" dirty="0" smtClean="0"/>
          </a:p>
          <a:p>
            <a:r>
              <a:rPr lang="en-GB" sz="2800" b="1" dirty="0" err="1"/>
              <a:t>tlumočení</a:t>
            </a:r>
            <a:r>
              <a:rPr lang="en-GB" sz="2800" dirty="0"/>
              <a:t> pro </a:t>
            </a:r>
            <a:r>
              <a:rPr lang="cs-CZ" sz="2800" dirty="0"/>
              <a:t>neslyšící </a:t>
            </a:r>
            <a:r>
              <a:rPr lang="en-GB" sz="2800" dirty="0" err="1"/>
              <a:t>žá</a:t>
            </a:r>
            <a:r>
              <a:rPr lang="cs-CZ" sz="2800" dirty="0" err="1"/>
              <a:t>ky</a:t>
            </a:r>
            <a:r>
              <a:rPr lang="en-GB" sz="2800" dirty="0"/>
              <a:t> -</a:t>
            </a:r>
            <a:r>
              <a:rPr lang="en-GB" sz="2800" dirty="0" err="1"/>
              <a:t>uživatele</a:t>
            </a:r>
            <a:r>
              <a:rPr lang="en-GB" sz="2800" dirty="0"/>
              <a:t> </a:t>
            </a:r>
            <a:r>
              <a:rPr lang="en-GB" sz="2800" dirty="0" err="1"/>
              <a:t>českého</a:t>
            </a:r>
            <a:r>
              <a:rPr lang="en-GB" sz="2800" dirty="0"/>
              <a:t> </a:t>
            </a:r>
            <a:r>
              <a:rPr lang="en-GB" sz="2800" dirty="0" err="1"/>
              <a:t>znakového</a:t>
            </a:r>
            <a:r>
              <a:rPr lang="en-GB" sz="2800" dirty="0"/>
              <a:t> </a:t>
            </a:r>
            <a:r>
              <a:rPr lang="en-GB" sz="2800" dirty="0" err="1"/>
              <a:t>jazyka</a:t>
            </a:r>
            <a:endParaRPr lang="cs-CZ" sz="2800" dirty="0"/>
          </a:p>
          <a:p>
            <a:r>
              <a:rPr lang="en-GB" sz="2800" b="1" dirty="0" err="1"/>
              <a:t>simultánní</a:t>
            </a:r>
            <a:r>
              <a:rPr lang="en-GB" sz="2800" b="1" dirty="0"/>
              <a:t> </a:t>
            </a:r>
            <a:r>
              <a:rPr lang="en-GB" sz="2800" b="1" dirty="0" err="1"/>
              <a:t>přepis</a:t>
            </a:r>
            <a:r>
              <a:rPr lang="en-GB" sz="2800" b="1" dirty="0"/>
              <a:t> </a:t>
            </a:r>
            <a:r>
              <a:rPr lang="en-GB" sz="2800" dirty="0"/>
              <a:t>pro </a:t>
            </a:r>
            <a:r>
              <a:rPr lang="cs-CZ" sz="2800" dirty="0"/>
              <a:t>neslyšící </a:t>
            </a:r>
            <a:r>
              <a:rPr lang="en-GB" sz="2800" dirty="0" err="1"/>
              <a:t>žáci</a:t>
            </a:r>
            <a:r>
              <a:rPr lang="en-GB" sz="2800" dirty="0"/>
              <a:t> -</a:t>
            </a:r>
            <a:r>
              <a:rPr lang="en-GB" sz="2800" dirty="0" err="1"/>
              <a:t>uživatele</a:t>
            </a:r>
            <a:r>
              <a:rPr lang="en-GB" sz="2800" dirty="0"/>
              <a:t> </a:t>
            </a:r>
            <a:r>
              <a:rPr lang="en-GB" sz="2800" dirty="0" err="1" smtClean="0"/>
              <a:t>češtiny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360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en-GB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847725" y="4391024"/>
            <a:ext cx="8113395" cy="1067943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/>
              <a:t>a</a:t>
            </a:r>
            <a:r>
              <a:rPr lang="cs-CZ" dirty="0" smtClean="0"/>
              <a:t>ndrea.hudakova@ff.cuni.cz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536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533392"/>
          </a:xfrm>
        </p:spPr>
        <p:txBody>
          <a:bodyPr rtlCol="0">
            <a:normAutofit fontScale="77500" lnSpcReduction="20000"/>
          </a:bodyPr>
          <a:lstStyle/>
          <a:p>
            <a:pPr>
              <a:lnSpc>
                <a:spcPct val="110000"/>
              </a:lnSpc>
              <a:defRPr/>
            </a:pPr>
            <a:r>
              <a:rPr lang="cs-CZ" sz="4000" dirty="0" smtClean="0"/>
              <a:t>vzdělávání neslyšících v soustavě vědních oborů</a:t>
            </a:r>
          </a:p>
          <a:p>
            <a:pPr>
              <a:lnSpc>
                <a:spcPct val="110000"/>
              </a:lnSpc>
              <a:defRPr/>
            </a:pPr>
            <a:r>
              <a:rPr lang="cs-CZ" sz="4000" dirty="0" smtClean="0"/>
              <a:t>postoje odborné veřejnosti</a:t>
            </a:r>
          </a:p>
          <a:p>
            <a:pPr>
              <a:lnSpc>
                <a:spcPct val="110000"/>
              </a:lnSpc>
              <a:defRPr/>
            </a:pPr>
            <a:r>
              <a:rPr lang="cs-CZ" sz="4000" dirty="0"/>
              <a:t>s</a:t>
            </a:r>
            <a:r>
              <a:rPr lang="cs-CZ" sz="4000" dirty="0" smtClean="0"/>
              <a:t>truktura vzdělavatelů neslyšících dětí</a:t>
            </a:r>
          </a:p>
          <a:p>
            <a:pPr>
              <a:lnSpc>
                <a:spcPct val="110000"/>
              </a:lnSpc>
              <a:defRPr/>
            </a:pPr>
            <a:r>
              <a:rPr lang="cs-CZ" sz="4000" dirty="0"/>
              <a:t>s</a:t>
            </a:r>
            <a:r>
              <a:rPr lang="cs-CZ" sz="4000" dirty="0" smtClean="0"/>
              <a:t>ystémové podmínky pro vzdělávání neslyšících</a:t>
            </a:r>
          </a:p>
          <a:p>
            <a:pPr>
              <a:lnSpc>
                <a:spcPct val="110000"/>
              </a:lnSpc>
              <a:defRPr/>
            </a:pPr>
            <a:r>
              <a:rPr lang="cs-CZ" sz="4000" dirty="0" smtClean="0"/>
              <a:t>historické dědictví vzdělávání neslyšících dětí</a:t>
            </a:r>
          </a:p>
          <a:p>
            <a:pPr>
              <a:lnSpc>
                <a:spcPct val="110000"/>
              </a:lnSpc>
              <a:defRPr/>
            </a:pPr>
            <a:r>
              <a:rPr lang="cs-CZ" sz="4000" dirty="0" smtClean="0"/>
              <a:t>legislativní rámec pro vzdělávání neslyšících dětí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3200" dirty="0"/>
              <a:t>m</a:t>
            </a:r>
            <a:r>
              <a:rPr lang="cs-CZ" sz="3200" dirty="0" smtClean="0"/>
              <a:t>ezinárodní</a:t>
            </a:r>
            <a:endParaRPr lang="cs-CZ" sz="3200" dirty="0"/>
          </a:p>
          <a:p>
            <a:pPr lvl="1">
              <a:lnSpc>
                <a:spcPct val="110000"/>
              </a:lnSpc>
              <a:defRPr/>
            </a:pPr>
            <a:r>
              <a:rPr lang="cs-CZ" sz="3200" dirty="0" smtClean="0"/>
              <a:t>národní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0706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289666"/>
          </a:xfrm>
        </p:spPr>
        <p:txBody>
          <a:bodyPr rtlCol="0">
            <a:noAutofit/>
          </a:bodyPr>
          <a:lstStyle/>
          <a:p>
            <a:pPr>
              <a:lnSpc>
                <a:spcPct val="110000"/>
              </a:lnSpc>
              <a:defRPr/>
            </a:pPr>
            <a:r>
              <a:rPr lang="cs-CZ" sz="2800" dirty="0" smtClean="0"/>
              <a:t>ČZJ </a:t>
            </a:r>
            <a:r>
              <a:rPr lang="cs-CZ" sz="2800" dirty="0"/>
              <a:t>je vizuálně motorický jazyk (</a:t>
            </a:r>
            <a:r>
              <a:rPr lang="cs-CZ" sz="2800" dirty="0" smtClean="0"/>
              <a:t>3D)</a:t>
            </a:r>
          </a:p>
          <a:p>
            <a:pPr>
              <a:lnSpc>
                <a:spcPct val="110000"/>
              </a:lnSpc>
              <a:defRPr/>
            </a:pPr>
            <a:r>
              <a:rPr lang="cs-CZ" sz="2800" dirty="0" smtClean="0"/>
              <a:t>ČZJ </a:t>
            </a:r>
            <a:r>
              <a:rPr lang="cs-CZ" sz="2800" dirty="0"/>
              <a:t>nemá psanou </a:t>
            </a:r>
            <a:r>
              <a:rPr lang="cs-CZ" sz="2800" dirty="0" smtClean="0"/>
              <a:t>podobu</a:t>
            </a:r>
          </a:p>
          <a:p>
            <a:pPr>
              <a:lnSpc>
                <a:spcPct val="110000"/>
              </a:lnSpc>
              <a:defRPr/>
            </a:pPr>
            <a:r>
              <a:rPr lang="cs-CZ" sz="2800" dirty="0" smtClean="0"/>
              <a:t>ČZJ (ale i komunikace neslyšících obecně) je </a:t>
            </a:r>
            <a:r>
              <a:rPr lang="cs-CZ" sz="2800" dirty="0"/>
              <a:t>zatím velmi málo </a:t>
            </a:r>
            <a:r>
              <a:rPr lang="cs-CZ" sz="2800" dirty="0" smtClean="0"/>
              <a:t>prozkoumaný</a:t>
            </a:r>
          </a:p>
          <a:p>
            <a:pPr>
              <a:lnSpc>
                <a:spcPct val="110000"/>
              </a:lnSpc>
              <a:defRPr/>
            </a:pPr>
            <a:r>
              <a:rPr lang="cs-CZ" sz="2800" dirty="0"/>
              <a:t>n</a:t>
            </a:r>
            <a:r>
              <a:rPr lang="cs-CZ" sz="2800" dirty="0" smtClean="0"/>
              <a:t>eexistuje CEFR pro ČZJ</a:t>
            </a:r>
          </a:p>
        </p:txBody>
      </p:sp>
    </p:spTree>
    <p:extLst>
      <p:ext uri="{BB962C8B-B14F-4D97-AF65-F5344CB8AC3E}">
        <p14:creationId xmlns:p14="http://schemas.microsoft.com/office/powerpoint/2010/main" val="72077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dirty="0" smtClean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289666"/>
          </a:xfrm>
        </p:spPr>
        <p:txBody>
          <a:bodyPr rtlCol="0">
            <a:noAutofit/>
          </a:bodyPr>
          <a:lstStyle/>
          <a:p>
            <a:pPr>
              <a:lnSpc>
                <a:spcPct val="110000"/>
              </a:lnSpc>
              <a:defRPr/>
            </a:pPr>
            <a:r>
              <a:rPr lang="cs-CZ" sz="2800" dirty="0" smtClean="0"/>
              <a:t>kultura </a:t>
            </a:r>
            <a:r>
              <a:rPr lang="cs-CZ" sz="2800" dirty="0"/>
              <a:t>(českých) Neslyšících je zatím velmi málo </a:t>
            </a:r>
            <a:r>
              <a:rPr lang="cs-CZ" sz="2800" dirty="0" smtClean="0"/>
              <a:t>prozkoumaná</a:t>
            </a:r>
          </a:p>
          <a:p>
            <a:pPr>
              <a:lnSpc>
                <a:spcPct val="110000"/>
              </a:lnSpc>
              <a:defRPr/>
            </a:pPr>
            <a:r>
              <a:rPr lang="cs-CZ" sz="2800" dirty="0" smtClean="0"/>
              <a:t>v ČR existuje pouze jedno VŠ pracoviště zaměřené na výzkum ČZJ (ale i komunikace neslyšících obecně) a kultury Neslyšících</a:t>
            </a:r>
          </a:p>
          <a:p>
            <a:pPr>
              <a:lnSpc>
                <a:spcPct val="110000"/>
              </a:lnSpc>
              <a:defRPr/>
            </a:pPr>
            <a:r>
              <a:rPr lang="cs-CZ" sz="2800" dirty="0" smtClean="0"/>
              <a:t>v </a:t>
            </a:r>
            <a:r>
              <a:rPr lang="cs-CZ" sz="2800" dirty="0"/>
              <a:t>ČR existuje pouze </a:t>
            </a:r>
            <a:r>
              <a:rPr lang="cs-CZ" sz="2800" dirty="0" smtClean="0"/>
              <a:t>VŠ jeden obor, jehož absolventi mají solidní znalosti ČZJ, lingvistiky, </a:t>
            </a:r>
            <a:r>
              <a:rPr lang="cs-CZ" sz="2800" dirty="0" err="1" smtClean="0"/>
              <a:t>lingvodidaktiky</a:t>
            </a:r>
            <a:r>
              <a:rPr lang="cs-CZ" sz="2800" dirty="0" smtClean="0"/>
              <a:t>, tlumočení apod.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8524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Pohled na hluchotu</a:t>
            </a:r>
            <a:endParaRPr lang="cs-CZ" b="1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buNone/>
              <a:defRPr/>
            </a:pPr>
            <a:endParaRPr lang="cs-CZ" sz="40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863221"/>
              </p:ext>
            </p:extLst>
          </p:nvPr>
        </p:nvGraphicFramePr>
        <p:xfrm>
          <a:off x="1167492" y="2227264"/>
          <a:ext cx="863781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1172"/>
                <a:gridCol w="2930979"/>
                <a:gridCol w="2865665"/>
              </a:tblGrid>
              <a:tr h="545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latin typeface="+mn-lt"/>
                        </a:rPr>
                        <a:t>POHLED NA HLUCHOTU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2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Pohled na hluchotu </a:t>
            </a:r>
            <a:r>
              <a:rPr lang="cs-CZ" dirty="0" smtClean="0">
                <a:sym typeface="Symbol" panose="05050102010706020507" pitchFamily="18" charset="2"/>
              </a:rPr>
              <a:t> přístup k neslyšícím</a:t>
            </a:r>
            <a:endParaRPr lang="cs-CZ" b="1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6775" y="1600201"/>
            <a:ext cx="8153400" cy="4708525"/>
          </a:xfrm>
        </p:spPr>
        <p:txBody>
          <a:bodyPr rtlCol="0">
            <a:normAutofit/>
          </a:bodyPr>
          <a:lstStyle/>
          <a:p>
            <a:pPr marL="306000" indent="-306000">
              <a:defRPr/>
            </a:pPr>
            <a:endParaRPr lang="cs-CZ" b="1" dirty="0" smtClean="0"/>
          </a:p>
          <a:p>
            <a:pPr marL="320040" indent="-320040">
              <a:buNone/>
              <a:defRPr/>
            </a:pPr>
            <a:endParaRPr lang="cs-CZ" sz="40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195413"/>
              </p:ext>
            </p:extLst>
          </p:nvPr>
        </p:nvGraphicFramePr>
        <p:xfrm>
          <a:off x="1167492" y="2227263"/>
          <a:ext cx="8637816" cy="1279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272"/>
                <a:gridCol w="2879272"/>
                <a:gridCol w="2879272"/>
              </a:tblGrid>
              <a:tr h="639763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POHLED NA HLUCHOTU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MEDICÍNSKÝ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latin typeface="+mn-lt"/>
                        </a:rPr>
                        <a:t>KULTURNĚ LINGVISTICKÝ</a:t>
                      </a:r>
                      <a:endParaRPr lang="cs-CZ" sz="1800" dirty="0">
                        <a:latin typeface="+mn-lt"/>
                      </a:endParaRPr>
                    </a:p>
                  </a:txBody>
                  <a:tcPr marT="45635" marB="45635"/>
                </a:tc>
              </a:tr>
              <a:tr h="639763"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solidFill>
                            <a:srgbClr val="002060"/>
                          </a:solidFill>
                          <a:latin typeface="+mn-lt"/>
                        </a:rPr>
                        <a:t>přístup </a:t>
                      </a:r>
                      <a:r>
                        <a:rPr lang="cs-CZ" sz="1800" baseline="0" dirty="0" smtClean="0">
                          <a:latin typeface="+mn-lt"/>
                        </a:rPr>
                        <a:t>k neslyšícím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baseline="0" dirty="0" err="1" smtClean="0">
                          <a:latin typeface="+mn-lt"/>
                        </a:rPr>
                        <a:t>monolingvální</a:t>
                      </a:r>
                      <a:r>
                        <a:rPr lang="cs-CZ" sz="1800" baseline="0" dirty="0" smtClean="0">
                          <a:latin typeface="+mn-lt"/>
                        </a:rPr>
                        <a:t> a monokulturní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635" marB="45635"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>
                          <a:latin typeface="+mn-lt"/>
                        </a:rPr>
                        <a:t>bilingvální a </a:t>
                      </a:r>
                      <a:r>
                        <a:rPr lang="cs-CZ" sz="1800" baseline="0" dirty="0" err="1" smtClean="0">
                          <a:latin typeface="+mn-lt"/>
                        </a:rPr>
                        <a:t>bikulturní</a:t>
                      </a:r>
                      <a:endParaRPr lang="cs-CZ" sz="1800" baseline="0" dirty="0">
                        <a:latin typeface="+mn-lt"/>
                      </a:endParaRPr>
                    </a:p>
                  </a:txBody>
                  <a:tcPr marT="45635" marB="4563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94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Dřevo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Dřevo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řev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Dřevo</Template>
  <TotalTime>431</TotalTime>
  <Words>1661</Words>
  <Application>Microsoft Office PowerPoint</Application>
  <PresentationFormat>Širokoúhlá obrazovka</PresentationFormat>
  <Paragraphs>293</Paragraphs>
  <Slides>49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49</vt:i4>
      </vt:variant>
    </vt:vector>
  </HeadingPairs>
  <TitlesOfParts>
    <vt:vector size="56" baseType="lpstr">
      <vt:lpstr>Arial</vt:lpstr>
      <vt:lpstr>Bookman Old Style</vt:lpstr>
      <vt:lpstr>Calibri</vt:lpstr>
      <vt:lpstr>Century Gothic</vt:lpstr>
      <vt:lpstr>Symbol</vt:lpstr>
      <vt:lpstr>Wingdings</vt:lpstr>
      <vt:lpstr>Dřevo</vt:lpstr>
      <vt:lpstr>Jazyky ve vzdělávání českých neslyšících</vt:lpstr>
      <vt:lpstr>Jazykové vzdělávání x užívání jazyků</vt:lpstr>
      <vt:lpstr>Jazykové vzdělávání x užívání jazyků</vt:lpstr>
      <vt:lpstr>Východiska</vt:lpstr>
      <vt:lpstr>Východiska</vt:lpstr>
      <vt:lpstr>Východiska</vt:lpstr>
      <vt:lpstr>Východiska</vt:lpstr>
      <vt:lpstr>Pohled na hluchotu</vt:lpstr>
      <vt:lpstr>Pohled na hluchotu  přístup k neslyšícím</vt:lpstr>
      <vt:lpstr>Pohled na hluchotu  přístup k neslyšícím  odraz ve vzdělávání</vt:lpstr>
      <vt:lpstr>Pohled na hluchotu  přístup k neslyšícím  odraz ve vzdělávání</vt:lpstr>
      <vt:lpstr>Jazyky ve vzdělávání neslyšících</vt:lpstr>
      <vt:lpstr>Jazyky ve vzdělávání</vt:lpstr>
      <vt:lpstr>Prezentace aplikace PowerPoint</vt:lpstr>
      <vt:lpstr>  Zákon o komunikačních systémech neslyšících a hluchoslepých osob </vt:lpstr>
      <vt:lpstr>  Zákon o komunikačních systémech neslyšících a hluchoslepých osob</vt:lpstr>
      <vt:lpstr>  Zákon o komunikačních systémech neslyšících a hluchoslepých osob</vt:lpstr>
      <vt:lpstr>  Zákon o komunikačních systémech neslyšících a hluchoslepých osob</vt:lpstr>
      <vt:lpstr>  Zákon o komunikačních systémech neslyšících a hluchoslepých osob</vt:lpstr>
      <vt:lpstr>  Zákon o komunikačních systémech neslyšících a hluchoslepých osob</vt:lpstr>
      <vt:lpstr>  Zákon o komunikačních systémech neslyšících a hluchoslepých osob</vt:lpstr>
      <vt:lpstr> Školský zákon</vt:lpstr>
      <vt:lpstr> Školský zákon</vt:lpstr>
      <vt:lpstr> Školský zákon</vt:lpstr>
      <vt:lpstr> Školský zákon</vt:lpstr>
      <vt:lpstr> Školský zákon</vt:lpstr>
      <vt:lpstr> Vyhláška o vzdělávání žáků se speciálními potřebami a žáků nadaných</vt:lpstr>
      <vt:lpstr>Vyhláška o vzdělávání žáků se speciálními potřebami a žáků nadaných</vt:lpstr>
      <vt:lpstr>Vyhláška o vzdělávání žáků se speciálními potřebami a žáků nadaných</vt:lpstr>
      <vt:lpstr>Vyhláška o vzdělávání žáků se speciálními potřebami a žáků nadaných</vt:lpstr>
      <vt:lpstr>    Vyhláška o poskytování poradenských služeb ve školách a školských poradenských zařízeních</vt:lpstr>
      <vt:lpstr>      Metodický pokyn MŠMT k financování zvýšených nákladů na studium studentů se specifickými potřebami</vt:lpstr>
      <vt:lpstr>      Zákon o pedagogických pracovnících…</vt:lpstr>
      <vt:lpstr>Úmluva o právech osob se zdravotním postižením, § 24</vt:lpstr>
      <vt:lpstr>Úmluva o právech osob se zdravotním postižením, § 24</vt:lpstr>
      <vt:lpstr>Prezentace aplikace PowerPoint</vt:lpstr>
      <vt:lpstr>Mateřské školy</vt:lpstr>
      <vt:lpstr>Základní školy</vt:lpstr>
      <vt:lpstr>Střední školy</vt:lpstr>
      <vt:lpstr>Neslyšící děti a žáci v předškolním, základním a sekundárním vzdělávání (2014/2015)</vt:lpstr>
      <vt:lpstr>Nedoslýchaví, neslyšící a ohluchlí žáci v předškolním, základním a sekundárním vzdělávání (2014/2015)</vt:lpstr>
      <vt:lpstr>Kolik vzděláváme neslyšících dětí?</vt:lpstr>
      <vt:lpstr>Neslyšící pedagogové (1/2012)</vt:lpstr>
      <vt:lpstr>Vysoké školy</vt:lpstr>
      <vt:lpstr>Kolik neslyšících vzděláváme na VŠ?</vt:lpstr>
      <vt:lpstr>Prezentace aplikace PowerPoint</vt:lpstr>
      <vt:lpstr>Klíčová slova</vt:lpstr>
      <vt:lpstr>Klíčová slova</vt:lpstr>
      <vt:lpstr>Děkuji za pozornost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 neslyšícího dítěte vyroste neslyšící dospělý</dc:title>
  <dc:creator>Andrea Hudáková</dc:creator>
  <cp:lastModifiedBy>Andrea Hudáková</cp:lastModifiedBy>
  <cp:revision>64</cp:revision>
  <dcterms:created xsi:type="dcterms:W3CDTF">2016-02-19T04:36:05Z</dcterms:created>
  <dcterms:modified xsi:type="dcterms:W3CDTF">2017-11-06T18:53:04Z</dcterms:modified>
</cp:coreProperties>
</file>