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789" autoAdjust="0"/>
  </p:normalViewPr>
  <p:slideViewPr>
    <p:cSldViewPr>
      <p:cViewPr varScale="1">
        <p:scale>
          <a:sx n="50" d="100"/>
          <a:sy n="50" d="100"/>
        </p:scale>
        <p:origin x="-19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59EA9-D460-4AFC-9002-133F9926B691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1F05B-BADE-47D2-A36B-D94482DC92E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smtClean="0"/>
              <a:t>sekundární k poruchám řeči bývají emoční poruchy nebo poruchy chování</a:t>
            </a:r>
          </a:p>
          <a:p>
            <a:pPr lvl="1"/>
            <a:r>
              <a:rPr lang="cs-CZ" sz="2400" dirty="0" smtClean="0"/>
              <a:t>děti se hůře prosazují, hůře se zapojují do kolektivu</a:t>
            </a:r>
          </a:p>
          <a:p>
            <a:pPr lvl="1"/>
            <a:r>
              <a:rPr lang="cs-CZ" sz="2400" dirty="0" smtClean="0"/>
              <a:t>mívají poruchy sebehodnocení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1F05B-BADE-47D2-A36B-D94482DC92EE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děti s dysfázií mají vývoj řeči tak, že dlouho nemluví, mezi 3. a 4. rokem slovo, dvouslovné věty, třeba vše, co začíná na K, označují jako „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 nebo při opakování říkají jen koncovku, neuloží celou sekvenci (ukazuje na polštářek a říká „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“)</a:t>
            </a:r>
          </a:p>
          <a:p>
            <a:pPr lvl="3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přehazuje slabiky, kus slova vynechává</a:t>
            </a:r>
          </a:p>
          <a:p>
            <a:pPr lvl="3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dysfatici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mluví dost agramaticky – česká gramatika je postavená na koncovkách a předponách – slyší kmen, ale zbytek vynechávají nebo používají nevhodné – říkají špatně rody, špatně skloňují, časují</a:t>
            </a:r>
          </a:p>
          <a:p>
            <a:pPr lvl="3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nejde o výslovnost!!!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1F05B-BADE-47D2-A36B-D94482DC92EE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→ obtížná srozumitelnost</a:t>
            </a:r>
          </a:p>
          <a:p>
            <a:endParaRPr lang="cs-CZ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poruchou se stanou tehdy, když jsou užívány nadměrně nebo ve vývojovém období, kdy by již měly být opuštěny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1F05B-BADE-47D2-A36B-D94482DC92EE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1F05B-BADE-47D2-A36B-D94482DC92EE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7CCBC5-7F13-46FC-ADD7-B3E7784C75AA}" type="datetimeFigureOut">
              <a:rPr lang="cs-CZ" smtClean="0"/>
              <a:t>30. 3. 2021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36134B-539B-4291-8B20-C16B3BC91A9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oruchy řeči a jazyka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err="1" smtClean="0"/>
              <a:t>Landau</a:t>
            </a:r>
            <a:r>
              <a:rPr lang="cs-CZ" dirty="0" smtClean="0"/>
              <a:t> – </a:t>
            </a:r>
            <a:r>
              <a:rPr lang="cs-CZ" dirty="0" err="1" smtClean="0"/>
              <a:t>Kleffnerův</a:t>
            </a:r>
            <a:r>
              <a:rPr lang="cs-CZ" dirty="0" smtClean="0"/>
              <a:t> </a:t>
            </a:r>
            <a:r>
              <a:rPr lang="cs-CZ" dirty="0" smtClean="0"/>
              <a:t>syndrom (</a:t>
            </a:r>
            <a:r>
              <a:rPr lang="cs-CZ" sz="2400" dirty="0" smtClean="0"/>
              <a:t>F80.3)</a:t>
            </a:r>
            <a:endParaRPr lang="cs-CZ" sz="2400" dirty="0" smtClean="0"/>
          </a:p>
          <a:p>
            <a:pPr lvl="1"/>
            <a:r>
              <a:rPr lang="cs-CZ" sz="2400" dirty="0" smtClean="0"/>
              <a:t>dlouhodobá získaná receptivní afázie u epilepsie</a:t>
            </a:r>
          </a:p>
          <a:p>
            <a:pPr lvl="1"/>
            <a:r>
              <a:rPr lang="cs-CZ" sz="2400" dirty="0" smtClean="0"/>
              <a:t>začíná mezi 3. a 8. rokem</a:t>
            </a:r>
          </a:p>
          <a:p>
            <a:pPr lvl="1"/>
            <a:r>
              <a:rPr lang="cs-CZ" sz="2400" dirty="0" smtClean="0"/>
              <a:t>na EEG abnormity, epileptické záchvaty (často ve spánku)</a:t>
            </a:r>
          </a:p>
          <a:p>
            <a:pPr lvl="1"/>
            <a:r>
              <a:rPr lang="cs-CZ" sz="2400" dirty="0" smtClean="0"/>
              <a:t>nejprve receptivní porucha, pak zhoršení expresivní složky</a:t>
            </a:r>
          </a:p>
          <a:p>
            <a:pPr lvl="2"/>
            <a:r>
              <a:rPr lang="cs-CZ" dirty="0" smtClean="0"/>
              <a:t>pak ztráta receptivní i expresivní složky řeči</a:t>
            </a:r>
          </a:p>
          <a:p>
            <a:pPr lvl="1"/>
            <a:r>
              <a:rPr lang="cs-CZ" sz="2400" dirty="0" smtClean="0"/>
              <a:t>inteligence se nemění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poruchy zařazené jinde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koktavost</a:t>
            </a:r>
          </a:p>
          <a:p>
            <a:pPr lvl="1"/>
            <a:r>
              <a:rPr lang="cs-CZ" sz="2400" dirty="0" smtClean="0"/>
              <a:t>= </a:t>
            </a:r>
            <a:r>
              <a:rPr lang="cs-CZ" sz="2400" dirty="0" err="1" smtClean="0"/>
              <a:t>balbuties</a:t>
            </a:r>
            <a:endParaRPr lang="cs-CZ" sz="2400" dirty="0" smtClean="0"/>
          </a:p>
          <a:p>
            <a:pPr lvl="1"/>
            <a:r>
              <a:rPr lang="cs-CZ" sz="2400" dirty="0" smtClean="0"/>
              <a:t>porucha plynulosti řeči, opakování slabik nebo jejich </a:t>
            </a:r>
            <a:r>
              <a:rPr lang="cs-CZ" sz="2400" dirty="0" err="1" smtClean="0"/>
              <a:t>protrahování</a:t>
            </a:r>
            <a:endParaRPr lang="cs-CZ" sz="2400" dirty="0" smtClean="0"/>
          </a:p>
          <a:p>
            <a:r>
              <a:rPr lang="cs-CZ" dirty="0" smtClean="0"/>
              <a:t>breptavost</a:t>
            </a:r>
          </a:p>
          <a:p>
            <a:pPr lvl="1"/>
            <a:r>
              <a:rPr lang="cs-CZ" sz="2400" smtClean="0"/>
              <a:t>tempo </a:t>
            </a:r>
            <a:r>
              <a:rPr lang="cs-CZ" sz="2400" dirty="0" smtClean="0"/>
              <a:t>řeči je zrychlené</a:t>
            </a:r>
          </a:p>
          <a:p>
            <a:pPr lvl="1"/>
            <a:r>
              <a:rPr lang="cs-CZ" sz="2400" dirty="0" smtClean="0"/>
              <a:t>řeč neplynulá, bez opakování a zadrhávání</a:t>
            </a:r>
          </a:p>
          <a:p>
            <a:pPr lvl="1"/>
            <a:r>
              <a:rPr lang="cs-CZ" sz="2400" dirty="0" smtClean="0"/>
              <a:t>řeč nesrozumitelná, artikulace nezřetelná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F 80 (poruchy psychického vývoje)</a:t>
            </a:r>
          </a:p>
          <a:p>
            <a:r>
              <a:rPr lang="cs-CZ" dirty="0" smtClean="0"/>
              <a:t>vývojové/získané</a:t>
            </a:r>
          </a:p>
          <a:p>
            <a:r>
              <a:rPr lang="cs-CZ" dirty="0" smtClean="0"/>
              <a:t>samostatný syndrom nebo součást širší poruchy (DMO, PAS, epilepsie)</a:t>
            </a:r>
          </a:p>
          <a:p>
            <a:r>
              <a:rPr lang="cs-CZ" dirty="0" smtClean="0"/>
              <a:t>etiologie často biologická, hereditární, prenatální</a:t>
            </a:r>
          </a:p>
          <a:p>
            <a:r>
              <a:rPr lang="cs-CZ" dirty="0" smtClean="0"/>
              <a:t>narušení:</a:t>
            </a:r>
          </a:p>
          <a:p>
            <a:pPr lvl="1"/>
            <a:r>
              <a:rPr lang="cs-CZ" sz="2400" dirty="0" smtClean="0"/>
              <a:t>porozumění řeči</a:t>
            </a:r>
          </a:p>
          <a:p>
            <a:pPr lvl="1"/>
            <a:r>
              <a:rPr lang="cs-CZ" sz="2400" dirty="0" smtClean="0"/>
              <a:t>artikulace</a:t>
            </a:r>
          </a:p>
          <a:p>
            <a:pPr lvl="1"/>
            <a:r>
              <a:rPr lang="cs-CZ" sz="2400" dirty="0" smtClean="0"/>
              <a:t>motorické realizace řeči</a:t>
            </a:r>
          </a:p>
          <a:p>
            <a:pPr lvl="1"/>
            <a:r>
              <a:rPr lang="cs-CZ" sz="2400" dirty="0" smtClean="0"/>
              <a:t>prozódie</a:t>
            </a:r>
          </a:p>
          <a:p>
            <a:pPr lvl="1"/>
            <a:r>
              <a:rPr lang="cs-CZ" sz="2400" dirty="0" smtClean="0"/>
              <a:t>pragmatiky řeči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vývojové poruchy řeči a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vývojová dysfázie</a:t>
            </a:r>
          </a:p>
          <a:p>
            <a:r>
              <a:rPr lang="cs-CZ" dirty="0" smtClean="0"/>
              <a:t>vývoj řeči je závažně opožděn</a:t>
            </a:r>
          </a:p>
          <a:p>
            <a:r>
              <a:rPr lang="cs-CZ" dirty="0" smtClean="0"/>
              <a:t>v některých aspektech řeči jsou kvalitativní odchylky</a:t>
            </a:r>
          </a:p>
          <a:p>
            <a:r>
              <a:rPr lang="cs-CZ" dirty="0" smtClean="0"/>
              <a:t>odlišit od MR, opožděného vývoje řeči, sekundárně vzniklé poruchy řeči</a:t>
            </a:r>
          </a:p>
          <a:p>
            <a:r>
              <a:rPr lang="cs-CZ" dirty="0" smtClean="0"/>
              <a:t>může se časem upravit, ale přetrvávají např. obtíže se čtením a psaním</a:t>
            </a:r>
          </a:p>
          <a:p>
            <a:r>
              <a:rPr lang="cs-CZ" dirty="0" smtClean="0"/>
              <a:t>PIQ &gt; VIQ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kvalitativní odchylky a diskrepance mezi různými složkami řečového vývoje</a:t>
            </a:r>
          </a:p>
          <a:p>
            <a:pPr lvl="1"/>
            <a:r>
              <a:rPr lang="cs-CZ" sz="2400" dirty="0" smtClean="0"/>
              <a:t>rozdíl mezi porozuměním a aktivním </a:t>
            </a:r>
            <a:r>
              <a:rPr lang="cs-CZ" sz="2400" dirty="0" smtClean="0"/>
              <a:t>mluvením</a:t>
            </a:r>
            <a:endParaRPr lang="cs-CZ" sz="2400" dirty="0" smtClean="0"/>
          </a:p>
          <a:p>
            <a:pPr lvl="1"/>
            <a:r>
              <a:rPr lang="cs-CZ" sz="2400" dirty="0" smtClean="0"/>
              <a:t>dobrá slovní zásoba + špatná srozumitelnost </a:t>
            </a:r>
            <a:r>
              <a:rPr lang="cs-CZ" sz="2400" dirty="0" smtClean="0"/>
              <a:t>řeči</a:t>
            </a:r>
            <a:endParaRPr lang="cs-CZ" sz="2400" dirty="0" smtClean="0"/>
          </a:p>
          <a:p>
            <a:pPr lvl="1"/>
            <a:r>
              <a:rPr lang="cs-CZ" sz="2400" dirty="0" smtClean="0"/>
              <a:t>diskrepance mezi slovní zásobou a vývojem </a:t>
            </a:r>
            <a:r>
              <a:rPr lang="cs-CZ" sz="2400" dirty="0" smtClean="0"/>
              <a:t>gramatiky</a:t>
            </a:r>
            <a:endParaRPr lang="cs-CZ" sz="2400" dirty="0" smtClean="0"/>
          </a:p>
          <a:p>
            <a:pPr lvl="1"/>
            <a:r>
              <a:rPr lang="cs-CZ" sz="2400" dirty="0" smtClean="0"/>
              <a:t>diskrepance mezi </a:t>
            </a:r>
            <a:r>
              <a:rPr lang="cs-CZ" sz="2400" dirty="0" smtClean="0"/>
              <a:t>slovníkem a schopností řeči užít – pragmatikou</a:t>
            </a:r>
          </a:p>
          <a:p>
            <a:pPr lvl="1"/>
            <a:r>
              <a:rPr lang="cs-CZ" sz="2400" dirty="0" smtClean="0"/>
              <a:t>diskrepance mezi verbálními schopnostmi a vybavováním slov</a:t>
            </a:r>
          </a:p>
          <a:p>
            <a:pPr lvl="1"/>
            <a:r>
              <a:rPr lang="cs-CZ" sz="2400" dirty="0" smtClean="0"/>
              <a:t>rozdíl mezi zpracováním řeči a neřečových zvuků (nereaguje na volání, ale k hudbě je vnímavý)</a:t>
            </a:r>
          </a:p>
          <a:p>
            <a:r>
              <a:rPr lang="cs-CZ" b="1" dirty="0" smtClean="0"/>
              <a:t>sociální dovednosti</a:t>
            </a:r>
            <a:r>
              <a:rPr lang="cs-CZ" dirty="0" smtClean="0"/>
              <a:t> mohou být v důsledku řečové poruchy významně narušeny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Expresivní vývojová dysfázie (F80.1)</a:t>
            </a:r>
          </a:p>
          <a:p>
            <a:pPr lvl="1"/>
            <a:r>
              <a:rPr lang="cs-CZ" sz="2100" dirty="0" smtClean="0"/>
              <a:t>schopnost </a:t>
            </a:r>
            <a:r>
              <a:rPr lang="cs-CZ" sz="2100" dirty="0" smtClean="0"/>
              <a:t>užívat jazyk je pod úrovní mentálního věku </a:t>
            </a:r>
            <a:r>
              <a:rPr lang="cs-CZ" sz="2100" dirty="0" smtClean="0"/>
              <a:t>dítěte</a:t>
            </a:r>
          </a:p>
          <a:p>
            <a:pPr lvl="1"/>
            <a:r>
              <a:rPr lang="cs-CZ" dirty="0" smtClean="0"/>
              <a:t>porozumění není narušeno</a:t>
            </a:r>
          </a:p>
          <a:p>
            <a:pPr lvl="1"/>
            <a:r>
              <a:rPr lang="cs-CZ" sz="2100" dirty="0" smtClean="0"/>
              <a:t>má zájem o komunikaci</a:t>
            </a:r>
            <a:endParaRPr lang="cs-CZ" dirty="0" smtClean="0"/>
          </a:p>
          <a:p>
            <a:pPr lvl="1"/>
            <a:r>
              <a:rPr lang="cs-CZ" dirty="0" smtClean="0"/>
              <a:t>první slova se objevují kolem 2. roku</a:t>
            </a:r>
          </a:p>
          <a:p>
            <a:pPr lvl="1"/>
            <a:r>
              <a:rPr lang="cs-CZ" dirty="0" smtClean="0"/>
              <a:t>slovní zásoba se rozšiřuje až kole 3, 4 </a:t>
            </a:r>
            <a:r>
              <a:rPr lang="cs-CZ" dirty="0" smtClean="0"/>
              <a:t>let</a:t>
            </a:r>
            <a:endParaRPr lang="cs-CZ" dirty="0" smtClean="0"/>
          </a:p>
          <a:p>
            <a:pPr lvl="1"/>
            <a:r>
              <a:rPr lang="cs-CZ" dirty="0" smtClean="0"/>
              <a:t>komorbidita</a:t>
            </a:r>
          </a:p>
          <a:p>
            <a:pPr lvl="2"/>
            <a:r>
              <a:rPr lang="cs-CZ" dirty="0" smtClean="0"/>
              <a:t>poruchy učení</a:t>
            </a:r>
          </a:p>
          <a:p>
            <a:pPr lvl="2"/>
            <a:r>
              <a:rPr lang="cs-CZ" dirty="0" smtClean="0"/>
              <a:t>emoční poruchy – úzkosti</a:t>
            </a:r>
          </a:p>
          <a:p>
            <a:pPr lvl="2"/>
            <a:r>
              <a:rPr lang="cs-CZ" dirty="0" smtClean="0"/>
              <a:t>poruchy chování – ADHD</a:t>
            </a:r>
          </a:p>
          <a:p>
            <a:pPr lvl="2"/>
            <a:r>
              <a:rPr lang="cs-CZ" dirty="0" smtClean="0"/>
              <a:t>hyperkinetická porucha</a:t>
            </a:r>
          </a:p>
          <a:p>
            <a:r>
              <a:rPr lang="cs-CZ" sz="2400" dirty="0" smtClean="0"/>
              <a:t>Receptivní vývojová dysfázie (F80.2)</a:t>
            </a:r>
            <a:endParaRPr lang="cs-CZ" dirty="0" smtClean="0"/>
          </a:p>
          <a:p>
            <a:pPr lvl="1"/>
            <a:r>
              <a:rPr lang="cs-CZ" dirty="0" smtClean="0"/>
              <a:t>chápání řeči je pod úrovní mentálního věku </a:t>
            </a:r>
            <a:r>
              <a:rPr lang="cs-CZ" dirty="0" smtClean="0"/>
              <a:t>dítěte</a:t>
            </a:r>
            <a:endParaRPr lang="cs-CZ" dirty="0" smtClean="0"/>
          </a:p>
          <a:p>
            <a:pPr lvl="1"/>
            <a:r>
              <a:rPr lang="cs-CZ" sz="2300" dirty="0" smtClean="0"/>
              <a:t>typické jsou poruchy pozornosti k verbálním podnětům</a:t>
            </a:r>
          </a:p>
          <a:p>
            <a:pPr lvl="1"/>
            <a:r>
              <a:rPr lang="cs-CZ" sz="2300" dirty="0" smtClean="0"/>
              <a:t>zpomalený je i vývoj symbolického a abstraktního myšlení</a:t>
            </a:r>
          </a:p>
          <a:p>
            <a:pPr lvl="1"/>
            <a:endParaRPr lang="cs-CZ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cs-CZ" dirty="0" smtClean="0"/>
              <a:t>Specifická porucha artikulace řeči (F80.0)</a:t>
            </a:r>
            <a:endParaRPr lang="cs-CZ" dirty="0" smtClean="0"/>
          </a:p>
          <a:p>
            <a:pPr lvl="1"/>
            <a:r>
              <a:rPr lang="cs-CZ" sz="2400" dirty="0" smtClean="0"/>
              <a:t>dítě používá mluvené zvuky, které neodpovídají jeho chronologického věku ani inteligenci</a:t>
            </a:r>
          </a:p>
          <a:p>
            <a:pPr lvl="1"/>
            <a:r>
              <a:rPr lang="cs-CZ" sz="2400" dirty="0" smtClean="0"/>
              <a:t>vyloučit MR, </a:t>
            </a:r>
            <a:r>
              <a:rPr lang="cs-CZ" sz="2400" dirty="0" smtClean="0"/>
              <a:t>postižení sluchu, </a:t>
            </a:r>
            <a:r>
              <a:rPr lang="cs-CZ" sz="2400" dirty="0" smtClean="0"/>
              <a:t>nedostatečnou stimulaci v prostředí</a:t>
            </a:r>
          </a:p>
          <a:p>
            <a:pPr lvl="1"/>
            <a:r>
              <a:rPr lang="cs-CZ" sz="2400" dirty="0" smtClean="0"/>
              <a:t>porucha nejčastěji zachycena mezi 3. a 4. rokem věku</a:t>
            </a:r>
          </a:p>
          <a:p>
            <a:pPr lvl="1"/>
            <a:r>
              <a:rPr lang="cs-CZ" sz="2400" dirty="0" smtClean="0"/>
              <a:t>projevuje se jako </a:t>
            </a:r>
            <a:r>
              <a:rPr lang="cs-CZ" sz="2400" b="1" dirty="0" smtClean="0"/>
              <a:t>vadná artikulace</a:t>
            </a:r>
            <a:r>
              <a:rPr lang="cs-CZ" sz="2400" dirty="0" smtClean="0"/>
              <a:t>, řeč je nahrazována mluvenými zvuky, slova jsou komolená nebo </a:t>
            </a:r>
            <a:r>
              <a:rPr lang="cs-CZ" sz="2400" dirty="0" smtClean="0"/>
              <a:t>vynechávaná</a:t>
            </a:r>
            <a:endParaRPr lang="cs-CZ" dirty="0" smtClean="0"/>
          </a:p>
          <a:p>
            <a:pPr lvl="1"/>
            <a:r>
              <a:rPr lang="cs-CZ" sz="2400" dirty="0" smtClean="0"/>
              <a:t>řadu projevů nacházíme v normě v řeči mladších dětí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1"/>
            <a:r>
              <a:rPr lang="cs-CZ" sz="2400" dirty="0" smtClean="0"/>
              <a:t>dělení</a:t>
            </a:r>
            <a:r>
              <a:rPr lang="cs-CZ" sz="2400" dirty="0" smtClean="0"/>
              <a:t>:</a:t>
            </a:r>
          </a:p>
          <a:p>
            <a:pPr lvl="2"/>
            <a:r>
              <a:rPr lang="cs-CZ" sz="2000" b="1" dirty="0" smtClean="0"/>
              <a:t>vývojová</a:t>
            </a:r>
            <a:r>
              <a:rPr lang="cs-CZ" sz="2000" dirty="0" smtClean="0"/>
              <a:t> </a:t>
            </a:r>
            <a:r>
              <a:rPr lang="cs-CZ" sz="2000" b="1" dirty="0" smtClean="0"/>
              <a:t>dysartrie</a:t>
            </a:r>
            <a:r>
              <a:rPr lang="cs-CZ" sz="2000" dirty="0" smtClean="0"/>
              <a:t> – porucha podmíněná poruchou orální motoriky; dobrá slovní zásoba a porozumění</a:t>
            </a:r>
          </a:p>
          <a:p>
            <a:pPr lvl="2"/>
            <a:r>
              <a:rPr lang="cs-CZ" sz="2000" b="1" dirty="0" smtClean="0"/>
              <a:t>sekundární</a:t>
            </a:r>
            <a:r>
              <a:rPr lang="cs-CZ" sz="2000" dirty="0" smtClean="0"/>
              <a:t> </a:t>
            </a:r>
            <a:r>
              <a:rPr lang="cs-CZ" sz="2000" b="1" dirty="0" smtClean="0"/>
              <a:t>dysartrie</a:t>
            </a:r>
            <a:r>
              <a:rPr lang="cs-CZ" sz="2000" dirty="0" smtClean="0"/>
              <a:t> – při DMO, neurologických poruch; spojena s obtížemi s polykáním, žvýkáním, dýcháním</a:t>
            </a:r>
          </a:p>
          <a:p>
            <a:pPr lvl="2"/>
            <a:r>
              <a:rPr lang="cs-CZ" sz="2000" b="1" dirty="0" smtClean="0"/>
              <a:t>dyslalie</a:t>
            </a:r>
            <a:r>
              <a:rPr lang="cs-CZ" sz="2000" dirty="0" smtClean="0"/>
              <a:t> – chybná výslovnost jedné nebo více hlásek (r, ř, s, l); do 4 až 5 let v normě</a:t>
            </a:r>
          </a:p>
          <a:p>
            <a:pPr lvl="2"/>
            <a:r>
              <a:rPr lang="cs-CZ" sz="2000" b="1" dirty="0" smtClean="0"/>
              <a:t>artikulační</a:t>
            </a:r>
            <a:r>
              <a:rPr lang="cs-CZ" sz="2000" dirty="0" smtClean="0"/>
              <a:t> </a:t>
            </a:r>
            <a:r>
              <a:rPr lang="cs-CZ" sz="2000" b="1" dirty="0" smtClean="0"/>
              <a:t>neobratnost</a:t>
            </a:r>
            <a:r>
              <a:rPr lang="cs-CZ" sz="2000" dirty="0" smtClean="0"/>
              <a:t> </a:t>
            </a:r>
            <a:r>
              <a:rPr lang="cs-CZ" sz="2000" b="1" dirty="0" smtClean="0"/>
              <a:t>– </a:t>
            </a:r>
            <a:r>
              <a:rPr lang="cs-CZ" sz="2000" dirty="0" smtClean="0"/>
              <a:t>chybná artikulace u obtížných slov, jednotlivé hlásky vysloví dobře</a:t>
            </a:r>
          </a:p>
          <a:p>
            <a:pPr lvl="2"/>
            <a:r>
              <a:rPr lang="cs-CZ" sz="2000" b="1" dirty="0" smtClean="0"/>
              <a:t>specifické</a:t>
            </a:r>
            <a:r>
              <a:rPr lang="cs-CZ" sz="2000" dirty="0" smtClean="0"/>
              <a:t> </a:t>
            </a:r>
            <a:r>
              <a:rPr lang="cs-CZ" sz="2000" b="1" dirty="0" smtClean="0"/>
              <a:t>asimilace</a:t>
            </a:r>
            <a:r>
              <a:rPr lang="cs-CZ" sz="2000" dirty="0" smtClean="0"/>
              <a:t> – chyby ve slovech, kde se vyskytují tvrdé a měkké hlásky (např. slovo špačci)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řeči podle DSM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fonologická nebo </a:t>
            </a:r>
            <a:r>
              <a:rPr lang="cs-CZ" b="1" dirty="0" smtClean="0"/>
              <a:t>fonologicko-syntaktická</a:t>
            </a:r>
            <a:r>
              <a:rPr lang="cs-CZ" dirty="0" smtClean="0"/>
              <a:t> porucha řeči</a:t>
            </a:r>
          </a:p>
          <a:p>
            <a:pPr lvl="1"/>
            <a:r>
              <a:rPr lang="cs-CZ" sz="2400" dirty="0" smtClean="0"/>
              <a:t>porucha rozlišování zvuků a vnímání jejich sekvencí</a:t>
            </a:r>
          </a:p>
          <a:p>
            <a:pPr lvl="1"/>
            <a:r>
              <a:rPr lang="cs-CZ" sz="2400" dirty="0" smtClean="0"/>
              <a:t>obtíže </a:t>
            </a:r>
            <a:r>
              <a:rPr lang="cs-CZ" sz="2400" dirty="0" smtClean="0"/>
              <a:t>fonologického </a:t>
            </a:r>
            <a:r>
              <a:rPr lang="cs-CZ" sz="2400" dirty="0" smtClean="0"/>
              <a:t>zpracování při </a:t>
            </a:r>
            <a:r>
              <a:rPr lang="cs-CZ" sz="2400" dirty="0" smtClean="0"/>
              <a:t>normálním porozumění řeči</a:t>
            </a:r>
          </a:p>
          <a:p>
            <a:pPr lvl="1"/>
            <a:r>
              <a:rPr lang="cs-CZ" sz="2400" dirty="0" smtClean="0"/>
              <a:t>ztížena základní analýza řečových zvuků</a:t>
            </a:r>
          </a:p>
          <a:p>
            <a:pPr lvl="1"/>
            <a:r>
              <a:rPr lang="cs-CZ" sz="2400" dirty="0" smtClean="0"/>
              <a:t>opoždění vývoje řeči</a:t>
            </a:r>
          </a:p>
          <a:p>
            <a:r>
              <a:rPr lang="cs-CZ" b="1" dirty="0" smtClean="0"/>
              <a:t>sémanticko-pragmatická</a:t>
            </a:r>
            <a:r>
              <a:rPr lang="cs-CZ" dirty="0" smtClean="0"/>
              <a:t> porucha řeči</a:t>
            </a:r>
          </a:p>
          <a:p>
            <a:pPr lvl="1"/>
            <a:r>
              <a:rPr lang="cs-CZ" sz="2400" dirty="0" smtClean="0"/>
              <a:t>narušená schopnost správného komunikačního užití řeči, gest i jiných neverbálních komunikačních signálů</a:t>
            </a:r>
          </a:p>
          <a:p>
            <a:pPr lvl="1"/>
            <a:r>
              <a:rPr lang="cs-CZ" sz="2400" dirty="0" smtClean="0"/>
              <a:t>vždy spojena se závažnými obtíženi v sociální interakci, narušení neverbální komunikace</a:t>
            </a:r>
          </a:p>
          <a:p>
            <a:pPr lvl="1"/>
            <a:r>
              <a:rPr lang="cs-CZ" sz="2400" dirty="0" smtClean="0"/>
              <a:t>řadí se mezi pervazivní vývojové poruchy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Získané poruchy řeči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diagnostika </a:t>
            </a:r>
            <a:r>
              <a:rPr lang="cs-CZ" dirty="0" smtClean="0"/>
              <a:t>nejdříve ve 2 letech</a:t>
            </a:r>
          </a:p>
          <a:p>
            <a:r>
              <a:rPr lang="cs-CZ" dirty="0" smtClean="0"/>
              <a:t>vývoj řeči do té doby normální</a:t>
            </a:r>
          </a:p>
          <a:p>
            <a:r>
              <a:rPr lang="cs-CZ" dirty="0" smtClean="0"/>
              <a:t>získané afázie:</a:t>
            </a:r>
          </a:p>
          <a:p>
            <a:pPr lvl="1"/>
            <a:r>
              <a:rPr lang="cs-CZ" sz="2400" dirty="0" smtClean="0"/>
              <a:t>expresivní</a:t>
            </a:r>
          </a:p>
          <a:p>
            <a:pPr lvl="1"/>
            <a:r>
              <a:rPr lang="cs-CZ" sz="2400" dirty="0" smtClean="0"/>
              <a:t>receptivní</a:t>
            </a:r>
          </a:p>
          <a:p>
            <a:pPr lvl="1"/>
            <a:r>
              <a:rPr lang="cs-CZ" sz="2400" dirty="0" smtClean="0"/>
              <a:t>kombinované</a:t>
            </a:r>
            <a:endParaRPr lang="cs-CZ" sz="2400" dirty="0" smtClean="0"/>
          </a:p>
          <a:p>
            <a:r>
              <a:rPr lang="cs-CZ" dirty="0" smtClean="0"/>
              <a:t>nádory </a:t>
            </a:r>
            <a:r>
              <a:rPr lang="cs-CZ" dirty="0" smtClean="0"/>
              <a:t>CNS, </a:t>
            </a:r>
            <a:r>
              <a:rPr lang="cs-CZ" dirty="0" err="1" smtClean="0"/>
              <a:t>neuroinfekce</a:t>
            </a:r>
            <a:r>
              <a:rPr lang="cs-CZ" dirty="0" smtClean="0"/>
              <a:t>, epilepsie (v přímé souvislosti se záchvaty), úrazy hlavy, cévní příhody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651</Words>
  <Application>Microsoft Office PowerPoint</Application>
  <PresentationFormat>Předvádění na obrazovce (4:3)</PresentationFormat>
  <Paragraphs>112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Poruchy řeči a jazyka</vt:lpstr>
      <vt:lpstr>Snímek 2</vt:lpstr>
      <vt:lpstr>Specifické vývojové poruchy řeči a jazyka</vt:lpstr>
      <vt:lpstr>Snímek 4</vt:lpstr>
      <vt:lpstr>Snímek 5</vt:lpstr>
      <vt:lpstr>Snímek 6</vt:lpstr>
      <vt:lpstr>Snímek 7</vt:lpstr>
      <vt:lpstr>Poruchy řeči podle DSM V</vt:lpstr>
      <vt:lpstr>Získané poruchy řeči u dětí</vt:lpstr>
      <vt:lpstr>Snímek 10</vt:lpstr>
      <vt:lpstr>Další poruchy zařazené jinde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Vývojové poruchy řeči a jazyka</dc:title>
  <dc:creator>Jana Adámková</dc:creator>
  <cp:lastModifiedBy>Jana Adámková</cp:lastModifiedBy>
  <cp:revision>8</cp:revision>
  <dcterms:created xsi:type="dcterms:W3CDTF">2021-03-30T19:21:07Z</dcterms:created>
  <dcterms:modified xsi:type="dcterms:W3CDTF">2021-03-30T20:05:41Z</dcterms:modified>
</cp:coreProperties>
</file>