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3" r:id="rId4"/>
    <p:sldId id="264" r:id="rId5"/>
    <p:sldId id="267" r:id="rId6"/>
    <p:sldId id="265" r:id="rId7"/>
    <p:sldId id="266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hyperlink" Target="https://www.swissinfo.ch/eng/oecd-report_disadvantaged-students--falling-behind--in-switzerland/4449279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lovekvtisni.cz/shrnuti-zavery-ze-setreni-o-dopadech-povinneho-predskolniho-rocniku-mezi-ucitelkami-ms-a-rodici-deti-ohrozenych-socialnim-vyloucenim-5300g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/>
              <a:t>Problematika edukac</a:t>
            </a:r>
            <a:r>
              <a:rPr lang="cs-CZ" sz="5400" dirty="0" smtClean="0"/>
              <a:t>e žáků se sociálním znevýhodněním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Předškolní vzdělávání dětí se sociálním znevýhodněním</a:t>
            </a:r>
            <a:endParaRPr lang="cs-CZ" sz="2000" dirty="0" smtClean="0"/>
          </a:p>
          <a:p>
            <a:r>
              <a:rPr lang="cs-CZ" sz="2000" cap="none" dirty="0" smtClean="0"/>
              <a:t>PhDr. Zbyněk Němec, Ph.D.</a:t>
            </a:r>
            <a:endParaRPr lang="cs-CZ" sz="2000" cap="none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88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400" dirty="0" smtClean="0"/>
              <a:t>V jakém věku je vhodné zahájit systematickou podporů vzdělávání</a:t>
            </a:r>
            <a:r>
              <a:rPr lang="cs-CZ" sz="2400" dirty="0" smtClean="0"/>
              <a:t> dětí </a:t>
            </a:r>
            <a:r>
              <a:rPr lang="cs-CZ" sz="2400" dirty="0" smtClean="0"/>
              <a:t>se sociálním </a:t>
            </a:r>
            <a:r>
              <a:rPr lang="cs-CZ" sz="2400" dirty="0" smtClean="0"/>
              <a:t>znevýhodněním?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67078" y="5497801"/>
            <a:ext cx="4784437" cy="377109"/>
          </a:xfrm>
        </p:spPr>
        <p:txBody>
          <a:bodyPr>
            <a:normAutofit fontScale="40000" lnSpcReduction="20000"/>
          </a:bodyPr>
          <a:lstStyle/>
          <a:p>
            <a:r>
              <a:rPr lang="cs-CZ" dirty="0" smtClean="0"/>
              <a:t>Zdroj: </a:t>
            </a:r>
            <a:r>
              <a:rPr lang="cs-CZ" dirty="0">
                <a:hlinkClick r:id="rId4"/>
              </a:rPr>
              <a:t>https://www.swissinfo.ch/eng/oecd-report_disadvantaged-students--falling-behind--in-switzerland/44492796</a:t>
            </a:r>
            <a:r>
              <a:rPr lang="cs-CZ" dirty="0" smtClean="0"/>
              <a:t> </a:t>
            </a:r>
            <a:r>
              <a:rPr lang="cs-CZ" dirty="0" smtClean="0"/>
              <a:t>(online, cit. </a:t>
            </a:r>
            <a:r>
              <a:rPr lang="cs-CZ" dirty="0" smtClean="0"/>
              <a:t>2020-03-31)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7078" y="2111123"/>
            <a:ext cx="4701309" cy="3129309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982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8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Včasná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4450457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Předškolní věk</a:t>
            </a:r>
          </a:p>
          <a:p>
            <a:r>
              <a:rPr lang="cs-CZ" dirty="0"/>
              <a:t>včasná péče (NNO): pro předškolní děti, které nenavštěvují MŠ</a:t>
            </a:r>
          </a:p>
          <a:p>
            <a:pPr marL="0" indent="0">
              <a:buNone/>
            </a:pPr>
            <a:r>
              <a:rPr lang="cs-CZ" dirty="0">
                <a:sym typeface="Wingdings" panose="05000000000000000000" pitchFamily="2" charset="2"/>
              </a:rPr>
              <a:t>	 rodičovská centra</a:t>
            </a:r>
          </a:p>
          <a:p>
            <a:pPr marL="0" indent="0">
              <a:buNone/>
            </a:pPr>
            <a:r>
              <a:rPr lang="cs-CZ" dirty="0">
                <a:sym typeface="Wingdings" panose="05000000000000000000" pitchFamily="2" charset="2"/>
              </a:rPr>
              <a:t>	 podpora rodin v domácím </a:t>
            </a:r>
            <a:r>
              <a:rPr lang="cs-CZ" dirty="0" smtClean="0">
                <a:sym typeface="Wingdings" panose="05000000000000000000" pitchFamily="2" charset="2"/>
              </a:rPr>
              <a:t>	    prostředí </a:t>
            </a:r>
            <a:endParaRPr lang="cs-C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dirty="0">
                <a:sym typeface="Wingdings" panose="05000000000000000000" pitchFamily="2" charset="2"/>
              </a:rPr>
              <a:t>	 aktivní zapojení rodičů 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036" y="2452565"/>
            <a:ext cx="5897748" cy="257694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9430327" y="5266290"/>
            <a:ext cx="1911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00" dirty="0" smtClean="0"/>
              <a:t>(Cit. podle OSF Praha: Včasná péče….)</a:t>
            </a:r>
            <a:endParaRPr lang="cs-CZ" sz="1000" dirty="0"/>
          </a:p>
        </p:txBody>
      </p: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92437" y="3334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719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8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Mateřské školy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Školský zákon (z. č. 561/2004 Sb.)</a:t>
            </a:r>
          </a:p>
          <a:p>
            <a:pPr marL="0" indent="0">
              <a:buNone/>
            </a:pPr>
            <a:r>
              <a:rPr lang="cs-CZ" dirty="0"/>
              <a:t>§34 Organizace předškolního vzdělávání</a:t>
            </a:r>
          </a:p>
          <a:p>
            <a:pPr algn="just"/>
            <a:r>
              <a:rPr lang="cs-CZ" dirty="0"/>
              <a:t>„(1) Předškolní vzdělávání se organizuje pro děti ve věku zpravidla od 3 do 6 let, nejdříve však pro děti od 2 let. Dítě mladší 3 let nemá na přijetí do mateřské školy právní nárok. </a:t>
            </a:r>
            <a:r>
              <a:rPr lang="cs-CZ" b="1" dirty="0"/>
              <a:t>Od počátku školního roku, který následuje po dni, kdy dítě dosáhne pátého roku věku, do zahájení povinné školní docházky dítěte, je předškolní vzdělávání povinné</a:t>
            </a:r>
            <a:r>
              <a:rPr lang="cs-CZ" dirty="0"/>
              <a:t>, není-li dále stanoveno jinak.“</a:t>
            </a:r>
          </a:p>
          <a:p>
            <a:endParaRPr lang="cs-CZ" dirty="0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85163" y="243147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72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8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Přípravné třídy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308785" cy="370157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sz="2200" dirty="0"/>
              <a:t>Školský zákon (z. č. 561/2004 Sb</a:t>
            </a:r>
            <a:r>
              <a:rPr lang="cs-CZ" sz="2200" dirty="0" smtClean="0"/>
              <a:t>.) </a:t>
            </a:r>
            <a:r>
              <a:rPr lang="cs-CZ" sz="2200" b="1" dirty="0" smtClean="0"/>
              <a:t>§ </a:t>
            </a:r>
            <a:r>
              <a:rPr lang="cs-CZ" sz="2200" b="1" dirty="0"/>
              <a:t>47 Přípravné třídy základní školy</a:t>
            </a:r>
          </a:p>
          <a:p>
            <a:pPr algn="just"/>
            <a:r>
              <a:rPr lang="cs-CZ" sz="2200" dirty="0"/>
              <a:t>jsou pro „děti v posledním roce před zahájením povinné školní docházky, u kterých je předpoklad, že zařazení do přípravné třídy vyrovná jejich vývoj, přednostně děti, kterým byl povolen odklad povinné školní docházky.“ </a:t>
            </a:r>
          </a:p>
          <a:p>
            <a:pPr algn="just"/>
            <a:r>
              <a:rPr lang="cs-CZ" sz="2200" dirty="0"/>
              <a:t>„(2) O zařazování žáků do přípravné třídy základní školy rozhoduje ředitel školy na žádost zákonného zástupce dítěte a na základě písemného doporučení školského poradenského zařízení, které k žádosti přiloží zákonný zástupce</a:t>
            </a:r>
            <a:r>
              <a:rPr lang="cs-CZ" sz="2200" dirty="0" smtClean="0"/>
              <a:t>.“</a:t>
            </a:r>
            <a:endParaRPr lang="cs-CZ" sz="2200" dirty="0"/>
          </a:p>
          <a:p>
            <a:pPr marL="342900" indent="-342900" algn="just">
              <a:buFontTx/>
              <a:buChar char="-"/>
            </a:pPr>
            <a:r>
              <a:rPr lang="cs-CZ" sz="2200" dirty="0"/>
              <a:t>min. 10 </a:t>
            </a:r>
            <a:r>
              <a:rPr lang="cs-CZ" sz="2200" dirty="0" smtClean="0"/>
              <a:t>dětí/ max</a:t>
            </a:r>
            <a:r>
              <a:rPr lang="cs-CZ" sz="2200" dirty="0"/>
              <a:t>. 15 dětí</a:t>
            </a:r>
          </a:p>
          <a:p>
            <a:pPr marL="342900" indent="-342900" algn="just">
              <a:buFontTx/>
              <a:buChar char="-"/>
            </a:pPr>
            <a:r>
              <a:rPr lang="cs-CZ" sz="2200" dirty="0"/>
              <a:t>obsah vzdělávání je součástí ŠVP, vychází z RVP PV 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390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2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Pozitivní dopady předškolního vzdělávání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Povinný předškolní rok </a:t>
            </a:r>
            <a:r>
              <a:rPr lang="cs-CZ" dirty="0"/>
              <a:t>– výzkum </a:t>
            </a:r>
            <a:r>
              <a:rPr lang="cs-CZ" dirty="0" err="1"/>
              <a:t>ČvT</a:t>
            </a:r>
            <a:r>
              <a:rPr lang="cs-CZ" dirty="0"/>
              <a:t> mezi učiteli a rodiči SZ dětí (</a:t>
            </a:r>
            <a:r>
              <a:rPr lang="cs-CZ" dirty="0" err="1"/>
              <a:t>ČvT</a:t>
            </a:r>
            <a:r>
              <a:rPr lang="cs-CZ" dirty="0"/>
              <a:t>, </a:t>
            </a:r>
            <a:r>
              <a:rPr lang="cs-CZ" dirty="0" smtClean="0"/>
              <a:t> 2018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 smtClean="0"/>
              <a:t>Pozitivní </a:t>
            </a:r>
            <a:r>
              <a:rPr lang="cs-CZ" dirty="0"/>
              <a:t>dopady povinného předškolního roku: </a:t>
            </a:r>
          </a:p>
          <a:p>
            <a:r>
              <a:rPr lang="cs-CZ" dirty="0"/>
              <a:t>rychlejší rozvoj schopností dítěte, zdokonalení sebeobsluhy, </a:t>
            </a:r>
          </a:p>
          <a:p>
            <a:r>
              <a:rPr lang="cs-CZ" dirty="0" smtClean="0"/>
              <a:t>osamostatnění </a:t>
            </a:r>
            <a:r>
              <a:rPr lang="cs-CZ" dirty="0"/>
              <a:t>od rodičů, osvojení pravidel chování v kolektivu, </a:t>
            </a:r>
          </a:p>
          <a:p>
            <a:r>
              <a:rPr lang="cs-CZ" dirty="0"/>
              <a:t>rozvoj komunikace, zlepšení znalosti ČJ</a:t>
            </a:r>
          </a:p>
          <a:p>
            <a:r>
              <a:rPr lang="cs-CZ" dirty="0"/>
              <a:t>zvýšení pravděpodobnosti přijetí dítěte do nespádové ZŠ, </a:t>
            </a:r>
          </a:p>
          <a:p>
            <a:r>
              <a:rPr lang="cs-CZ" dirty="0"/>
              <a:t>rozšíření sociálních kontaktů rodičů, lepší vztahy s majoritní společností </a:t>
            </a:r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615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Bariéry a obtíže v předškolním vzdělávání u dětí se </a:t>
            </a:r>
            <a:r>
              <a:rPr lang="cs-CZ" dirty="0" err="1" smtClean="0"/>
              <a:t>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67832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b="1" dirty="0"/>
              <a:t>Povinný předškolní rok </a:t>
            </a:r>
            <a:r>
              <a:rPr lang="cs-CZ" dirty="0"/>
              <a:t>– výzkum </a:t>
            </a:r>
            <a:r>
              <a:rPr lang="cs-CZ" dirty="0" err="1"/>
              <a:t>ČvT</a:t>
            </a:r>
            <a:r>
              <a:rPr lang="cs-CZ" dirty="0"/>
              <a:t> mezi učiteli a rodiči SZ dětí (</a:t>
            </a:r>
            <a:r>
              <a:rPr lang="cs-CZ" dirty="0" err="1"/>
              <a:t>ČvT</a:t>
            </a:r>
            <a:r>
              <a:rPr lang="cs-CZ" dirty="0"/>
              <a:t>, 2018)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 smtClean="0"/>
              <a:t>Bariéry </a:t>
            </a:r>
            <a:r>
              <a:rPr lang="cs-CZ" dirty="0"/>
              <a:t>a obtíže ve vzdělávání dětí se SZ v povinném předškolním roce:</a:t>
            </a:r>
          </a:p>
          <a:p>
            <a:pPr>
              <a:spcBef>
                <a:spcPts val="600"/>
              </a:spcBef>
            </a:pPr>
            <a:r>
              <a:rPr lang="cs-CZ" dirty="0"/>
              <a:t>delší doba adaptace dítěte na prostředí MŠ – separační úzkost,</a:t>
            </a:r>
          </a:p>
          <a:p>
            <a:pPr>
              <a:spcBef>
                <a:spcPts val="600"/>
              </a:spcBef>
            </a:pPr>
            <a:r>
              <a:rPr lang="cs-CZ" dirty="0"/>
              <a:t>pomalé osvojování pravidel MŠ, uvykání dennímu režimu, </a:t>
            </a:r>
          </a:p>
          <a:p>
            <a:pPr>
              <a:spcBef>
                <a:spcPts val="600"/>
              </a:spcBef>
            </a:pPr>
            <a:r>
              <a:rPr lang="cs-CZ" dirty="0"/>
              <a:t>úroveň sebeobsluhy dítěte odpovídá mladšímu věku – nutnost rozvíjet,</a:t>
            </a:r>
          </a:p>
          <a:p>
            <a:pPr>
              <a:spcBef>
                <a:spcPts val="600"/>
              </a:spcBef>
            </a:pPr>
            <a:r>
              <a:rPr lang="cs-CZ" dirty="0"/>
              <a:t>učitelé mají malý prostor pro individuální práci s dítětem v MŠ, </a:t>
            </a:r>
          </a:p>
          <a:p>
            <a:pPr>
              <a:spcBef>
                <a:spcPts val="600"/>
              </a:spcBef>
            </a:pPr>
            <a:r>
              <a:rPr lang="cs-CZ" dirty="0"/>
              <a:t>problémy v komunikace mezi pedagogy MŠ a rodiči žáků. 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Reflexe učitelek MŠ: děti </a:t>
            </a:r>
            <a:r>
              <a:rPr lang="cs-CZ" dirty="0" smtClean="0"/>
              <a:t>se SZ nejsou </a:t>
            </a:r>
            <a:r>
              <a:rPr lang="cs-CZ" dirty="0"/>
              <a:t>z </a:t>
            </a:r>
            <a:r>
              <a:rPr lang="cs-CZ" dirty="0" smtClean="0"/>
              <a:t>dostatečně </a:t>
            </a:r>
            <a:r>
              <a:rPr lang="cs-CZ" dirty="0"/>
              <a:t>připravené na nástup do povinného předškolního roku!    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632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0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ym typeface="Wingdings" panose="05000000000000000000" pitchFamily="2" charset="2"/>
              </a:rPr>
              <a:t>ČLOVĚK V TÍSNI (2018).</a:t>
            </a:r>
            <a:r>
              <a:rPr lang="cs-CZ" i="1" dirty="0"/>
              <a:t> Shrnutí: Závěry ze šetření o dopadech povinného předškolního ročníku mezi učitelkami MŠ a rodiči dětí ohrožených sociálním vyloučením</a:t>
            </a:r>
            <a:r>
              <a:rPr lang="cs-CZ" dirty="0"/>
              <a:t>. Dostupné z: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u="sng" dirty="0">
                <a:hlinkClick r:id="rId2"/>
              </a:rPr>
              <a:t>https://www.clovekvtisni.cz/shrnuti-zavery-ze-setreni-o-dopadech-povinneho-predskolniho-rocniku-mezi-ucitelkami-ms-a-rodici-deti-ohrozenych-socialnim-vyloucenim-5300gp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 smtClean="0"/>
              <a:t>OSF </a:t>
            </a:r>
            <a:r>
              <a:rPr lang="cs-CZ" dirty="0"/>
              <a:t>Praha. </a:t>
            </a:r>
            <a:r>
              <a:rPr lang="cs-CZ" i="1" dirty="0"/>
              <a:t>Včasná péče: Podpora předškolních dětí a jejich rodičů v sociálně vyloučených komunitách. </a:t>
            </a:r>
            <a:r>
              <a:rPr lang="cs-CZ" dirty="0"/>
              <a:t>Informační materiál Nadace OSF Praha. </a:t>
            </a:r>
            <a:endParaRPr lang="cs-CZ" dirty="0" smtClean="0"/>
          </a:p>
          <a:p>
            <a:r>
              <a:rPr lang="cs-CZ" dirty="0"/>
              <a:t>Zákon č. 561/2004 Sb</a:t>
            </a:r>
            <a:r>
              <a:rPr lang="cs-CZ" dirty="0" smtClean="0"/>
              <a:t>. </a:t>
            </a:r>
            <a:r>
              <a:rPr lang="cs-CZ" i="1" dirty="0" smtClean="0"/>
              <a:t>Zákon </a:t>
            </a:r>
            <a:r>
              <a:rPr lang="cs-CZ" i="1" dirty="0"/>
              <a:t>o předškolním, základním, středním, vyšším odborném a jiném vzdělávání (školský zákon</a:t>
            </a:r>
            <a:r>
              <a:rPr lang="cs-CZ" i="1" dirty="0" smtClean="0"/>
              <a:t>)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38379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320</TotalTime>
  <Words>412</Words>
  <Application>Microsoft Office PowerPoint</Application>
  <PresentationFormat>Širokoúhlá obrazovka</PresentationFormat>
  <Paragraphs>45</Paragraphs>
  <Slides>8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Wingdings</vt:lpstr>
      <vt:lpstr>Gallery</vt:lpstr>
      <vt:lpstr>Problematika edukace žáků se sociálním znevýhodněním</vt:lpstr>
      <vt:lpstr>V jakém věku je vhodné zahájit systematickou podporů vzdělávání dětí se sociálním znevýhodněním?</vt:lpstr>
      <vt:lpstr>Včasná péče</vt:lpstr>
      <vt:lpstr>Mateřské školy</vt:lpstr>
      <vt:lpstr>Přípravné třídy</vt:lpstr>
      <vt:lpstr>Pozitivní dopady předškolního vzdělávání</vt:lpstr>
      <vt:lpstr>Bariéry a obtíže v předškolním vzdělávání u dětí se sZ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Jazykové bariéry u žáků se sociálním znevýhodněním</dc:title>
  <dc:creator>nemeczb@gmail.com</dc:creator>
  <cp:lastModifiedBy>nemeczb@gmail.com</cp:lastModifiedBy>
  <cp:revision>27</cp:revision>
  <dcterms:created xsi:type="dcterms:W3CDTF">2020-03-24T12:11:08Z</dcterms:created>
  <dcterms:modified xsi:type="dcterms:W3CDTF">2020-03-31T12:53:53Z</dcterms:modified>
</cp:coreProperties>
</file>