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4"/>
  </p:sldMasterIdLst>
  <p:sldIdLst>
    <p:sldId id="256" r:id="rId5"/>
    <p:sldId id="259" r:id="rId6"/>
    <p:sldId id="257" r:id="rId7"/>
    <p:sldId id="258" r:id="rId8"/>
    <p:sldId id="261" r:id="rId9"/>
    <p:sldId id="266" r:id="rId10"/>
    <p:sldId id="260" r:id="rId11"/>
    <p:sldId id="267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0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4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5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4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8" r:id="rId6"/>
    <p:sldLayoutId id="2147483854" r:id="rId7"/>
    <p:sldLayoutId id="2147483855" r:id="rId8"/>
    <p:sldLayoutId id="2147483856" r:id="rId9"/>
    <p:sldLayoutId id="2147483857" r:id="rId10"/>
    <p:sldLayoutId id="21474838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kopecky8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9.m4a"/><Relationship Id="rId7" Type="http://schemas.microsoft.com/office/2007/relationships/media" Target="../media/media11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1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cs typeface="Calibri Light"/>
              </a:rPr>
              <a:t>MUŽSKÝ A ŽENSKÝ SPORT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37" y="5829870"/>
            <a:ext cx="4492486" cy="1027043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AUTOR SEMINÁRNÍ PRÁCE :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Kopecký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šiMON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PŘEDMĚT: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pROSEMINÁŘ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K AKADEMICKÝM DOVEDNOSTEM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ÚSTÍ NAD ORLICÍ, 2021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41BEAC1-DBB8-44F0-AFF2-E00B3DBB6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5091" y="40159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8EBF7-2EF1-4F51-8D41-AE330F2C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VÝSLEDKY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1FAE1-BC45-494D-99CD-062B4E45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Dnes již v podstatě neexistuje žádný ryze mužský, protože ženy jsou schopné se prosadit i v něm.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Ženy jsou oproti mužům geneticky v nevýhodě.</a:t>
            </a:r>
          </a:p>
          <a:p>
            <a:r>
              <a:rPr lang="cs-CZ" dirty="0">
                <a:ea typeface="+mn-lt"/>
                <a:cs typeface="+mn-lt"/>
              </a:rPr>
              <a:t>Na to navazuje </a:t>
            </a:r>
            <a:r>
              <a:rPr lang="cs-CZ" dirty="0" err="1">
                <a:ea typeface="+mn-lt"/>
                <a:cs typeface="+mn-lt"/>
              </a:rPr>
              <a:t>transgender</a:t>
            </a:r>
            <a:r>
              <a:rPr lang="cs-CZ" dirty="0">
                <a:ea typeface="+mn-lt"/>
                <a:cs typeface="+mn-lt"/>
              </a:rPr>
              <a:t> sport, který je v případě trans žen pro mnoho ženských sportovkyň problémem. Nicméně povoleným problémem.</a:t>
            </a: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16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DC49-EDE2-4BCF-9016-A2B9EDD1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92227-07A7-4547-8B4D-EAE90215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20000"/>
          </a:bodyPr>
          <a:lstStyle/>
          <a:p>
            <a:r>
              <a:rPr lang="cs-CZ" dirty="0" err="1">
                <a:ea typeface="+mn-lt"/>
                <a:cs typeface="+mn-lt"/>
              </a:rPr>
              <a:t>Laurencová</a:t>
            </a:r>
            <a:r>
              <a:rPr lang="cs-CZ" dirty="0">
                <a:ea typeface="+mn-lt"/>
                <a:cs typeface="+mn-lt"/>
              </a:rPr>
              <a:t>, S. (2011). Ženy sport a emancipace (1900-1938).</a:t>
            </a:r>
          </a:p>
          <a:p>
            <a:r>
              <a:rPr lang="cs-CZ" dirty="0" err="1">
                <a:ea typeface="+mn-lt"/>
                <a:cs typeface="+mn-lt"/>
              </a:rPr>
              <a:t>Sekot</a:t>
            </a:r>
            <a:r>
              <a:rPr lang="cs-CZ" dirty="0">
                <a:ea typeface="+mn-lt"/>
                <a:cs typeface="+mn-lt"/>
              </a:rPr>
              <a:t>, A. (2006). Ženy a sport. </a:t>
            </a:r>
            <a:r>
              <a:rPr lang="cs-CZ" i="1" dirty="0" err="1">
                <a:ea typeface="+mn-lt"/>
                <a:cs typeface="+mn-lt"/>
              </a:rPr>
              <a:t>Universitas</a:t>
            </a:r>
            <a:r>
              <a:rPr lang="cs-CZ" i="1" dirty="0">
                <a:ea typeface="+mn-lt"/>
                <a:cs typeface="+mn-lt"/>
              </a:rPr>
              <a:t>-revue Masarykovy univerzity</a:t>
            </a:r>
            <a:r>
              <a:rPr lang="cs-CZ" dirty="0">
                <a:ea typeface="+mn-lt"/>
                <a:cs typeface="+mn-lt"/>
              </a:rPr>
              <a:t>, (3).</a:t>
            </a:r>
          </a:p>
          <a:p>
            <a:r>
              <a:rPr lang="cs-CZ" dirty="0" err="1">
                <a:ea typeface="+mn-lt"/>
                <a:cs typeface="+mn-lt"/>
              </a:rPr>
              <a:t>Sekot</a:t>
            </a:r>
            <a:r>
              <a:rPr lang="cs-CZ" dirty="0">
                <a:ea typeface="+mn-lt"/>
                <a:cs typeface="+mn-lt"/>
              </a:rPr>
              <a:t>, A. (2006). </a:t>
            </a:r>
            <a:r>
              <a:rPr lang="cs-CZ" i="1" dirty="0">
                <a:ea typeface="+mn-lt"/>
                <a:cs typeface="+mn-lt"/>
              </a:rPr>
              <a:t>Sociologie sportu</a:t>
            </a:r>
            <a:r>
              <a:rPr lang="cs-CZ" dirty="0">
                <a:ea typeface="+mn-lt"/>
                <a:cs typeface="+mn-lt"/>
              </a:rPr>
              <a:t>. Masarykova univerzita a </a:t>
            </a:r>
            <a:r>
              <a:rPr lang="cs-CZ" dirty="0" err="1">
                <a:ea typeface="+mn-lt"/>
                <a:cs typeface="+mn-lt"/>
              </a:rPr>
              <a:t>Paido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Slepičková, I. (2016). Sociology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Sport: Czech Republic. In </a:t>
            </a:r>
            <a:r>
              <a:rPr lang="cs-CZ" i="1" dirty="0">
                <a:ea typeface="+mn-lt"/>
                <a:cs typeface="+mn-lt"/>
              </a:rPr>
              <a:t>Sociology </a:t>
            </a:r>
            <a:r>
              <a:rPr lang="cs-CZ" i="1" dirty="0" err="1">
                <a:ea typeface="+mn-lt"/>
                <a:cs typeface="+mn-lt"/>
              </a:rPr>
              <a:t>of</a:t>
            </a:r>
            <a:r>
              <a:rPr lang="cs-CZ" i="1" dirty="0">
                <a:ea typeface="+mn-lt"/>
                <a:cs typeface="+mn-lt"/>
              </a:rPr>
              <a:t> Sport: A </a:t>
            </a:r>
            <a:r>
              <a:rPr lang="cs-CZ" i="1" dirty="0" err="1">
                <a:ea typeface="+mn-lt"/>
                <a:cs typeface="+mn-lt"/>
              </a:rPr>
              <a:t>Global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Subdiscipline</a:t>
            </a:r>
            <a:r>
              <a:rPr lang="cs-CZ" i="1" dirty="0">
                <a:ea typeface="+mn-lt"/>
                <a:cs typeface="+mn-lt"/>
              </a:rPr>
              <a:t> in </a:t>
            </a:r>
            <a:r>
              <a:rPr lang="cs-CZ" i="1" dirty="0" err="1">
                <a:ea typeface="+mn-lt"/>
                <a:cs typeface="+mn-lt"/>
              </a:rPr>
              <a:t>Review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Emerald</a:t>
            </a:r>
            <a:r>
              <a:rPr lang="cs-CZ" dirty="0">
                <a:ea typeface="+mn-lt"/>
                <a:cs typeface="+mn-lt"/>
              </a:rPr>
              <a:t> Group </a:t>
            </a:r>
            <a:r>
              <a:rPr lang="cs-CZ" dirty="0" err="1">
                <a:ea typeface="+mn-lt"/>
                <a:cs typeface="+mn-lt"/>
              </a:rPr>
              <a:t>Publishing</a:t>
            </a:r>
            <a:r>
              <a:rPr lang="cs-CZ" dirty="0">
                <a:ea typeface="+mn-lt"/>
                <a:cs typeface="+mn-lt"/>
              </a:rPr>
              <a:t> Limited.</a:t>
            </a:r>
            <a:endParaRPr lang="cs-CZ" dirty="0">
              <a:cs typeface="Calibri"/>
            </a:endParaRPr>
          </a:p>
          <a:p>
            <a:r>
              <a:rPr lang="cs-CZ" dirty="0" err="1">
                <a:ea typeface="+mn-lt"/>
                <a:cs typeface="+mn-lt"/>
              </a:rPr>
              <a:t>Fasting</a:t>
            </a:r>
            <a:r>
              <a:rPr lang="cs-CZ" dirty="0">
                <a:ea typeface="+mn-lt"/>
                <a:cs typeface="+mn-lt"/>
              </a:rPr>
              <a:t>, K., &amp; </a:t>
            </a:r>
            <a:r>
              <a:rPr lang="cs-CZ" dirty="0" err="1">
                <a:ea typeface="+mn-lt"/>
                <a:cs typeface="+mn-lt"/>
              </a:rPr>
              <a:t>Knorre</a:t>
            </a:r>
            <a:r>
              <a:rPr lang="cs-CZ" dirty="0">
                <a:ea typeface="+mn-lt"/>
                <a:cs typeface="+mn-lt"/>
              </a:rPr>
              <a:t>, N. (2005). Ženy ve sportu v České republice. </a:t>
            </a:r>
            <a:r>
              <a:rPr lang="cs-CZ" i="1" dirty="0">
                <a:ea typeface="+mn-lt"/>
                <a:cs typeface="+mn-lt"/>
              </a:rPr>
              <a:t>Oslo a Praha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r>
              <a:rPr lang="cs-CZ" dirty="0" err="1">
                <a:ea typeface="+mn-lt"/>
                <a:cs typeface="+mn-lt"/>
              </a:rPr>
              <a:t>Kordač</a:t>
            </a:r>
            <a:r>
              <a:rPr lang="cs-CZ" dirty="0">
                <a:ea typeface="+mn-lt"/>
                <a:cs typeface="+mn-lt"/>
              </a:rPr>
              <a:t>, B. L. Motivace žen k výkonnostnímu genderově netypickému sportu a postoje samotných hráček k ženskému fotbalu.</a:t>
            </a:r>
            <a:endParaRPr lang="cs-CZ" dirty="0">
              <a:cs typeface="Calibri"/>
            </a:endParaRPr>
          </a:p>
          <a:p>
            <a:r>
              <a:rPr lang="cs-CZ" err="1">
                <a:ea typeface="+mn-lt"/>
                <a:cs typeface="+mn-lt"/>
              </a:rPr>
              <a:t>Stackeová</a:t>
            </a:r>
            <a:r>
              <a:rPr lang="cs-CZ" dirty="0">
                <a:ea typeface="+mn-lt"/>
                <a:cs typeface="+mn-lt"/>
              </a:rPr>
              <a:t>, D. (2004). Pohybová aktivita a sport v životě mužů a žen. In </a:t>
            </a:r>
            <a:r>
              <a:rPr lang="cs-CZ" i="1" dirty="0">
                <a:ea typeface="+mn-lt"/>
                <a:cs typeface="+mn-lt"/>
              </a:rPr>
              <a:t>Psychologické dny 2004: Svět žen a svět mužů: polarita a vzájemné obohacování: sborník příspěvků z konference Psychologické dny</a:t>
            </a:r>
            <a:r>
              <a:rPr lang="cs-CZ" dirty="0">
                <a:ea typeface="+mn-lt"/>
                <a:cs typeface="+mn-lt"/>
              </a:rPr>
              <a:t> (p. 42).</a:t>
            </a:r>
            <a:endParaRPr lang="cs-CZ" dirty="0">
              <a:cs typeface="Calibri"/>
            </a:endParaRPr>
          </a:p>
          <a:p>
            <a:r>
              <a:rPr lang="cs-CZ" dirty="0" err="1">
                <a:ea typeface="+mn-lt"/>
                <a:cs typeface="+mn-lt"/>
              </a:rPr>
              <a:t>Bianchi</a:t>
            </a:r>
            <a:r>
              <a:rPr lang="cs-CZ" dirty="0">
                <a:ea typeface="+mn-lt"/>
                <a:cs typeface="+mn-lt"/>
              </a:rPr>
              <a:t>, A. (2017). </a:t>
            </a:r>
            <a:r>
              <a:rPr lang="cs-CZ" dirty="0" err="1">
                <a:ea typeface="+mn-lt"/>
                <a:cs typeface="+mn-lt"/>
              </a:rPr>
              <a:t>Transgender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women</a:t>
            </a:r>
            <a:r>
              <a:rPr lang="cs-CZ" dirty="0">
                <a:ea typeface="+mn-lt"/>
                <a:cs typeface="+mn-lt"/>
              </a:rPr>
              <a:t> in sport. </a:t>
            </a:r>
            <a:r>
              <a:rPr lang="cs-CZ" i="1" dirty="0" err="1">
                <a:ea typeface="+mn-lt"/>
                <a:cs typeface="+mn-lt"/>
              </a:rPr>
              <a:t>Journal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of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the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Philosophy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of</a:t>
            </a:r>
            <a:r>
              <a:rPr lang="cs-CZ" i="1" dirty="0">
                <a:ea typeface="+mn-lt"/>
                <a:cs typeface="+mn-lt"/>
              </a:rPr>
              <a:t> Sport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i="1" dirty="0">
                <a:ea typeface="+mn-lt"/>
                <a:cs typeface="+mn-lt"/>
              </a:rPr>
              <a:t>44</a:t>
            </a:r>
            <a:r>
              <a:rPr lang="cs-CZ" dirty="0">
                <a:ea typeface="+mn-lt"/>
                <a:cs typeface="+mn-lt"/>
              </a:rPr>
              <a:t>(2), 229-242.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70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9FC6F-3FCA-4BB6-8258-83B5F4B5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ZÁVĚR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AEA94-4DF8-4EAD-9506-94EC3670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cs-CZ" dirty="0">
                <a:cs typeface="Calibri"/>
              </a:rPr>
              <a:t>Děkuji za pozornost</a:t>
            </a:r>
          </a:p>
          <a:p>
            <a:pPr algn="ctr"/>
            <a:r>
              <a:rPr lang="cs-CZ" dirty="0">
                <a:cs typeface="Calibri"/>
              </a:rPr>
              <a:t>Případné dotazy směřujte na </a:t>
            </a:r>
            <a:r>
              <a:rPr lang="cs-CZ" dirty="0">
                <a:cs typeface="Calibri"/>
                <a:hlinkClick r:id="rId2"/>
              </a:rPr>
              <a:t>skopecky8@gmail.com</a:t>
            </a:r>
            <a:r>
              <a:rPr lang="cs-CZ" dirty="0">
                <a:cs typeface="Calibri"/>
              </a:rPr>
              <a:t> 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71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1B466-6014-4848-A74F-C5E8EE98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CÍL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D5B6A-8145-474F-AE6E-BC2AEDBF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Srovnání sportovního světa žen a mužů na území České republiky.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  Okrajový nahlédnout do nového světa </a:t>
            </a:r>
            <a:r>
              <a:rPr lang="cs-CZ" dirty="0" err="1">
                <a:cs typeface="Calibri"/>
              </a:rPr>
              <a:t>transgender</a:t>
            </a:r>
            <a:r>
              <a:rPr lang="cs-CZ" dirty="0">
                <a:cs typeface="Calibri"/>
              </a:rPr>
              <a:t> sportovců.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3A75D5C-F944-4CDE-A25E-E64B6FE7E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4385" y="1359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enis, osoba, raketa, sport&#10;&#10;Popis se vygeneroval automaticky.">
            <a:extLst>
              <a:ext uri="{FF2B5EF4-FFF2-40B4-BE49-F238E27FC236}">
                <a16:creationId xmlns:a16="http://schemas.microsoft.com/office/drawing/2014/main" id="{DD2AB94A-8238-42D5-9E7E-86AF9D3F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42" y="1563508"/>
            <a:ext cx="3284862" cy="2051950"/>
          </a:xfrm>
          <a:prstGeom prst="rect">
            <a:avLst/>
          </a:prstGeom>
        </p:spPr>
      </p:pic>
      <p:pic>
        <p:nvPicPr>
          <p:cNvPr id="3" name="Obrázek 3" descr="Obsah obrázku sport, osoba, hráč, velká činka&#10;&#10;Popis se vygeneroval automaticky.">
            <a:extLst>
              <a:ext uri="{FF2B5EF4-FFF2-40B4-BE49-F238E27FC236}">
                <a16:creationId xmlns:a16="http://schemas.microsoft.com/office/drawing/2014/main" id="{401D1216-79ED-4EAC-9EE3-D5F261C1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84" y="1559798"/>
            <a:ext cx="4230476" cy="2059371"/>
          </a:xfrm>
          <a:prstGeom prst="rect">
            <a:avLst/>
          </a:prstGeom>
        </p:spPr>
      </p:pic>
      <p:pic>
        <p:nvPicPr>
          <p:cNvPr id="4" name="Obrázek 4" descr="Obsah obrázku osoba, exteriér, sportovní hra, sport&#10;&#10;Popis se vygeneroval automaticky.">
            <a:extLst>
              <a:ext uri="{FF2B5EF4-FFF2-40B4-BE49-F238E27FC236}">
                <a16:creationId xmlns:a16="http://schemas.microsoft.com/office/drawing/2014/main" id="{B6268094-4CCC-4F43-8080-F4D39CC48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045" y="1559507"/>
            <a:ext cx="3431754" cy="20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71B70-B2D0-4E08-8FE4-1C261DA2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SPORT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7C535D7-E9B4-40DD-B070-28AB286B6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19078" y="1915407"/>
            <a:ext cx="10396439" cy="3687444"/>
          </a:xfrm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F2891B7-9EE9-4E85-8C19-8CF20B3AC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3475" y="3759129"/>
            <a:ext cx="406400" cy="406400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49CB66B-BB73-4F7A-9EC5-7B7F5B2FB9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3475" y="44777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2289E-D125-4E27-86B0-107FB98F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MUŽSKÝ SPORT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D48AB-5D81-4059-BFDE-D9F17762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cs-CZ" sz="1400" dirty="0">
                <a:cs typeface="Calibri"/>
              </a:rPr>
              <a:t>  Je divácky atraktivnější. Ale je u nás úspěšnější ? </a:t>
            </a:r>
            <a:endParaRPr lang="cs-CZ" dirty="0">
              <a:cs typeface="Calibri"/>
            </a:endParaRPr>
          </a:p>
          <a:p>
            <a:r>
              <a:rPr lang="cs-CZ" sz="1400" dirty="0">
                <a:cs typeface="Calibri"/>
              </a:rPr>
              <a:t>Letní olympijské hry od roku 2000 do roku 2016</a:t>
            </a:r>
          </a:p>
          <a:p>
            <a:r>
              <a:rPr lang="cs-CZ" sz="1400" dirty="0">
                <a:cs typeface="Calibri"/>
              </a:rPr>
              <a:t>                                                       - muži 27 medailí</a:t>
            </a:r>
          </a:p>
          <a:p>
            <a:r>
              <a:rPr lang="cs-CZ" sz="1400" dirty="0">
                <a:cs typeface="Calibri"/>
              </a:rPr>
              <a:t>                                                       - ženy 17 medailí</a:t>
            </a:r>
          </a:p>
          <a:p>
            <a:r>
              <a:rPr lang="cs-CZ" sz="1400" dirty="0">
                <a:cs typeface="Calibri"/>
              </a:rPr>
              <a:t>Zimní olympijské hry od roku 1998 do roku 2018</a:t>
            </a:r>
          </a:p>
          <a:p>
            <a:r>
              <a:rPr lang="cs-CZ" sz="1400" dirty="0">
                <a:cs typeface="Calibri"/>
              </a:rPr>
              <a:t>                                                       - muži 11 medailí</a:t>
            </a:r>
          </a:p>
          <a:p>
            <a:r>
              <a:rPr lang="cs-CZ" sz="1400" dirty="0">
                <a:cs typeface="Calibri"/>
              </a:rPr>
              <a:t>                                                       - ženy 21 medailí </a:t>
            </a:r>
            <a:endParaRPr lang="cs-CZ" dirty="0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7B25BD8-C05C-4AFA-B160-F494D3A35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6305" y="3154498"/>
            <a:ext cx="406400" cy="406400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21FEBE5-A566-4291-B6D7-6BBBE401FA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6305" y="46071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A535B-C1F1-4C81-96E7-3708D25C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MUŽSKÝ SPORT</a:t>
            </a:r>
            <a:endParaRPr lang="cs-CZ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09896BE8-2E69-443C-9519-7D113F961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3" y="1973802"/>
            <a:ext cx="11067918" cy="4283797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D0C053B-ADCE-4A18-A66A-4BCF7C5CF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6975" y="5391951"/>
            <a:ext cx="56422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35B7-C4EA-43FD-B147-FDF88445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ŽENSKÝ SPORT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857D2-713A-40E7-AC36-CAB0A71F3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sz="1400" dirty="0">
                <a:cs typeface="Calibri"/>
              </a:rPr>
              <a:t>Postavení žen ve společnosti.</a:t>
            </a:r>
          </a:p>
          <a:p>
            <a:r>
              <a:rPr lang="cs-CZ" sz="1400" dirty="0">
                <a:cs typeface="Calibri"/>
              </a:rPr>
              <a:t>Do počátku puberty jsou dívky schopné konkurovat chlapcům. (</a:t>
            </a:r>
            <a:r>
              <a:rPr lang="cs-CZ" sz="1400" dirty="0" err="1">
                <a:cs typeface="Calibri"/>
              </a:rPr>
              <a:t>Votík</a:t>
            </a:r>
            <a:r>
              <a:rPr lang="cs-CZ" sz="1400" dirty="0">
                <a:cs typeface="Calibri"/>
              </a:rPr>
              <a:t> 2001)</a:t>
            </a:r>
          </a:p>
          <a:p>
            <a:r>
              <a:rPr lang="cs-CZ" sz="1400" dirty="0">
                <a:cs typeface="Calibri"/>
              </a:rPr>
              <a:t>Genetické aspekty: Anatomické - u žen svaly tvoří 30-35% hmotnosti těla (u mužů svaly tvoří 40-45% hmotnosti těla)</a:t>
            </a:r>
          </a:p>
          <a:p>
            <a:r>
              <a:rPr lang="cs-CZ" sz="1400" dirty="0">
                <a:cs typeface="Calibri"/>
              </a:rPr>
              <a:t>                                   Fyziologické - ženy mají cca o 20% menší srdce</a:t>
            </a:r>
          </a:p>
          <a:p>
            <a:r>
              <a:rPr lang="cs-CZ" sz="1400" dirty="0">
                <a:cs typeface="Calibri"/>
              </a:rPr>
              <a:t>                                   Psychologické - ženy jsou zpravidla více citlivé na vnější podněty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3EFEC8D-AF0E-44F8-81DB-FFC5EDB57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33268" y="5507221"/>
            <a:ext cx="406400" cy="406400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210BA19-6237-4C5B-A759-671868F2B9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5660" y="5517051"/>
            <a:ext cx="406400" cy="406400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4DFD914-8843-4E76-A136-8935447A761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0603" y="5517051"/>
            <a:ext cx="406400" cy="406400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8C7B3B6-CF2F-43DC-A5A0-78B83188EC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9942" y="55170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A79BF-D4C5-476F-9981-158647DE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ŽENSKÝ SPORT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C6ABC72A-4252-4318-93F3-C7002078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37" y="1898366"/>
            <a:ext cx="11042571" cy="42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CA38E-5FB4-4F40-BA54-6F86016D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 panose="020F0302020204030204"/>
              </a:rPr>
              <a:t>TRANSGENDER SPORT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43233-4B1F-497F-B68A-92CA8ECE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Aktuální téma</a:t>
            </a:r>
          </a:p>
          <a:p>
            <a:r>
              <a:rPr lang="cs-CZ" dirty="0">
                <a:ea typeface="+mn-lt"/>
                <a:cs typeface="+mn-lt"/>
              </a:rPr>
              <a:t>V USA mají možnost účasti v univerzitních soutěžích</a:t>
            </a:r>
          </a:p>
          <a:p>
            <a:r>
              <a:rPr lang="cs-CZ" dirty="0">
                <a:cs typeface="Calibri"/>
              </a:rPr>
              <a:t>Častěji chtějí na vrcholné úrovni soupeřit Trans ženy. </a:t>
            </a:r>
            <a:r>
              <a:rPr lang="cs-CZ" dirty="0" err="1">
                <a:cs typeface="Calibri"/>
              </a:rPr>
              <a:t>Bianchi</a:t>
            </a:r>
            <a:r>
              <a:rPr lang="cs-CZ" dirty="0">
                <a:cs typeface="Calibri"/>
              </a:rPr>
              <a:t>, A. (2017)</a:t>
            </a:r>
          </a:p>
          <a:p>
            <a:r>
              <a:rPr lang="cs-CZ" dirty="0">
                <a:cs typeface="Calibri"/>
              </a:rPr>
              <a:t>Díky změně pravidel jim je umožněn start na olympiádě.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94754FD-96F5-4032-81EA-0119AEA50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5533994"/>
            <a:ext cx="406400" cy="406400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FC6C64E-FF22-4D47-8687-D7F1162517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6178" y="55339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19651D43A62D4C9BACA83636543EED" ma:contentTypeVersion="4" ma:contentTypeDescription="Vytvoří nový dokument" ma:contentTypeScope="" ma:versionID="40a9f5a4855837ac2ce62d94dcbb0a23">
  <xsd:schema xmlns:xsd="http://www.w3.org/2001/XMLSchema" xmlns:xs="http://www.w3.org/2001/XMLSchema" xmlns:p="http://schemas.microsoft.com/office/2006/metadata/properties" xmlns:ns3="f3293c47-cd37-4bf4-8d46-554ed56ab888" targetNamespace="http://schemas.microsoft.com/office/2006/metadata/properties" ma:root="true" ma:fieldsID="7f9fc26787f0a08969c7e74ad0a8d072" ns3:_="">
    <xsd:import namespace="f3293c47-cd37-4bf4-8d46-554ed56ab8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93c47-cd37-4bf4-8d46-554ed56a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0121AE-6263-42DE-BF10-0EB285461B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B44AF-408C-4E1F-AC7A-26176916A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93c47-cd37-4bf4-8d46-554ed56ab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E52989-30A0-4559-B17F-FAF87FD3EE56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f3293c47-cd37-4bf4-8d46-554ed56ab88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TM00001224</Template>
  <TotalTime>0</TotalTime>
  <Words>740</Words>
  <Application>Microsoft Office PowerPoint</Application>
  <PresentationFormat>Širokoúhlá obrazovka</PresentationFormat>
  <Paragraphs>45</Paragraphs>
  <Slides>12</Slides>
  <Notes>0</Notes>
  <HiddenSlides>0</HiddenSlides>
  <MMClips>13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RetrospectVTI</vt:lpstr>
      <vt:lpstr>MUŽSKÝ A ŽENSKÝ SPORT</vt:lpstr>
      <vt:lpstr>CÍL PRÁCE</vt:lpstr>
      <vt:lpstr>Prezentace aplikace PowerPoint</vt:lpstr>
      <vt:lpstr>SPORT</vt:lpstr>
      <vt:lpstr>MUŽSKÝ SPORT </vt:lpstr>
      <vt:lpstr>MUŽSKÝ SPORT</vt:lpstr>
      <vt:lpstr>ŽENSKÝ SPORT</vt:lpstr>
      <vt:lpstr>ŽENSKÝ SPORT</vt:lpstr>
      <vt:lpstr>TRANSGENDER SPORT</vt:lpstr>
      <vt:lpstr>VÝSLEDKY</vt:lpstr>
      <vt:lpstr>ZDROJE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Kopecký</dc:creator>
  <cp:lastModifiedBy>Čábelková Inna</cp:lastModifiedBy>
  <cp:revision>286</cp:revision>
  <dcterms:created xsi:type="dcterms:W3CDTF">2021-05-18T11:37:41Z</dcterms:created>
  <dcterms:modified xsi:type="dcterms:W3CDTF">2021-05-19T14:20:24Z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0x010100C719651D43A62D4C9BACA83636543EED</vt:lpwstr>
  </property>
</Properties>
</file>