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287183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148356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202315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299382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193654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A268607-D612-4B74-AA0A-F4ECAF30A840}" type="datetimeFigureOut">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418396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A268607-D612-4B74-AA0A-F4ECAF30A840}" type="datetimeFigureOut">
              <a:rPr lang="cs-CZ" smtClean="0"/>
              <a:t>17.03.2021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351584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A268607-D612-4B74-AA0A-F4ECAF30A840}" type="datetimeFigureOut">
              <a:rPr lang="cs-CZ" smtClean="0"/>
              <a:t>17.03.2021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268971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A268607-D612-4B74-AA0A-F4ECAF30A840}" type="datetimeFigureOut">
              <a:rPr lang="cs-CZ" smtClean="0"/>
              <a:t>17.03.2021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254173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A268607-D612-4B74-AA0A-F4ECAF30A840}" type="datetimeFigureOut">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3256027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4A268607-D612-4B74-AA0A-F4ECAF30A840}" type="datetimeFigureOut">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D78E5B-6EE2-4F44-9352-4D48192F8237}" type="slidenum">
              <a:rPr lang="cs-CZ" smtClean="0"/>
              <a:t>‹#›</a:t>
            </a:fld>
            <a:endParaRPr lang="cs-CZ"/>
          </a:p>
        </p:txBody>
      </p:sp>
    </p:spTree>
    <p:extLst>
      <p:ext uri="{BB962C8B-B14F-4D97-AF65-F5344CB8AC3E}">
        <p14:creationId xmlns:p14="http://schemas.microsoft.com/office/powerpoint/2010/main" val="75241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68607-D612-4B74-AA0A-F4ECAF30A840}" type="datetimeFigureOut">
              <a:rPr lang="cs-CZ" smtClean="0"/>
              <a:t>17.03.2021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78E5B-6EE2-4F44-9352-4D48192F8237}" type="slidenum">
              <a:rPr lang="cs-CZ" smtClean="0"/>
              <a:t>‹#›</a:t>
            </a:fld>
            <a:endParaRPr lang="cs-CZ"/>
          </a:p>
        </p:txBody>
      </p:sp>
    </p:spTree>
    <p:extLst>
      <p:ext uri="{BB962C8B-B14F-4D97-AF65-F5344CB8AC3E}">
        <p14:creationId xmlns:p14="http://schemas.microsoft.com/office/powerpoint/2010/main" val="207404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 y="1"/>
            <a:ext cx="12192000" cy="600362"/>
          </a:xfrm>
        </p:spPr>
        <p:txBody>
          <a:bodyPr>
            <a:normAutofit/>
          </a:bodyPr>
          <a:lstStyle/>
          <a:p>
            <a:pPr algn="ctr"/>
            <a:r>
              <a:rPr lang="cs-CZ" sz="3600" dirty="0" err="1" smtClean="0">
                <a:latin typeface="Arial Black" panose="020B0A04020102020204" pitchFamily="34" charset="0"/>
              </a:rPr>
              <a:t>American</a:t>
            </a:r>
            <a:r>
              <a:rPr lang="cs-CZ" sz="3600" dirty="0" smtClean="0">
                <a:latin typeface="Arial Black" panose="020B0A04020102020204" pitchFamily="34" charset="0"/>
              </a:rPr>
              <a:t> </a:t>
            </a:r>
            <a:r>
              <a:rPr lang="cs-CZ" sz="3600" dirty="0" err="1" smtClean="0">
                <a:latin typeface="Arial Black" panose="020B0A04020102020204" pitchFamily="34" charset="0"/>
              </a:rPr>
              <a:t>Women</a:t>
            </a:r>
            <a:r>
              <a:rPr lang="cs-CZ" sz="3600" dirty="0" smtClean="0">
                <a:latin typeface="Arial Black" panose="020B0A04020102020204" pitchFamily="34" charset="0"/>
              </a:rPr>
              <a:t> </a:t>
            </a:r>
            <a:r>
              <a:rPr lang="cs-CZ" sz="3600" dirty="0" err="1" smtClean="0">
                <a:latin typeface="Arial Black" panose="020B0A04020102020204" pitchFamily="34" charset="0"/>
              </a:rPr>
              <a:t>Literature</a:t>
            </a:r>
            <a:r>
              <a:rPr lang="cs-CZ" sz="3600" dirty="0" smtClean="0">
                <a:latin typeface="Arial Black" panose="020B0A04020102020204" pitchFamily="34" charset="0"/>
              </a:rPr>
              <a:t>: </a:t>
            </a:r>
            <a:r>
              <a:rPr lang="cs-CZ" sz="3600" dirty="0" err="1" smtClean="0">
                <a:latin typeface="Arial Black" panose="020B0A04020102020204" pitchFamily="34" charset="0"/>
              </a:rPr>
              <a:t>Beginnings</a:t>
            </a:r>
            <a:r>
              <a:rPr lang="cs-CZ" sz="3600" dirty="0" smtClean="0">
                <a:latin typeface="Arial Black" panose="020B0A04020102020204" pitchFamily="34" charset="0"/>
              </a:rPr>
              <a:t> – WW1</a:t>
            </a:r>
            <a:endParaRPr lang="cs-CZ" sz="3600" dirty="0">
              <a:latin typeface="Arial Black" panose="020B0A04020102020204" pitchFamily="34" charset="0"/>
            </a:endParaRPr>
          </a:p>
        </p:txBody>
      </p:sp>
      <p:sp>
        <p:nvSpPr>
          <p:cNvPr id="5" name="Zástupný symbol pro obsah 4"/>
          <p:cNvSpPr>
            <a:spLocks noGrp="1"/>
          </p:cNvSpPr>
          <p:nvPr>
            <p:ph sz="half" idx="1"/>
          </p:nvPr>
        </p:nvSpPr>
        <p:spPr>
          <a:xfrm>
            <a:off x="0" y="600363"/>
            <a:ext cx="10040308" cy="6410037"/>
          </a:xfrm>
        </p:spPr>
        <p:txBody>
          <a:bodyPr>
            <a:normAutofit fontScale="77500" lnSpcReduction="20000"/>
          </a:bodyPr>
          <a:lstStyle/>
          <a:p>
            <a:pPr marL="0" indent="0">
              <a:buNone/>
            </a:pPr>
            <a:r>
              <a:rPr lang="cs-CZ" b="1" dirty="0" err="1" smtClean="0">
                <a:solidFill>
                  <a:srgbClr val="7030A0"/>
                </a:solidFill>
              </a:rPr>
              <a:t>Introduction</a:t>
            </a:r>
            <a:endParaRPr lang="cs-CZ" b="1" dirty="0" smtClean="0">
              <a:solidFill>
                <a:srgbClr val="7030A0"/>
              </a:solidFill>
            </a:endParaRPr>
          </a:p>
          <a:p>
            <a:pPr>
              <a:lnSpc>
                <a:spcPct val="120000"/>
              </a:lnSpc>
              <a:spcBef>
                <a:spcPts val="0"/>
              </a:spcBef>
            </a:pPr>
            <a:r>
              <a:rPr lang="cs-CZ" sz="2400" b="1" dirty="0" smtClean="0">
                <a:solidFill>
                  <a:srgbClr val="7030A0"/>
                </a:solidFill>
              </a:rPr>
              <a:t>I</a:t>
            </a:r>
            <a:r>
              <a:rPr lang="en-GB" sz="2400" b="1" dirty="0" err="1" smtClean="0">
                <a:solidFill>
                  <a:srgbClr val="7030A0"/>
                </a:solidFill>
              </a:rPr>
              <a:t>nfluence</a:t>
            </a:r>
            <a:r>
              <a:rPr lang="en-GB" sz="2400" b="1" dirty="0" smtClean="0">
                <a:solidFill>
                  <a:srgbClr val="7030A0"/>
                </a:solidFill>
              </a:rPr>
              <a:t> of the British Emancipation Movement:</a:t>
            </a:r>
            <a:r>
              <a:rPr lang="en-GB" sz="2400" b="1" dirty="0" smtClean="0"/>
              <a:t> </a:t>
            </a:r>
            <a:r>
              <a:rPr lang="en-GB" sz="2400" dirty="0" smtClean="0"/>
              <a:t> </a:t>
            </a:r>
            <a:r>
              <a:rPr lang="en-GB" sz="2400" b="1" dirty="0" smtClean="0"/>
              <a:t>Mary Wollstonecraft‘s </a:t>
            </a:r>
            <a:r>
              <a:rPr lang="en-GB" sz="2400" b="1" i="1" dirty="0" smtClean="0"/>
              <a:t>A Vindication of the Rights of Woman</a:t>
            </a:r>
            <a:r>
              <a:rPr lang="en-GB" sz="2400" dirty="0" smtClean="0"/>
              <a:t> had an impact on the works of </a:t>
            </a:r>
            <a:r>
              <a:rPr lang="en-GB" sz="2400" b="1" dirty="0" smtClean="0"/>
              <a:t>Susanna </a:t>
            </a:r>
            <a:r>
              <a:rPr lang="en-GB" sz="2400" b="1" dirty="0" err="1" smtClean="0"/>
              <a:t>Rowson</a:t>
            </a:r>
            <a:r>
              <a:rPr lang="en-GB" sz="2400" dirty="0" smtClean="0"/>
              <a:t> (1762-1824), a pioneer American novelist, actress, and dramatist, especially in her </a:t>
            </a:r>
            <a:r>
              <a:rPr lang="en-GB" sz="2400" b="1" i="1" dirty="0" smtClean="0"/>
              <a:t>Miscellaneous Poems</a:t>
            </a:r>
            <a:r>
              <a:rPr lang="en-GB" sz="2400" i="1" dirty="0" smtClean="0"/>
              <a:t> </a:t>
            </a:r>
            <a:r>
              <a:rPr lang="en-GB" sz="2400" dirty="0" smtClean="0"/>
              <a:t>(1804) and novel </a:t>
            </a:r>
            <a:r>
              <a:rPr lang="en-GB" sz="2400" b="1" i="1" dirty="0" smtClean="0"/>
              <a:t>Charlotte: A Tale of Truth</a:t>
            </a:r>
            <a:r>
              <a:rPr lang="en-GB" sz="2400" i="1" dirty="0" smtClean="0"/>
              <a:t> </a:t>
            </a:r>
            <a:r>
              <a:rPr lang="en-GB" sz="2400" dirty="0" smtClean="0"/>
              <a:t>(1791, later as </a:t>
            </a:r>
            <a:r>
              <a:rPr lang="en-GB" sz="2400" i="1" dirty="0" smtClean="0"/>
              <a:t>Charlotte Temple</a:t>
            </a:r>
            <a:r>
              <a:rPr lang="en-GB" sz="2400" dirty="0" smtClean="0"/>
              <a:t>), as well as on the utopian dialogue </a:t>
            </a:r>
            <a:r>
              <a:rPr lang="en-GB" sz="2400" i="1" dirty="0" smtClean="0"/>
              <a:t>Alcuin</a:t>
            </a:r>
            <a:r>
              <a:rPr lang="en-GB" sz="2400" dirty="0" smtClean="0"/>
              <a:t> (1798) by Charles </a:t>
            </a:r>
            <a:r>
              <a:rPr lang="en-GB" sz="2400" dirty="0" err="1" smtClean="0"/>
              <a:t>Brockden</a:t>
            </a:r>
            <a:r>
              <a:rPr lang="en-GB" sz="2400" dirty="0" smtClean="0"/>
              <a:t> Brown</a:t>
            </a:r>
            <a:r>
              <a:rPr lang="en-GB" sz="2400" b="1" dirty="0" smtClean="0"/>
              <a:t> </a:t>
            </a:r>
            <a:r>
              <a:rPr lang="en-GB" sz="2400" dirty="0" smtClean="0"/>
              <a:t>(see the presentation American Gothic). </a:t>
            </a:r>
          </a:p>
          <a:p>
            <a:pPr>
              <a:lnSpc>
                <a:spcPct val="110000"/>
              </a:lnSpc>
              <a:spcBef>
                <a:spcPts val="0"/>
              </a:spcBef>
            </a:pPr>
            <a:r>
              <a:rPr lang="en-GB" sz="2400" b="1" dirty="0" smtClean="0">
                <a:solidFill>
                  <a:srgbClr val="7030A0"/>
                </a:solidFill>
              </a:rPr>
              <a:t>Domestic Roots: </a:t>
            </a:r>
          </a:p>
          <a:p>
            <a:pPr>
              <a:lnSpc>
                <a:spcPct val="120000"/>
              </a:lnSpc>
              <a:spcBef>
                <a:spcPts val="0"/>
              </a:spcBef>
              <a:buFontTx/>
              <a:buChar char="-"/>
            </a:pPr>
            <a:r>
              <a:rPr lang="en-GB" sz="2400" b="1" dirty="0" smtClean="0"/>
              <a:t>Religious sects </a:t>
            </a:r>
            <a:r>
              <a:rPr lang="en-GB" sz="2400" dirty="0" smtClean="0"/>
              <a:t>– especially the </a:t>
            </a:r>
            <a:r>
              <a:rPr lang="en-GB" sz="2400" b="1" dirty="0" smtClean="0"/>
              <a:t>Shakers </a:t>
            </a:r>
            <a:r>
              <a:rPr lang="en-GB" sz="2400" dirty="0" smtClean="0"/>
              <a:t>(actually The United Society of Believers in Christ’s Second Coming) founded in New England by Ann Lee. </a:t>
            </a:r>
            <a:r>
              <a:rPr lang="en-GB" sz="2400" b="1" dirty="0" smtClean="0"/>
              <a:t>Private diaries</a:t>
            </a:r>
            <a:r>
              <a:rPr lang="en-GB" sz="2400" dirty="0" smtClean="0"/>
              <a:t>:</a:t>
            </a:r>
            <a:r>
              <a:rPr lang="en-GB" sz="2400" b="1" dirty="0" smtClean="0"/>
              <a:t> </a:t>
            </a:r>
            <a:r>
              <a:rPr lang="en-GB" sz="2400" b="1" i="1" dirty="0" smtClean="0"/>
              <a:t>Spiritual Autobiography and Diary</a:t>
            </a:r>
            <a:r>
              <a:rPr lang="en-GB" sz="2400" i="1" dirty="0" smtClean="0"/>
              <a:t> </a:t>
            </a:r>
            <a:r>
              <a:rPr lang="en-GB" sz="2400" dirty="0" smtClean="0"/>
              <a:t>(1981)</a:t>
            </a:r>
            <a:r>
              <a:rPr lang="en-GB" sz="2400" i="1" dirty="0" smtClean="0"/>
              <a:t> </a:t>
            </a:r>
            <a:r>
              <a:rPr lang="en-GB" sz="2400" dirty="0" smtClean="0"/>
              <a:t>of </a:t>
            </a:r>
            <a:r>
              <a:rPr lang="en-GB" sz="2400" b="1" dirty="0" smtClean="0"/>
              <a:t>Rebecca Cox Jackson</a:t>
            </a:r>
            <a:r>
              <a:rPr lang="en-GB" sz="2400" dirty="0" smtClean="0"/>
              <a:t> (1795-1871), a unique record of the religious and existential experiences of a woman who left a male-dominated Southern Methodist Church and later founded </a:t>
            </a:r>
            <a:r>
              <a:rPr lang="en-GB" sz="2400" b="1" dirty="0" smtClean="0"/>
              <a:t>a mostly-female community of African-American Shakers </a:t>
            </a:r>
            <a:r>
              <a:rPr lang="en-GB" sz="2400" dirty="0" smtClean="0"/>
              <a:t>in Philadelphia. Stressing </a:t>
            </a:r>
            <a:r>
              <a:rPr lang="en-GB" sz="2400" b="1" dirty="0" smtClean="0"/>
              <a:t>friendship between women</a:t>
            </a:r>
            <a:r>
              <a:rPr lang="en-GB" sz="2400" dirty="0" smtClean="0"/>
              <a:t> and </a:t>
            </a:r>
            <a:r>
              <a:rPr lang="en-GB" sz="2400" b="1" dirty="0" smtClean="0"/>
              <a:t>criticizing patriarchal power and authority</a:t>
            </a:r>
            <a:r>
              <a:rPr lang="en-GB" sz="2400" dirty="0" smtClean="0"/>
              <a:t> (images of brutality and murder) in Shakers‘ communities. </a:t>
            </a:r>
          </a:p>
          <a:p>
            <a:pPr marL="230400" indent="-230400">
              <a:lnSpc>
                <a:spcPct val="120000"/>
              </a:lnSpc>
              <a:spcBef>
                <a:spcPts val="0"/>
              </a:spcBef>
              <a:buNone/>
            </a:pPr>
            <a:r>
              <a:rPr lang="en-GB" sz="2400" dirty="0" smtClean="0"/>
              <a:t>-</a:t>
            </a:r>
            <a:r>
              <a:rPr lang="en-GB" sz="2400" b="1" dirty="0" smtClean="0"/>
              <a:t>   Abolitionism - Isabella </a:t>
            </a:r>
            <a:r>
              <a:rPr lang="cs-CZ" sz="2400" b="1" dirty="0" err="1" smtClean="0"/>
              <a:t>Baumfree</a:t>
            </a:r>
            <a:r>
              <a:rPr lang="cs-CZ" sz="2400" b="1" dirty="0" smtClean="0"/>
              <a:t> (</a:t>
            </a:r>
            <a:r>
              <a:rPr lang="cs-CZ" sz="2400" b="1" dirty="0" err="1" smtClean="0"/>
              <a:t>or</a:t>
            </a:r>
            <a:r>
              <a:rPr lang="cs-CZ" sz="2400" b="1" dirty="0" smtClean="0"/>
              <a:t> </a:t>
            </a:r>
            <a:r>
              <a:rPr lang="en-GB" sz="2400" b="1" dirty="0" smtClean="0"/>
              <a:t>Van Wagener</a:t>
            </a:r>
            <a:r>
              <a:rPr lang="cs-CZ" sz="2400" b="1" dirty="0" smtClean="0"/>
              <a:t>)</a:t>
            </a:r>
            <a:r>
              <a:rPr lang="en-GB" sz="2400" dirty="0" smtClean="0"/>
              <a:t>, known as </a:t>
            </a:r>
            <a:r>
              <a:rPr lang="en-GB" sz="2400" b="1" dirty="0" smtClean="0"/>
              <a:t>Sojourner Truth</a:t>
            </a:r>
            <a:r>
              <a:rPr lang="en-GB" sz="2400" dirty="0" smtClean="0"/>
              <a:t> (</a:t>
            </a:r>
            <a:r>
              <a:rPr lang="en-GB" sz="2400" i="1" dirty="0" smtClean="0"/>
              <a:t>c</a:t>
            </a:r>
            <a:r>
              <a:rPr lang="en-GB" sz="2400" dirty="0" smtClean="0"/>
              <a:t>. 1797-1883), an emancipated slave, gave a famous speech “</a:t>
            </a:r>
            <a:r>
              <a:rPr lang="en-GB" sz="2400" b="1" dirty="0" smtClean="0"/>
              <a:t>May I Say A Few Words?</a:t>
            </a:r>
            <a:r>
              <a:rPr lang="en-GB" sz="2400" dirty="0" smtClean="0"/>
              <a:t>” at the Women</a:t>
            </a:r>
            <a:r>
              <a:rPr lang="cs-CZ" sz="2400" dirty="0" smtClean="0"/>
              <a:t>‘</a:t>
            </a:r>
            <a:r>
              <a:rPr lang="en-GB" sz="2400" dirty="0" smtClean="0"/>
              <a:t>s Rights Convention in Akron, OH, in </a:t>
            </a:r>
            <a:r>
              <a:rPr lang="en-GB" sz="2400" b="1" dirty="0" smtClean="0"/>
              <a:t>1851. </a:t>
            </a:r>
            <a:r>
              <a:rPr lang="en-GB" sz="2400" dirty="0" smtClean="0"/>
              <a:t>Using </a:t>
            </a:r>
            <a:r>
              <a:rPr lang="en-GB" sz="2400" b="1" dirty="0" smtClean="0"/>
              <a:t>street preachers‘ rhetoric and biblical reminiscences</a:t>
            </a:r>
            <a:r>
              <a:rPr lang="en-GB" sz="2400" dirty="0" smtClean="0"/>
              <a:t>: “And how came Jesus into the world? Through God who created him and woman who bore him. Man, where is your part? But the women are coming up, blessed be God, and a few of the men are coming with them. But man is in a tight place, the poor slave is on him, woman is coming on him, and he is surely between a hawk and a buzzard.”</a:t>
            </a:r>
          </a:p>
          <a:p>
            <a:pPr marL="0" indent="0">
              <a:buNone/>
            </a:pPr>
            <a:r>
              <a:rPr lang="cs-CZ" sz="2000" b="1" dirty="0" smtClean="0"/>
              <a:t> </a:t>
            </a:r>
            <a:endParaRPr lang="cs-CZ" sz="2000" b="1" dirty="0"/>
          </a:p>
        </p:txBody>
      </p:sp>
      <p:pic>
        <p:nvPicPr>
          <p:cNvPr id="7" name="Zástupný symbol pro obsah 6" descr="https://upload.wikimedia.org/wikipedia/commons/c/cc/Susanna_Rowson_crop.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007" b="22245"/>
          <a:stretch/>
        </p:blipFill>
        <p:spPr bwMode="auto">
          <a:xfrm>
            <a:off x="10040308" y="600362"/>
            <a:ext cx="2160000" cy="2861514"/>
          </a:xfrm>
          <a:prstGeom prst="rect">
            <a:avLst/>
          </a:prstGeom>
          <a:noFill/>
          <a:ln>
            <a:noFill/>
          </a:ln>
          <a:extLst>
            <a:ext uri="{53640926-AAD7-44D8-BBD7-CCE9431645EC}">
              <a14:shadowObscured xmlns:a14="http://schemas.microsoft.com/office/drawing/2010/main"/>
            </a:ext>
          </a:extLst>
        </p:spPr>
      </p:pic>
      <p:pic>
        <p:nvPicPr>
          <p:cNvPr id="8" name="Obrázek 7" descr="https://upload.wikimedia.org/wikipedia/commons/5/54/Sojourner_Truth%2C_1870_%28cropped%2C_restored%29.jpg"/>
          <p:cNvPicPr>
            <a:picLocks noChangeAspect="1"/>
          </p:cNvPicPr>
          <p:nvPr/>
        </p:nvPicPr>
        <p:blipFill rotWithShape="1">
          <a:blip r:embed="rId3" cstate="print">
            <a:extLst>
              <a:ext uri="{28A0092B-C50C-407E-A947-70E740481C1C}">
                <a14:useLocalDpi xmlns:a14="http://schemas.microsoft.com/office/drawing/2010/main" val="0"/>
              </a:ext>
            </a:extLst>
          </a:blip>
          <a:srcRect t="14437" r="11497" b="16991"/>
          <a:stretch/>
        </p:blipFill>
        <p:spPr bwMode="auto">
          <a:xfrm>
            <a:off x="10009071" y="3461876"/>
            <a:ext cx="2214167" cy="2376000"/>
          </a:xfrm>
          <a:prstGeom prst="rect">
            <a:avLst/>
          </a:prstGeom>
          <a:noFill/>
          <a:ln>
            <a:noFill/>
          </a:ln>
          <a:extLst>
            <a:ext uri="{53640926-AAD7-44D8-BBD7-CCE9431645EC}">
              <a14:shadowObscured xmlns:a14="http://schemas.microsoft.com/office/drawing/2010/main"/>
            </a:ext>
          </a:extLst>
        </p:spPr>
      </p:pic>
      <p:sp>
        <p:nvSpPr>
          <p:cNvPr id="9" name="TextovéPole 8"/>
          <p:cNvSpPr txBox="1"/>
          <p:nvPr/>
        </p:nvSpPr>
        <p:spPr>
          <a:xfrm>
            <a:off x="10009071" y="5837876"/>
            <a:ext cx="2225353" cy="584775"/>
          </a:xfrm>
          <a:prstGeom prst="rect">
            <a:avLst/>
          </a:prstGeom>
          <a:noFill/>
        </p:spPr>
        <p:txBody>
          <a:bodyPr wrap="none" rtlCol="0">
            <a:spAutoFit/>
          </a:bodyPr>
          <a:lstStyle/>
          <a:p>
            <a:r>
              <a:rPr lang="cs-CZ" sz="1600" dirty="0" smtClean="0"/>
              <a:t>Top: </a:t>
            </a:r>
            <a:r>
              <a:rPr lang="cs-CZ" sz="1600" dirty="0" err="1" smtClean="0"/>
              <a:t>Susanna</a:t>
            </a:r>
            <a:r>
              <a:rPr lang="cs-CZ" sz="1600" dirty="0" smtClean="0"/>
              <a:t> </a:t>
            </a:r>
            <a:r>
              <a:rPr lang="cs-CZ" sz="1600" dirty="0" err="1" smtClean="0"/>
              <a:t>Rowson</a:t>
            </a:r>
            <a:endParaRPr lang="cs-CZ" sz="1600" dirty="0" smtClean="0"/>
          </a:p>
          <a:p>
            <a:r>
              <a:rPr lang="cs-CZ" sz="1600" dirty="0" err="1" smtClean="0"/>
              <a:t>Bottom</a:t>
            </a:r>
            <a:r>
              <a:rPr lang="cs-CZ" sz="1600" dirty="0" smtClean="0"/>
              <a:t>: </a:t>
            </a:r>
            <a:r>
              <a:rPr lang="cs-CZ" sz="1600" dirty="0" err="1" smtClean="0"/>
              <a:t>Sojourner</a:t>
            </a:r>
            <a:r>
              <a:rPr lang="cs-CZ" sz="1600" dirty="0" smtClean="0"/>
              <a:t> </a:t>
            </a:r>
            <a:r>
              <a:rPr lang="cs-CZ" sz="1600" dirty="0" err="1" smtClean="0"/>
              <a:t>Truth</a:t>
            </a:r>
            <a:endParaRPr lang="cs-CZ" sz="1600" dirty="0"/>
          </a:p>
        </p:txBody>
      </p:sp>
    </p:spTree>
    <p:extLst>
      <p:ext uri="{BB962C8B-B14F-4D97-AF65-F5344CB8AC3E}">
        <p14:creationId xmlns:p14="http://schemas.microsoft.com/office/powerpoint/2010/main" val="82016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10836"/>
            <a:ext cx="12192000" cy="665020"/>
          </a:xfrm>
        </p:spPr>
        <p:txBody>
          <a:bodyPr>
            <a:normAutofit fontScale="90000"/>
          </a:bodyPr>
          <a:lstStyle/>
          <a:p>
            <a:pPr algn="ctr"/>
            <a:r>
              <a:rPr lang="cs-CZ" sz="3600" dirty="0" err="1" smtClean="0">
                <a:latin typeface="Arial Black" panose="020B0A04020102020204" pitchFamily="34" charset="0"/>
              </a:rPr>
              <a:t>Mainstream</a:t>
            </a:r>
            <a:r>
              <a:rPr lang="cs-CZ" sz="3600" dirty="0" smtClean="0">
                <a:latin typeface="Arial Black" panose="020B0A04020102020204" pitchFamily="34" charset="0"/>
              </a:rPr>
              <a:t> and </a:t>
            </a:r>
            <a:r>
              <a:rPr lang="cs-CZ" sz="3600" dirty="0" err="1" smtClean="0">
                <a:latin typeface="Arial Black" panose="020B0A04020102020204" pitchFamily="34" charset="0"/>
              </a:rPr>
              <a:t>Working</a:t>
            </a:r>
            <a:r>
              <a:rPr lang="cs-CZ" sz="3600" dirty="0" smtClean="0">
                <a:latin typeface="Arial Black" panose="020B0A04020102020204" pitchFamily="34" charset="0"/>
              </a:rPr>
              <a:t> </a:t>
            </a:r>
            <a:r>
              <a:rPr lang="cs-CZ" sz="3600" dirty="0" err="1" smtClean="0">
                <a:latin typeface="Arial Black" panose="020B0A04020102020204" pitchFamily="34" charset="0"/>
              </a:rPr>
              <a:t>Class</a:t>
            </a:r>
            <a:r>
              <a:rPr lang="cs-CZ" sz="3600" dirty="0" smtClean="0">
                <a:latin typeface="Arial Black" panose="020B0A04020102020204" pitchFamily="34" charset="0"/>
              </a:rPr>
              <a:t>; </a:t>
            </a:r>
            <a:r>
              <a:rPr lang="cs-CZ" sz="3600" dirty="0" err="1" smtClean="0">
                <a:latin typeface="Arial Black" panose="020B0A04020102020204" pitchFamily="34" charset="0"/>
              </a:rPr>
              <a:t>Captivity</a:t>
            </a:r>
            <a:r>
              <a:rPr lang="cs-CZ" sz="3600" dirty="0" smtClean="0">
                <a:latin typeface="Arial Black" panose="020B0A04020102020204" pitchFamily="34" charset="0"/>
              </a:rPr>
              <a:t> </a:t>
            </a:r>
            <a:r>
              <a:rPr lang="cs-CZ" sz="3600" dirty="0" err="1" smtClean="0">
                <a:latin typeface="Arial Black" panose="020B0A04020102020204" pitchFamily="34" charset="0"/>
              </a:rPr>
              <a:t>Narratives</a:t>
            </a:r>
            <a:endParaRPr lang="cs-CZ" sz="3600" dirty="0">
              <a:latin typeface="Arial Black" panose="020B0A04020102020204" pitchFamily="34" charset="0"/>
            </a:endParaRPr>
          </a:p>
        </p:txBody>
      </p:sp>
      <p:sp>
        <p:nvSpPr>
          <p:cNvPr id="3" name="Zástupný symbol pro obsah 2"/>
          <p:cNvSpPr>
            <a:spLocks noGrp="1"/>
          </p:cNvSpPr>
          <p:nvPr>
            <p:ph sz="half" idx="1"/>
          </p:nvPr>
        </p:nvSpPr>
        <p:spPr>
          <a:xfrm>
            <a:off x="147780" y="775856"/>
            <a:ext cx="9694861" cy="6082144"/>
          </a:xfrm>
        </p:spPr>
        <p:txBody>
          <a:bodyPr>
            <a:normAutofit fontScale="92500" lnSpcReduction="10000"/>
          </a:bodyPr>
          <a:lstStyle/>
          <a:p>
            <a:pPr>
              <a:lnSpc>
                <a:spcPct val="110000"/>
              </a:lnSpc>
              <a:spcBef>
                <a:spcPts val="0"/>
              </a:spcBef>
            </a:pPr>
            <a:r>
              <a:rPr lang="en-GB" sz="2000" b="1" dirty="0" smtClean="0">
                <a:solidFill>
                  <a:srgbClr val="7030A0"/>
                </a:solidFill>
              </a:rPr>
              <a:t>Mainstream Women Writers in the First Half of the 19th Century: </a:t>
            </a:r>
          </a:p>
          <a:p>
            <a:pPr>
              <a:lnSpc>
                <a:spcPct val="110000"/>
              </a:lnSpc>
              <a:spcBef>
                <a:spcPts val="0"/>
              </a:spcBef>
              <a:buFontTx/>
              <a:buChar char="-"/>
            </a:pPr>
            <a:r>
              <a:rPr lang="en-GB" sz="2000" b="1" dirty="0" smtClean="0"/>
              <a:t>Lydia Huntley Sigourney</a:t>
            </a:r>
            <a:r>
              <a:rPr lang="en-GB" sz="2000" dirty="0" smtClean="0"/>
              <a:t> (1791-1865), a follower English romantic poetess Felicia Hemans. The main topics of her poetry (</a:t>
            </a:r>
            <a:r>
              <a:rPr lang="en-GB" sz="2000" i="1" dirty="0" smtClean="0"/>
              <a:t>Zinzendorf and Other Poems</a:t>
            </a:r>
            <a:r>
              <a:rPr lang="en-GB" sz="2000" dirty="0" smtClean="0"/>
              <a:t>, 1836)</a:t>
            </a:r>
            <a:r>
              <a:rPr lang="en-GB" sz="2000" i="1" dirty="0" smtClean="0"/>
              <a:t> </a:t>
            </a:r>
            <a:r>
              <a:rPr lang="en-GB" sz="2000" dirty="0" smtClean="0"/>
              <a:t>are </a:t>
            </a:r>
            <a:r>
              <a:rPr lang="en-GB" sz="2000" b="1" dirty="0" smtClean="0"/>
              <a:t>death, responsibility and religion.</a:t>
            </a:r>
            <a:r>
              <a:rPr lang="en-GB" sz="2000" dirty="0" smtClean="0"/>
              <a:t> She is a representative of Victorian sentimentality and domesticity. She was also an author of ladies conduct manuals and </a:t>
            </a:r>
            <a:r>
              <a:rPr lang="en-GB" sz="2000" b="1" dirty="0" smtClean="0"/>
              <a:t>celebrated as educator</a:t>
            </a:r>
            <a:r>
              <a:rPr lang="en-GB" sz="2000" dirty="0" smtClean="0"/>
              <a:t> (a number of ladies societies and clubs bear her name</a:t>
            </a:r>
            <a:r>
              <a:rPr lang="en-GB" sz="2000" dirty="0" smtClean="0"/>
              <a:t>)</a:t>
            </a:r>
            <a:r>
              <a:rPr lang="cs-CZ" sz="2000" dirty="0" smtClean="0"/>
              <a:t>.</a:t>
            </a:r>
            <a:r>
              <a:rPr lang="en-GB" sz="2000" dirty="0" smtClean="0"/>
              <a:t> </a:t>
            </a:r>
            <a:endParaRPr lang="en-GB" sz="2000" dirty="0" smtClean="0"/>
          </a:p>
          <a:p>
            <a:pPr>
              <a:lnSpc>
                <a:spcPct val="110000"/>
              </a:lnSpc>
              <a:spcBef>
                <a:spcPts val="0"/>
              </a:spcBef>
              <a:buFontTx/>
              <a:buChar char="-"/>
            </a:pPr>
            <a:r>
              <a:rPr lang="en-GB" sz="2000" b="1" dirty="0" smtClean="0"/>
              <a:t>Eliza Leslie </a:t>
            </a:r>
            <a:r>
              <a:rPr lang="en-GB" sz="2000" dirty="0" smtClean="0"/>
              <a:t>(1787-1858), an author of ladies‘ manuals and very popular cookery books.</a:t>
            </a:r>
          </a:p>
          <a:p>
            <a:pPr>
              <a:lnSpc>
                <a:spcPct val="110000"/>
              </a:lnSpc>
              <a:spcBef>
                <a:spcPts val="0"/>
              </a:spcBef>
              <a:buFontTx/>
              <a:buChar char="-"/>
            </a:pPr>
            <a:r>
              <a:rPr lang="en-GB" sz="2000" b="1" dirty="0" smtClean="0"/>
              <a:t>Catharine Maria Sedgwick </a:t>
            </a:r>
            <a:r>
              <a:rPr lang="en-GB" sz="2000" dirty="0" smtClean="0"/>
              <a:t>(1789-1867), an author of historical romances including </a:t>
            </a:r>
            <a:r>
              <a:rPr lang="en-GB" sz="2000" b="1" i="1" dirty="0" smtClean="0"/>
              <a:t>Hope Leslie, or, Early Times in the Massachusetts</a:t>
            </a:r>
            <a:r>
              <a:rPr lang="en-GB" sz="2000" i="1" dirty="0" smtClean="0"/>
              <a:t> </a:t>
            </a:r>
            <a:r>
              <a:rPr lang="en-GB" sz="2000" dirty="0" smtClean="0"/>
              <a:t>(1827), a counterpart of J. F. Cooper’s novels.</a:t>
            </a:r>
          </a:p>
          <a:p>
            <a:pPr>
              <a:lnSpc>
                <a:spcPct val="110000"/>
              </a:lnSpc>
              <a:spcBef>
                <a:spcPts val="0"/>
              </a:spcBef>
            </a:pPr>
            <a:r>
              <a:rPr lang="en-GB" sz="2000" b="1" dirty="0" smtClean="0">
                <a:solidFill>
                  <a:srgbClr val="7030A0"/>
                </a:solidFill>
              </a:rPr>
              <a:t>Beginnings of Working Class Writing:</a:t>
            </a:r>
          </a:p>
          <a:p>
            <a:pPr marL="230400" indent="-230400">
              <a:lnSpc>
                <a:spcPct val="110000"/>
              </a:lnSpc>
              <a:spcBef>
                <a:spcPts val="0"/>
              </a:spcBef>
              <a:buNone/>
            </a:pPr>
            <a:r>
              <a:rPr lang="en-GB" sz="2000" i="1" dirty="0" smtClean="0"/>
              <a:t> -  </a:t>
            </a:r>
            <a:r>
              <a:rPr lang="en-GB" sz="2000" b="1" i="1" dirty="0" smtClean="0"/>
              <a:t>Lowell Offering </a:t>
            </a:r>
            <a:r>
              <a:rPr lang="en-GB" sz="2000" dirty="0" smtClean="0"/>
              <a:t>(1842-45; later </a:t>
            </a:r>
            <a:r>
              <a:rPr lang="en-GB" sz="2000" i="1" dirty="0" smtClean="0"/>
              <a:t>New England Offering </a:t>
            </a:r>
            <a:r>
              <a:rPr lang="en-GB" sz="2000" dirty="0" smtClean="0"/>
              <a:t>[1847-1850]) a periodical which published the writings of women operatives in the textile mills of Lowell, </a:t>
            </a:r>
            <a:r>
              <a:rPr lang="en-GB" sz="2000" dirty="0" smtClean="0"/>
              <a:t>M</a:t>
            </a:r>
            <a:r>
              <a:rPr lang="cs-CZ" sz="2000" dirty="0" smtClean="0"/>
              <a:t>A</a:t>
            </a:r>
            <a:r>
              <a:rPr lang="en-GB" sz="2000" dirty="0" smtClean="0"/>
              <a:t>. </a:t>
            </a:r>
            <a:r>
              <a:rPr lang="en-GB" sz="2000" dirty="0" smtClean="0"/>
              <a:t>The editor was a mill worker </a:t>
            </a:r>
            <a:r>
              <a:rPr lang="en-GB" sz="2000" b="1" dirty="0" smtClean="0"/>
              <a:t>Harriet Farley</a:t>
            </a:r>
            <a:r>
              <a:rPr lang="en-GB" sz="2000" dirty="0" smtClean="0"/>
              <a:t> (1817 – 1907).</a:t>
            </a:r>
            <a:r>
              <a:rPr lang="en-GB" sz="2000" i="1" dirty="0" smtClean="0"/>
              <a:t> </a:t>
            </a:r>
            <a:r>
              <a:rPr lang="en-GB" sz="2000" dirty="0" smtClean="0"/>
              <a:t>The writers deal not only with issues of the equality of the sexes and of social injustice, but also - sometimes with shrewd </a:t>
            </a:r>
            <a:r>
              <a:rPr lang="en-GB" sz="2000" dirty="0" err="1" smtClean="0"/>
              <a:t>humo</a:t>
            </a:r>
            <a:r>
              <a:rPr lang="cs-CZ" sz="2000" dirty="0" smtClean="0"/>
              <a:t>u</a:t>
            </a:r>
            <a:r>
              <a:rPr lang="en-GB" sz="2000" dirty="0" smtClean="0"/>
              <a:t>r </a:t>
            </a:r>
            <a:r>
              <a:rPr lang="en-GB" sz="2000" dirty="0" smtClean="0"/>
              <a:t>- </a:t>
            </a:r>
            <a:r>
              <a:rPr lang="cs-CZ" sz="2000" dirty="0" err="1" smtClean="0"/>
              <a:t>with</a:t>
            </a:r>
            <a:r>
              <a:rPr lang="en-GB" sz="2000" dirty="0" smtClean="0"/>
              <a:t> </a:t>
            </a:r>
            <a:r>
              <a:rPr lang="en-GB" sz="2000" dirty="0" smtClean="0"/>
              <a:t>the everyday troubles of the mill wom</a:t>
            </a:r>
            <a:r>
              <a:rPr lang="en-GB" sz="2000" dirty="0" smtClean="0">
                <a:solidFill>
                  <a:srgbClr val="7030A0"/>
                </a:solidFill>
              </a:rPr>
              <a:t>en.</a:t>
            </a:r>
          </a:p>
          <a:p>
            <a:pPr>
              <a:lnSpc>
                <a:spcPct val="110000"/>
              </a:lnSpc>
              <a:spcBef>
                <a:spcPts val="0"/>
              </a:spcBef>
            </a:pPr>
            <a:r>
              <a:rPr lang="en-GB" sz="2000" b="1" dirty="0" smtClean="0">
                <a:solidFill>
                  <a:srgbClr val="7030A0"/>
                </a:solidFill>
              </a:rPr>
              <a:t>Captivity Narratives:</a:t>
            </a:r>
          </a:p>
          <a:p>
            <a:pPr>
              <a:lnSpc>
                <a:spcPct val="110000"/>
              </a:lnSpc>
              <a:spcBef>
                <a:spcPts val="0"/>
              </a:spcBef>
              <a:buFontTx/>
              <a:buChar char="-"/>
            </a:pPr>
            <a:r>
              <a:rPr lang="en-GB" sz="2000" b="1" i="1" dirty="0" smtClean="0"/>
              <a:t>A Narrative of the Life of Mrs. Mary Jemison </a:t>
            </a:r>
            <a:r>
              <a:rPr lang="en-GB" sz="2000" dirty="0" smtClean="0"/>
              <a:t>(1824) - an Irishwoman captured by the Indians in her early teens and acculturated as a </a:t>
            </a:r>
            <a:r>
              <a:rPr lang="en-GB" sz="2000" b="1" dirty="0" smtClean="0"/>
              <a:t>Seneca Indian</a:t>
            </a:r>
            <a:r>
              <a:rPr lang="en-GB" sz="2000" dirty="0" smtClean="0"/>
              <a:t>; her account undermines stereotypes of Indian “savagery” and their behaviour toward women.</a:t>
            </a:r>
            <a:endParaRPr lang="cs-CZ" sz="2000" dirty="0" smtClean="0"/>
          </a:p>
          <a:p>
            <a:pPr marL="0" indent="0">
              <a:lnSpc>
                <a:spcPct val="110000"/>
              </a:lnSpc>
              <a:spcBef>
                <a:spcPts val="600"/>
              </a:spcBef>
              <a:buNone/>
            </a:pPr>
            <a:r>
              <a:rPr lang="cs-CZ" sz="1800" dirty="0" smtClean="0"/>
              <a:t>		        Top: </a:t>
            </a:r>
            <a:r>
              <a:rPr lang="cs-CZ" sz="1800" dirty="0" err="1" smtClean="0"/>
              <a:t>Catharine</a:t>
            </a:r>
            <a:r>
              <a:rPr lang="cs-CZ" sz="1800" dirty="0" smtClean="0"/>
              <a:t> Maria </a:t>
            </a:r>
            <a:r>
              <a:rPr lang="cs-CZ" sz="1800" dirty="0" err="1" smtClean="0"/>
              <a:t>Sedgwick</a:t>
            </a:r>
            <a:r>
              <a:rPr lang="cs-CZ" sz="1800" dirty="0" smtClean="0"/>
              <a:t>; </a:t>
            </a:r>
            <a:r>
              <a:rPr lang="cs-CZ" sz="1800" dirty="0" err="1" smtClean="0"/>
              <a:t>Bottom</a:t>
            </a:r>
            <a:r>
              <a:rPr lang="cs-CZ" sz="1800" dirty="0" smtClean="0"/>
              <a:t>: </a:t>
            </a:r>
            <a:r>
              <a:rPr lang="cs-CZ" sz="1800" dirty="0" err="1" smtClean="0"/>
              <a:t>Illustration</a:t>
            </a:r>
            <a:r>
              <a:rPr lang="cs-CZ" sz="1800" dirty="0" smtClean="0"/>
              <a:t> to Mary </a:t>
            </a:r>
            <a:r>
              <a:rPr lang="cs-CZ" sz="1800" dirty="0" err="1" smtClean="0"/>
              <a:t>Jemison‘s</a:t>
            </a:r>
            <a:r>
              <a:rPr lang="cs-CZ" sz="1800" dirty="0" smtClean="0"/>
              <a:t> </a:t>
            </a:r>
            <a:r>
              <a:rPr lang="cs-CZ" sz="1800" i="1" dirty="0" err="1" smtClean="0"/>
              <a:t>Narrative</a:t>
            </a:r>
            <a:endParaRPr lang="cs-CZ" sz="1900" dirty="0"/>
          </a:p>
        </p:txBody>
      </p:sp>
      <p:pic>
        <p:nvPicPr>
          <p:cNvPr id="5" name="Zástupný symbol pro obsah 4" descr="https://upload.wikimedia.org/wikipedia/commons/8/8c/Catherine_Sedgwick_%28crop%29.png"/>
          <p:cNvPicPr>
            <a:picLocks noGrp="1"/>
          </p:cNvPicPr>
          <p:nvPr>
            <p:ph sz="half" idx="2"/>
          </p:nvPr>
        </p:nvPicPr>
        <p:blipFill rotWithShape="1">
          <a:blip r:embed="rId2" cstate="print">
            <a:extLst>
              <a:ext uri="{28A0092B-C50C-407E-A947-70E740481C1C}">
                <a14:useLocalDpi xmlns:a14="http://schemas.microsoft.com/office/drawing/2010/main" val="0"/>
              </a:ext>
            </a:extLst>
          </a:blip>
          <a:srcRect l="17487" t="-2" r="10463" b="18805"/>
          <a:stretch/>
        </p:blipFill>
        <p:spPr bwMode="auto">
          <a:xfrm>
            <a:off x="9842642" y="584204"/>
            <a:ext cx="2434975" cy="2676231"/>
          </a:xfrm>
          <a:prstGeom prst="rect">
            <a:avLst/>
          </a:prstGeom>
          <a:noFill/>
          <a:ln>
            <a:noFill/>
          </a:ln>
          <a:extLst>
            <a:ext uri="{53640926-AAD7-44D8-BBD7-CCE9431645EC}">
              <a14:shadowObscured xmlns:a14="http://schemas.microsoft.com/office/drawing/2010/main"/>
            </a:ext>
          </a:extLst>
        </p:spPr>
      </p:pic>
      <p:pic>
        <p:nvPicPr>
          <p:cNvPr id="6" name="Obrázek 5" descr="https://upload.wikimedia.org/wikipedia/commons/0/09/Mary_Jemison_1856_pub.jpg"/>
          <p:cNvPicPr>
            <a:picLocks noChangeAspect="1"/>
          </p:cNvPicPr>
          <p:nvPr/>
        </p:nvPicPr>
        <p:blipFill rotWithShape="1">
          <a:blip r:embed="rId3">
            <a:extLst>
              <a:ext uri="{28A0092B-C50C-407E-A947-70E740481C1C}">
                <a14:useLocalDpi xmlns:a14="http://schemas.microsoft.com/office/drawing/2010/main" val="0"/>
              </a:ext>
            </a:extLst>
          </a:blip>
          <a:srcRect l="4931" t="8915" r="13076"/>
          <a:stretch/>
        </p:blipFill>
        <p:spPr bwMode="auto">
          <a:xfrm>
            <a:off x="9842641" y="3277217"/>
            <a:ext cx="2396484" cy="356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590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12192000" cy="692727"/>
          </a:xfrm>
        </p:spPr>
        <p:txBody>
          <a:bodyPr>
            <a:normAutofit/>
          </a:bodyPr>
          <a:lstStyle/>
          <a:p>
            <a:pPr algn="ctr"/>
            <a:r>
              <a:rPr lang="cs-CZ" sz="3600" dirty="0" smtClean="0">
                <a:latin typeface="Arial Black" panose="020B0A04020102020204" pitchFamily="34" charset="0"/>
              </a:rPr>
              <a:t>Margaret </a:t>
            </a:r>
            <a:r>
              <a:rPr lang="cs-CZ" sz="3600" dirty="0" err="1" smtClean="0">
                <a:latin typeface="Arial Black" panose="020B0A04020102020204" pitchFamily="34" charset="0"/>
              </a:rPr>
              <a:t>Fuller</a:t>
            </a:r>
            <a:r>
              <a:rPr lang="cs-CZ" sz="3600" dirty="0" smtClean="0">
                <a:latin typeface="Arial Black" panose="020B0A04020102020204" pitchFamily="34" charset="0"/>
              </a:rPr>
              <a:t> and Elizabeth </a:t>
            </a:r>
            <a:r>
              <a:rPr lang="cs-CZ" sz="3600" dirty="0" err="1" smtClean="0">
                <a:latin typeface="Arial Black" panose="020B0A04020102020204" pitchFamily="34" charset="0"/>
              </a:rPr>
              <a:t>Cady</a:t>
            </a:r>
            <a:r>
              <a:rPr lang="cs-CZ" sz="3600" dirty="0" smtClean="0">
                <a:latin typeface="Arial Black" panose="020B0A04020102020204" pitchFamily="34" charset="0"/>
              </a:rPr>
              <a:t> </a:t>
            </a:r>
            <a:r>
              <a:rPr lang="cs-CZ" sz="3600" dirty="0" err="1" smtClean="0">
                <a:latin typeface="Arial Black" panose="020B0A04020102020204" pitchFamily="34" charset="0"/>
              </a:rPr>
              <a:t>Stanton</a:t>
            </a:r>
            <a:r>
              <a:rPr lang="cs-CZ" sz="3200" dirty="0" smtClean="0">
                <a:latin typeface="Arial Black" panose="020B0A04020102020204" pitchFamily="34" charset="0"/>
              </a:rPr>
              <a:t> </a:t>
            </a:r>
            <a:endParaRPr lang="cs-CZ" sz="3200" dirty="0">
              <a:latin typeface="Arial Black" panose="020B0A04020102020204" pitchFamily="34" charset="0"/>
            </a:endParaRPr>
          </a:p>
        </p:txBody>
      </p:sp>
      <p:sp>
        <p:nvSpPr>
          <p:cNvPr id="3" name="Zástupný symbol pro obsah 2"/>
          <p:cNvSpPr>
            <a:spLocks noGrp="1"/>
          </p:cNvSpPr>
          <p:nvPr>
            <p:ph sz="half" idx="1"/>
          </p:nvPr>
        </p:nvSpPr>
        <p:spPr>
          <a:xfrm>
            <a:off x="0" y="643370"/>
            <a:ext cx="9707417" cy="6557818"/>
          </a:xfrm>
        </p:spPr>
        <p:txBody>
          <a:bodyPr>
            <a:normAutofit fontScale="92500" lnSpcReduction="20000"/>
          </a:bodyPr>
          <a:lstStyle/>
          <a:p>
            <a:pPr marL="0" indent="0">
              <a:lnSpc>
                <a:spcPct val="110000"/>
              </a:lnSpc>
              <a:spcBef>
                <a:spcPts val="0"/>
              </a:spcBef>
              <a:buNone/>
            </a:pPr>
            <a:r>
              <a:rPr lang="en-GB" sz="1900" dirty="0" smtClean="0"/>
              <a:t>While</a:t>
            </a:r>
            <a:r>
              <a:rPr lang="en-GB" sz="1900" b="1" dirty="0" smtClean="0"/>
              <a:t> Fuller</a:t>
            </a:r>
            <a:r>
              <a:rPr lang="en-GB" sz="1900" dirty="0" smtClean="0"/>
              <a:t> (1810-50) is the </a:t>
            </a:r>
            <a:r>
              <a:rPr lang="en-GB" sz="1900" b="1" dirty="0" smtClean="0"/>
              <a:t>initiator of American feminist movement</a:t>
            </a:r>
            <a:r>
              <a:rPr lang="en-GB" sz="1900" dirty="0" smtClean="0"/>
              <a:t>, </a:t>
            </a:r>
            <a:r>
              <a:rPr lang="en-GB" sz="1900" b="1" dirty="0" smtClean="0"/>
              <a:t>Stanton </a:t>
            </a:r>
            <a:r>
              <a:rPr lang="en-GB" sz="1900" dirty="0" smtClean="0"/>
              <a:t>(1815 -1902) is the </a:t>
            </a:r>
            <a:r>
              <a:rPr lang="en-GB" sz="1900" b="1" dirty="0" smtClean="0"/>
              <a:t>principal architect of women rights movement</a:t>
            </a:r>
            <a:r>
              <a:rPr lang="en-GB" sz="1900" dirty="0" smtClean="0"/>
              <a:t> in the U.S.</a:t>
            </a:r>
          </a:p>
          <a:p>
            <a:pPr>
              <a:lnSpc>
                <a:spcPct val="110000"/>
              </a:lnSpc>
              <a:spcBef>
                <a:spcPts val="0"/>
              </a:spcBef>
            </a:pPr>
            <a:r>
              <a:rPr lang="en-GB" sz="2000" b="1" dirty="0" smtClean="0">
                <a:solidFill>
                  <a:srgbClr val="7030A0"/>
                </a:solidFill>
              </a:rPr>
              <a:t>Fuller</a:t>
            </a:r>
            <a:r>
              <a:rPr lang="en-GB" sz="1800" dirty="0" smtClean="0">
                <a:solidFill>
                  <a:srgbClr val="7030A0"/>
                </a:solidFill>
              </a:rPr>
              <a:t> </a:t>
            </a:r>
            <a:r>
              <a:rPr lang="en-GB" sz="1900" dirty="0" smtClean="0"/>
              <a:t>was educated by her father and was known for </a:t>
            </a:r>
            <a:r>
              <a:rPr lang="en-GB" sz="1900" b="1" dirty="0" smtClean="0"/>
              <a:t>language proficiency</a:t>
            </a:r>
            <a:r>
              <a:rPr lang="en-GB" sz="1900" dirty="0" smtClean="0"/>
              <a:t> (Latin, Italian, German) and </a:t>
            </a:r>
            <a:r>
              <a:rPr lang="en-GB" sz="1900" b="1" dirty="0" smtClean="0"/>
              <a:t>wide reading</a:t>
            </a:r>
            <a:r>
              <a:rPr lang="en-GB" sz="1900" dirty="0" smtClean="0"/>
              <a:t> (Goethe, Emerson). From 1835 she </a:t>
            </a:r>
            <a:r>
              <a:rPr lang="en-GB" sz="1900" b="1" dirty="0" smtClean="0"/>
              <a:t>had to take care of the family</a:t>
            </a:r>
            <a:r>
              <a:rPr lang="en-GB" sz="1900" dirty="0" smtClean="0"/>
              <a:t>, but she </a:t>
            </a:r>
            <a:r>
              <a:rPr lang="en-GB" sz="1900" b="1" dirty="0" smtClean="0"/>
              <a:t>also taught and organized debate societies</a:t>
            </a:r>
            <a:r>
              <a:rPr lang="en-GB" sz="1900" dirty="0" smtClean="0"/>
              <a:t>. She </a:t>
            </a:r>
            <a:r>
              <a:rPr lang="en-GB" sz="1900" b="1" dirty="0" smtClean="0"/>
              <a:t>became one of the Transcendentalists</a:t>
            </a:r>
            <a:r>
              <a:rPr lang="en-GB" sz="1900" dirty="0" smtClean="0"/>
              <a:t> and </a:t>
            </a:r>
            <a:r>
              <a:rPr lang="en-GB" sz="1900" b="1" dirty="0" smtClean="0"/>
              <a:t>edited Emerson‘s journal </a:t>
            </a:r>
            <a:r>
              <a:rPr lang="en-GB" sz="1900" b="1" i="1" dirty="0" smtClean="0"/>
              <a:t>The Dial</a:t>
            </a:r>
            <a:r>
              <a:rPr lang="en-GB" sz="1900" b="1" dirty="0" smtClean="0"/>
              <a:t> </a:t>
            </a:r>
            <a:r>
              <a:rPr lang="en-GB" sz="1900" dirty="0" smtClean="0"/>
              <a:t>between 1840-42. She was </a:t>
            </a:r>
            <a:r>
              <a:rPr lang="en-GB" sz="1900" dirty="0" smtClean="0"/>
              <a:t>a</a:t>
            </a:r>
            <a:r>
              <a:rPr lang="en-GB" sz="1900" dirty="0" smtClean="0"/>
              <a:t>dmired by many Transcendentalists (H.D. Thoreau) and their friends (Nathaniel Hawthorne).</a:t>
            </a:r>
          </a:p>
          <a:p>
            <a:pPr>
              <a:lnSpc>
                <a:spcPct val="110000"/>
              </a:lnSpc>
              <a:spcBef>
                <a:spcPts val="0"/>
              </a:spcBef>
            </a:pPr>
            <a:r>
              <a:rPr lang="en-GB" sz="1900" dirty="0" smtClean="0"/>
              <a:t>As a </a:t>
            </a:r>
            <a:r>
              <a:rPr lang="en-GB" sz="1900" b="1" dirty="0" smtClean="0"/>
              <a:t>journalist, </a:t>
            </a:r>
            <a:r>
              <a:rPr lang="en-GB" sz="1900" dirty="0" smtClean="0"/>
              <a:t>she attracted attention by the travelogue </a:t>
            </a:r>
            <a:r>
              <a:rPr lang="en-GB" sz="1900" b="1" i="1" dirty="0" smtClean="0"/>
              <a:t>Summer on the Lakes</a:t>
            </a:r>
            <a:r>
              <a:rPr lang="en-GB" sz="1900" i="1" dirty="0" smtClean="0"/>
              <a:t> </a:t>
            </a:r>
            <a:r>
              <a:rPr lang="en-GB" sz="1900" dirty="0" smtClean="0"/>
              <a:t>(1844)</a:t>
            </a:r>
            <a:r>
              <a:rPr lang="en-GB" sz="1900" i="1" dirty="0" smtClean="0"/>
              <a:t> </a:t>
            </a:r>
            <a:r>
              <a:rPr lang="en-GB" sz="1900" dirty="0" smtClean="0"/>
              <a:t>describing her trip to </a:t>
            </a:r>
            <a:r>
              <a:rPr lang="en-GB" sz="1900" b="1" dirty="0" smtClean="0"/>
              <a:t>the Great Lakes </a:t>
            </a:r>
            <a:r>
              <a:rPr lang="en-GB" sz="1900" dirty="0" smtClean="0"/>
              <a:t>and criticizing the </a:t>
            </a:r>
            <a:r>
              <a:rPr lang="en-GB" sz="1900" b="1" dirty="0" smtClean="0"/>
              <a:t>destructive</a:t>
            </a:r>
            <a:r>
              <a:rPr lang="en-GB" sz="1900" b="1" dirty="0" smtClean="0"/>
              <a:t> impact of the</a:t>
            </a:r>
            <a:r>
              <a:rPr lang="en-GB" sz="1900" b="1" dirty="0" smtClean="0"/>
              <a:t> American</a:t>
            </a:r>
            <a:r>
              <a:rPr lang="en-GB" sz="1900" b="1" dirty="0" smtClean="0"/>
              <a:t> civilization on the Indians</a:t>
            </a:r>
            <a:r>
              <a:rPr lang="en-GB" sz="1900" dirty="0" smtClean="0"/>
              <a:t>. As </a:t>
            </a:r>
            <a:r>
              <a:rPr lang="en-GB" sz="1900" b="1" dirty="0" smtClean="0"/>
              <a:t>the first woman</a:t>
            </a:r>
            <a:r>
              <a:rPr lang="en-GB" sz="1900" dirty="0" smtClean="0"/>
              <a:t> in America she became a professional journalist</a:t>
            </a:r>
            <a:r>
              <a:rPr lang="en-GB" sz="1900" dirty="0" smtClean="0"/>
              <a:t>, a </a:t>
            </a:r>
            <a:r>
              <a:rPr lang="en-GB" sz="1900" b="1" dirty="0" smtClean="0"/>
              <a:t>full-time staff writer for </a:t>
            </a:r>
            <a:r>
              <a:rPr lang="en-GB" sz="1900" b="1" i="1" dirty="0" smtClean="0"/>
              <a:t>New York Tribune</a:t>
            </a:r>
            <a:r>
              <a:rPr lang="en-GB" sz="1900" dirty="0" smtClean="0"/>
              <a:t>. She reviewed </a:t>
            </a:r>
            <a:r>
              <a:rPr lang="en-GB" sz="1900" dirty="0" smtClean="0"/>
              <a:t>literature but also </a:t>
            </a:r>
            <a:r>
              <a:rPr lang="en-GB" sz="1900" b="1" dirty="0" smtClean="0"/>
              <a:t>covered the revolutions of 1848 in Europe</a:t>
            </a:r>
            <a:r>
              <a:rPr lang="en-GB" sz="1900" dirty="0" smtClean="0"/>
              <a:t> and the beginnings of the </a:t>
            </a:r>
            <a:r>
              <a:rPr lang="en-GB" sz="1900" b="1" dirty="0" smtClean="0"/>
              <a:t>Italian Risorgimento</a:t>
            </a:r>
            <a:r>
              <a:rPr lang="en-GB" sz="1900" dirty="0" smtClean="0"/>
              <a:t>. She </a:t>
            </a:r>
            <a:r>
              <a:rPr lang="en-GB" sz="1900" b="1" dirty="0" smtClean="0"/>
              <a:t>married a revolutionary leader</a:t>
            </a:r>
            <a:r>
              <a:rPr lang="en-GB" sz="1900" dirty="0" smtClean="0"/>
              <a:t> (Count </a:t>
            </a:r>
            <a:r>
              <a:rPr lang="cs-CZ" sz="1900" dirty="0" smtClean="0"/>
              <a:t>Giovanni Angelo </a:t>
            </a:r>
            <a:r>
              <a:rPr lang="en-GB" sz="1900" dirty="0" err="1" smtClean="0"/>
              <a:t>Ossoli</a:t>
            </a:r>
            <a:r>
              <a:rPr lang="cs-CZ" sz="1900" dirty="0" smtClean="0"/>
              <a:t> </a:t>
            </a:r>
            <a:r>
              <a:rPr lang="cs-CZ" sz="1900" dirty="0" err="1" smtClean="0"/>
              <a:t>from</a:t>
            </a:r>
            <a:r>
              <a:rPr lang="cs-CZ" sz="1900" dirty="0" smtClean="0"/>
              <a:t> Rome</a:t>
            </a:r>
            <a:r>
              <a:rPr lang="en-GB" sz="1900" dirty="0" smtClean="0"/>
              <a:t>) but </a:t>
            </a:r>
            <a:r>
              <a:rPr lang="en-GB" sz="1900" b="1" dirty="0" smtClean="0"/>
              <a:t>tragically died</a:t>
            </a:r>
            <a:r>
              <a:rPr lang="en-GB" sz="1900" dirty="0" smtClean="0"/>
              <a:t> during shipwreck on </a:t>
            </a:r>
            <a:r>
              <a:rPr lang="cs-CZ" sz="1900" dirty="0" err="1" smtClean="0"/>
              <a:t>their</a:t>
            </a:r>
            <a:r>
              <a:rPr lang="en-GB" sz="1900" dirty="0" smtClean="0"/>
              <a:t> return to the U.S.</a:t>
            </a:r>
          </a:p>
          <a:p>
            <a:pPr>
              <a:lnSpc>
                <a:spcPct val="110000"/>
              </a:lnSpc>
              <a:spcBef>
                <a:spcPts val="0"/>
              </a:spcBef>
            </a:pPr>
            <a:r>
              <a:rPr lang="en-GB" sz="1900" dirty="0" smtClean="0"/>
              <a:t>Her </a:t>
            </a:r>
            <a:r>
              <a:rPr lang="en-GB" sz="1900" b="1" dirty="0" smtClean="0"/>
              <a:t>most important book </a:t>
            </a:r>
            <a:r>
              <a:rPr lang="en-GB" sz="1900" b="1" i="1" dirty="0" smtClean="0"/>
              <a:t>Woman in the Nineteenth Century</a:t>
            </a:r>
            <a:r>
              <a:rPr lang="en-GB" sz="1900" dirty="0" smtClean="0"/>
              <a:t> (1845) argues for </a:t>
            </a:r>
            <a:r>
              <a:rPr lang="en-GB" sz="1900" b="1" dirty="0" smtClean="0"/>
              <a:t>the equality of the sexes in intellectual life</a:t>
            </a:r>
            <a:r>
              <a:rPr lang="en-GB" sz="1900" dirty="0" smtClean="0"/>
              <a:t> and </a:t>
            </a:r>
            <a:r>
              <a:rPr lang="en-GB" sz="1900" b="1" dirty="0" smtClean="0"/>
              <a:t>urges women to be emotionally and socially independent</a:t>
            </a:r>
            <a:r>
              <a:rPr lang="en-GB" sz="1900" dirty="0" smtClean="0"/>
              <a:t>. She </a:t>
            </a:r>
            <a:r>
              <a:rPr lang="en-GB" sz="1900" b="1" dirty="0" smtClean="0"/>
              <a:t>refuses to make sharp distinctions between genders</a:t>
            </a:r>
            <a:r>
              <a:rPr lang="en-GB" sz="1900" dirty="0" smtClean="0"/>
              <a:t> and sees men and women as parts of a single harmonious human being.</a:t>
            </a:r>
          </a:p>
          <a:p>
            <a:pPr>
              <a:lnSpc>
                <a:spcPct val="110000"/>
              </a:lnSpc>
              <a:spcBef>
                <a:spcPts val="0"/>
              </a:spcBef>
            </a:pPr>
            <a:r>
              <a:rPr lang="en-GB" sz="2000" b="1" dirty="0" smtClean="0">
                <a:solidFill>
                  <a:srgbClr val="7030A0"/>
                </a:solidFill>
              </a:rPr>
              <a:t>Stanton</a:t>
            </a:r>
            <a:r>
              <a:rPr lang="en-GB" sz="2000" b="1" dirty="0" smtClean="0"/>
              <a:t> </a:t>
            </a:r>
            <a:r>
              <a:rPr lang="en-GB" sz="1900" dirty="0" smtClean="0"/>
              <a:t>started as an Abolitionist with </a:t>
            </a:r>
            <a:r>
              <a:rPr lang="en-GB" sz="1900" b="1" dirty="0" smtClean="0"/>
              <a:t>W.L. Garrison</a:t>
            </a:r>
            <a:r>
              <a:rPr lang="en-GB" sz="1900" dirty="0" smtClean="0"/>
              <a:t>, etc. (see previous presentation), and organized </a:t>
            </a:r>
            <a:r>
              <a:rPr lang="en-GB" sz="1900" b="1" dirty="0" smtClean="0"/>
              <a:t>the first Women Rights Convention</a:t>
            </a:r>
            <a:r>
              <a:rPr lang="en-GB" sz="1900" dirty="0" smtClean="0"/>
              <a:t> in </a:t>
            </a:r>
            <a:r>
              <a:rPr lang="en-GB" sz="1900" b="1" dirty="0" smtClean="0"/>
              <a:t>Seneca Falls</a:t>
            </a:r>
            <a:r>
              <a:rPr lang="en-GB" sz="1900" dirty="0" smtClean="0"/>
              <a:t>, NY (1848): published a </a:t>
            </a:r>
            <a:r>
              <a:rPr lang="en-GB" sz="1900" b="1" dirty="0" smtClean="0"/>
              <a:t>manifesto in the form of the Declaration of Independence – </a:t>
            </a:r>
            <a:r>
              <a:rPr lang="en-GB" sz="1900" b="1" i="1" dirty="0" smtClean="0"/>
              <a:t>Declaration of Sentiments and Resolutions</a:t>
            </a:r>
            <a:r>
              <a:rPr lang="en-GB" sz="1900" dirty="0" smtClean="0"/>
              <a:t>. In </a:t>
            </a:r>
            <a:r>
              <a:rPr lang="en-GB" sz="1900" b="1" dirty="0" smtClean="0"/>
              <a:t>1869</a:t>
            </a:r>
            <a:r>
              <a:rPr lang="en-GB" sz="1900" dirty="0" smtClean="0"/>
              <a:t> she founded a radical </a:t>
            </a:r>
            <a:r>
              <a:rPr lang="en-GB" sz="1900" b="1" dirty="0" smtClean="0"/>
              <a:t>National Women Suffrage Association. </a:t>
            </a:r>
            <a:r>
              <a:rPr lang="en-GB" sz="1900" dirty="0" smtClean="0"/>
              <a:t>She radically rewrote The Bible – </a:t>
            </a:r>
            <a:r>
              <a:rPr lang="en-GB" sz="1900" b="1" i="1" dirty="0" smtClean="0"/>
              <a:t>Woman‘s Bible</a:t>
            </a:r>
            <a:r>
              <a:rPr lang="en-GB" sz="1900" dirty="0" smtClean="0"/>
              <a:t> (1895, 1898) and published also the </a:t>
            </a:r>
            <a:r>
              <a:rPr lang="en-GB" sz="1900" b="1" i="1" dirty="0" smtClean="0"/>
              <a:t>History of Woman Suffrage</a:t>
            </a:r>
            <a:r>
              <a:rPr lang="en-GB" sz="1900" i="1" dirty="0" smtClean="0"/>
              <a:t> </a:t>
            </a:r>
            <a:r>
              <a:rPr lang="en-GB" sz="1900" dirty="0" smtClean="0"/>
              <a:t>(1881). She kept close</a:t>
            </a:r>
            <a:r>
              <a:rPr lang="en-GB" sz="1900" b="1" dirty="0" smtClean="0"/>
              <a:t> contacts with African-Americans</a:t>
            </a:r>
            <a:r>
              <a:rPr lang="en-GB" sz="1900" dirty="0" smtClean="0"/>
              <a:t> – especially </a:t>
            </a:r>
            <a:r>
              <a:rPr lang="en-GB" sz="1900" b="1" dirty="0" smtClean="0"/>
              <a:t>Frederick Douglass.</a:t>
            </a:r>
            <a:r>
              <a:rPr lang="en-GB" sz="1600" b="1" dirty="0" smtClean="0"/>
              <a:t>                                   </a:t>
            </a:r>
          </a:p>
          <a:p>
            <a:pPr marL="0" indent="0">
              <a:lnSpc>
                <a:spcPct val="110000"/>
              </a:lnSpc>
              <a:spcBef>
                <a:spcPts val="0"/>
              </a:spcBef>
              <a:buNone/>
            </a:pPr>
            <a:r>
              <a:rPr lang="en-GB" sz="1600" b="1" dirty="0" smtClean="0"/>
              <a:t>					</a:t>
            </a:r>
            <a:r>
              <a:rPr lang="en-GB" sz="1600" dirty="0" smtClean="0"/>
              <a:t>Right:</a:t>
            </a:r>
            <a:r>
              <a:rPr lang="en-GB" sz="1600" b="1" dirty="0" smtClean="0"/>
              <a:t> </a:t>
            </a:r>
            <a:r>
              <a:rPr lang="en-GB" sz="1600" dirty="0" smtClean="0"/>
              <a:t>A women‘s petition for the abolition of slavery created   					           by Elizabeth Stanton (1864).</a:t>
            </a:r>
            <a:endParaRPr lang="en-GB" sz="1800" dirty="0" smtClean="0"/>
          </a:p>
          <a:p>
            <a:endParaRPr lang="cs-CZ" sz="2000" dirty="0"/>
          </a:p>
        </p:txBody>
      </p:sp>
      <p:pic>
        <p:nvPicPr>
          <p:cNvPr id="5" name="Zástupný symbol pro obsah 4" descr="https://upload.wikimedia.org/wikipedia/commons/3/32/WomanInTheNineteenthCentury1845.jpg"/>
          <p:cNvPicPr>
            <a:picLocks noGrp="1"/>
          </p:cNvPicPr>
          <p:nvPr>
            <p:ph sz="half" idx="2"/>
          </p:nvPr>
        </p:nvPicPr>
        <p:blipFill rotWithShape="1">
          <a:blip r:embed="rId2">
            <a:extLst>
              <a:ext uri="{28A0092B-C50C-407E-A947-70E740481C1C}">
                <a14:useLocalDpi xmlns:a14="http://schemas.microsoft.com/office/drawing/2010/main" val="0"/>
              </a:ext>
            </a:extLst>
          </a:blip>
          <a:srcRect l="3319" t="7561" r="2352" b="5895"/>
          <a:stretch/>
        </p:blipFill>
        <p:spPr bwMode="auto">
          <a:xfrm>
            <a:off x="9707418" y="606425"/>
            <a:ext cx="2403425" cy="4351338"/>
          </a:xfrm>
          <a:prstGeom prst="rect">
            <a:avLst/>
          </a:prstGeom>
          <a:noFill/>
          <a:ln>
            <a:noFill/>
          </a:ln>
          <a:extLst>
            <a:ext uri="{53640926-AAD7-44D8-BBD7-CCE9431645EC}">
              <a14:shadowObscured xmlns:a14="http://schemas.microsoft.com/office/drawing/2010/main"/>
            </a:ext>
          </a:extLst>
        </p:spPr>
      </p:pic>
      <p:pic>
        <p:nvPicPr>
          <p:cNvPr id="6" name="Obrázek 5" descr="https://upload.wikimedia.org/wikipedia/commons/3/3f/Womens_Loyal_National_League_petition_from_senatedotgov.jpg"/>
          <p:cNvPicPr/>
          <p:nvPr/>
        </p:nvPicPr>
        <p:blipFill rotWithShape="1">
          <a:blip r:embed="rId3" cstate="print">
            <a:extLst>
              <a:ext uri="{28A0092B-C50C-407E-A947-70E740481C1C}">
                <a14:useLocalDpi xmlns:a14="http://schemas.microsoft.com/office/drawing/2010/main" val="0"/>
              </a:ext>
            </a:extLst>
          </a:blip>
          <a:srcRect b="36927"/>
          <a:stretch/>
        </p:blipFill>
        <p:spPr bwMode="auto">
          <a:xfrm>
            <a:off x="9707419" y="4957763"/>
            <a:ext cx="2484582" cy="1904855"/>
          </a:xfrm>
          <a:prstGeom prst="rect">
            <a:avLst/>
          </a:prstGeom>
          <a:noFill/>
          <a:ln>
            <a:noFill/>
          </a:ln>
        </p:spPr>
      </p:pic>
    </p:spTree>
    <p:extLst>
      <p:ext uri="{BB962C8B-B14F-4D97-AF65-F5344CB8AC3E}">
        <p14:creationId xmlns:p14="http://schemas.microsoft.com/office/powerpoint/2010/main" val="454123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 y="0"/>
            <a:ext cx="12192001" cy="628074"/>
          </a:xfrm>
        </p:spPr>
        <p:txBody>
          <a:bodyPr>
            <a:normAutofit/>
          </a:bodyPr>
          <a:lstStyle/>
          <a:p>
            <a:r>
              <a:rPr lang="cs-CZ" sz="3000" dirty="0" err="1" smtClean="0">
                <a:latin typeface="Arial Black" panose="020B0A04020102020204" pitchFamily="34" charset="0"/>
              </a:rPr>
              <a:t>Turn</a:t>
            </a:r>
            <a:r>
              <a:rPr lang="cs-CZ" sz="3000" dirty="0" smtClean="0">
                <a:latin typeface="Arial Black" panose="020B0A04020102020204" pitchFamily="34" charset="0"/>
              </a:rPr>
              <a:t> </a:t>
            </a:r>
            <a:r>
              <a:rPr lang="cs-CZ" sz="3000" dirty="0" err="1" smtClean="0">
                <a:latin typeface="Arial Black" panose="020B0A04020102020204" pitchFamily="34" charset="0"/>
              </a:rPr>
              <a:t>of</a:t>
            </a:r>
            <a:r>
              <a:rPr lang="cs-CZ" sz="3000" dirty="0" smtClean="0">
                <a:latin typeface="Arial Black" panose="020B0A04020102020204" pitchFamily="34" charset="0"/>
              </a:rPr>
              <a:t> </a:t>
            </a:r>
            <a:r>
              <a:rPr lang="cs-CZ" sz="3000" dirty="0" err="1" smtClean="0">
                <a:latin typeface="Arial Black" panose="020B0A04020102020204" pitchFamily="34" charset="0"/>
              </a:rPr>
              <a:t>the</a:t>
            </a:r>
            <a:r>
              <a:rPr lang="cs-CZ" sz="3000" dirty="0" smtClean="0">
                <a:latin typeface="Arial Black" panose="020B0A04020102020204" pitchFamily="34" charset="0"/>
              </a:rPr>
              <a:t> </a:t>
            </a:r>
            <a:r>
              <a:rPr lang="cs-CZ" sz="3000" dirty="0" err="1" smtClean="0">
                <a:latin typeface="Arial Black" panose="020B0A04020102020204" pitchFamily="34" charset="0"/>
              </a:rPr>
              <a:t>Century</a:t>
            </a:r>
            <a:r>
              <a:rPr lang="cs-CZ" sz="3000" dirty="0" smtClean="0">
                <a:latin typeface="Arial Black" panose="020B0A04020102020204" pitchFamily="34" charset="0"/>
              </a:rPr>
              <a:t>: Charlotte </a:t>
            </a:r>
            <a:r>
              <a:rPr lang="cs-CZ" sz="3000" dirty="0" err="1" smtClean="0">
                <a:latin typeface="Arial Black" panose="020B0A04020102020204" pitchFamily="34" charset="0"/>
              </a:rPr>
              <a:t>Perkins</a:t>
            </a:r>
            <a:r>
              <a:rPr lang="cs-CZ" sz="3000" dirty="0" smtClean="0">
                <a:latin typeface="Arial Black" panose="020B0A04020102020204" pitchFamily="34" charset="0"/>
              </a:rPr>
              <a:t> </a:t>
            </a:r>
            <a:r>
              <a:rPr lang="cs-CZ" sz="3000" dirty="0" err="1" smtClean="0">
                <a:latin typeface="Arial Black" panose="020B0A04020102020204" pitchFamily="34" charset="0"/>
              </a:rPr>
              <a:t>Gilman</a:t>
            </a:r>
            <a:endParaRPr lang="cs-CZ" sz="3000" dirty="0">
              <a:latin typeface="Arial Black" panose="020B0A04020102020204" pitchFamily="34" charset="0"/>
            </a:endParaRPr>
          </a:p>
        </p:txBody>
      </p:sp>
      <p:sp>
        <p:nvSpPr>
          <p:cNvPr id="3" name="Zástupný symbol pro obsah 2"/>
          <p:cNvSpPr>
            <a:spLocks noGrp="1"/>
          </p:cNvSpPr>
          <p:nvPr>
            <p:ph sz="half" idx="1"/>
          </p:nvPr>
        </p:nvSpPr>
        <p:spPr>
          <a:xfrm>
            <a:off x="129308" y="628074"/>
            <a:ext cx="9513455" cy="6446981"/>
          </a:xfrm>
        </p:spPr>
        <p:txBody>
          <a:bodyPr>
            <a:normAutofit fontScale="85000" lnSpcReduction="20000"/>
          </a:bodyPr>
          <a:lstStyle/>
          <a:p>
            <a:pPr marL="0" indent="0">
              <a:lnSpc>
                <a:spcPct val="120000"/>
              </a:lnSpc>
              <a:spcBef>
                <a:spcPts val="0"/>
              </a:spcBef>
              <a:buNone/>
            </a:pPr>
            <a:r>
              <a:rPr lang="en-GB" sz="1900" dirty="0" smtClean="0"/>
              <a:t>The period between 1890 and 1920, is characterized by </a:t>
            </a:r>
            <a:r>
              <a:rPr lang="en-GB" sz="1900" b="1" dirty="0" smtClean="0"/>
              <a:t>important changes in women literature</a:t>
            </a:r>
            <a:r>
              <a:rPr lang="en-GB" sz="1900" dirty="0" smtClean="0"/>
              <a:t> which affect genre forms especially in prose. These shifts include: </a:t>
            </a:r>
          </a:p>
          <a:p>
            <a:pPr>
              <a:lnSpc>
                <a:spcPct val="120000"/>
              </a:lnSpc>
              <a:spcBef>
                <a:spcPts val="0"/>
              </a:spcBef>
            </a:pPr>
            <a:r>
              <a:rPr lang="en-GB" sz="1900" b="1" dirty="0" smtClean="0"/>
              <a:t>the fusion of political women’s writing and modern fiction techniques</a:t>
            </a:r>
            <a:r>
              <a:rPr lang="en-GB" sz="1900" dirty="0" smtClean="0"/>
              <a:t>, e.g., inner monologue foreshadowing stream of consciousness, fragmented narrative perspective, and laconic, suggestive, emotionally restrained style (Gilman)</a:t>
            </a:r>
          </a:p>
          <a:p>
            <a:pPr>
              <a:lnSpc>
                <a:spcPct val="120000"/>
              </a:lnSpc>
              <a:spcBef>
                <a:spcPts val="0"/>
              </a:spcBef>
            </a:pPr>
            <a:r>
              <a:rPr lang="en-GB" sz="1900" b="1" dirty="0" smtClean="0"/>
              <a:t>interpenetration of naturalism, psychological techniques, and the women’s “problem novel”</a:t>
            </a:r>
            <a:r>
              <a:rPr lang="en-GB" sz="1900" dirty="0" smtClean="0"/>
              <a:t> in the works of </a:t>
            </a:r>
            <a:r>
              <a:rPr lang="en-GB" sz="1900" b="1" dirty="0" smtClean="0"/>
              <a:t>Kate Chopin, Edith Wharton and Willa Cather.</a:t>
            </a:r>
          </a:p>
          <a:p>
            <a:pPr marL="0" indent="0">
              <a:lnSpc>
                <a:spcPct val="120000"/>
              </a:lnSpc>
              <a:spcBef>
                <a:spcPts val="0"/>
              </a:spcBef>
              <a:buNone/>
            </a:pPr>
            <a:r>
              <a:rPr lang="en-GB" sz="2100" b="1" dirty="0" smtClean="0">
                <a:solidFill>
                  <a:srgbClr val="7030A0"/>
                </a:solidFill>
              </a:rPr>
              <a:t>Charlotte Perkins Gilman </a:t>
            </a:r>
            <a:r>
              <a:rPr lang="en-GB" sz="2100" dirty="0" smtClean="0">
                <a:solidFill>
                  <a:srgbClr val="7030A0"/>
                </a:solidFill>
              </a:rPr>
              <a:t>(1860-1935)</a:t>
            </a:r>
            <a:endParaRPr lang="en-GB" sz="2100" b="1" dirty="0" smtClean="0">
              <a:solidFill>
                <a:srgbClr val="7030A0"/>
              </a:solidFill>
            </a:endParaRPr>
          </a:p>
          <a:p>
            <a:pPr>
              <a:lnSpc>
                <a:spcPct val="120000"/>
              </a:lnSpc>
              <a:spcBef>
                <a:spcPts val="0"/>
              </a:spcBef>
            </a:pPr>
            <a:r>
              <a:rPr lang="en-GB" sz="1900" b="1" dirty="0" smtClean="0"/>
              <a:t>political and woman rights activist</a:t>
            </a:r>
            <a:r>
              <a:rPr lang="en-GB" sz="1900" dirty="0" smtClean="0"/>
              <a:t>, the editor of </a:t>
            </a:r>
            <a:r>
              <a:rPr lang="en-GB" sz="1900" b="1" i="1" dirty="0" smtClean="0"/>
              <a:t>The Forerunner </a:t>
            </a:r>
            <a:r>
              <a:rPr lang="en-GB" sz="1900" b="1" dirty="0" smtClean="0"/>
              <a:t>magazine</a:t>
            </a:r>
            <a:r>
              <a:rPr lang="en-GB" sz="1900" dirty="0" smtClean="0"/>
              <a:t> (1909-16), and the author of </a:t>
            </a:r>
            <a:r>
              <a:rPr lang="en-GB" sz="1900" b="1" i="1" dirty="0" smtClean="0"/>
              <a:t>Women and Economics</a:t>
            </a:r>
            <a:r>
              <a:rPr lang="en-GB" sz="1900" i="1" dirty="0" smtClean="0"/>
              <a:t> </a:t>
            </a:r>
            <a:r>
              <a:rPr lang="en-GB" sz="1900" dirty="0" smtClean="0"/>
              <a:t>(1898) criticizing the contemporary position of women in marriage and society, and of </a:t>
            </a:r>
            <a:r>
              <a:rPr lang="en-GB" sz="1900" b="1" i="1" dirty="0" err="1" smtClean="0"/>
              <a:t>Herland</a:t>
            </a:r>
            <a:r>
              <a:rPr lang="en-GB" sz="1900" b="1" i="1" dirty="0" smtClean="0"/>
              <a:t> </a:t>
            </a:r>
            <a:r>
              <a:rPr lang="en-GB" sz="1900" dirty="0" smtClean="0"/>
              <a:t>(1915), a feminist utopian novel.</a:t>
            </a:r>
          </a:p>
          <a:p>
            <a:pPr>
              <a:lnSpc>
                <a:spcPct val="120000"/>
              </a:lnSpc>
              <a:spcBef>
                <a:spcPts val="0"/>
              </a:spcBef>
            </a:pPr>
            <a:r>
              <a:rPr lang="en-GB" sz="1900" dirty="0" smtClean="0"/>
              <a:t>Her best literary work is a short story </a:t>
            </a:r>
            <a:r>
              <a:rPr lang="en-GB" sz="1900" b="1" dirty="0" smtClean="0"/>
              <a:t>“The Yellow Wallpaper” </a:t>
            </a:r>
            <a:r>
              <a:rPr lang="en-GB" sz="1900" dirty="0" smtClean="0"/>
              <a:t>(1892) based on her own atrocious experience of </a:t>
            </a:r>
            <a:r>
              <a:rPr lang="en-GB" sz="1900" b="1" dirty="0" smtClean="0"/>
              <a:t>puerperal depression </a:t>
            </a:r>
            <a:r>
              <a:rPr lang="en-GB" sz="1900" dirty="0" smtClean="0"/>
              <a:t>(after childbirth) </a:t>
            </a:r>
            <a:r>
              <a:rPr lang="en-GB" sz="1900" b="1" dirty="0" smtClean="0"/>
              <a:t>treatment</a:t>
            </a:r>
            <a:r>
              <a:rPr lang="en-GB" sz="1900" dirty="0" smtClean="0"/>
              <a:t> </a:t>
            </a:r>
            <a:r>
              <a:rPr lang="en-GB" sz="1900" b="1" dirty="0" smtClean="0"/>
              <a:t>by the “rest cure.” Treated by her husband</a:t>
            </a:r>
            <a:r>
              <a:rPr lang="en-GB" sz="1900" dirty="0" smtClean="0"/>
              <a:t>, a physician, who</a:t>
            </a:r>
            <a:r>
              <a:rPr lang="en-GB" sz="1900" b="1" dirty="0" smtClean="0"/>
              <a:t> separated her from the baby, shut her in absolute isolation and prohibited her all physical and mental activity</a:t>
            </a:r>
            <a:r>
              <a:rPr lang="en-GB" sz="1900" dirty="0" smtClean="0"/>
              <a:t>. This </a:t>
            </a:r>
            <a:r>
              <a:rPr lang="en-GB" sz="1900" b="1" dirty="0" smtClean="0"/>
              <a:t>drove Gilman almost to madness and later caused her divorce, loss of her child and exposure to public scorn. </a:t>
            </a:r>
          </a:p>
          <a:p>
            <a:pPr>
              <a:lnSpc>
                <a:spcPct val="120000"/>
              </a:lnSpc>
              <a:spcBef>
                <a:spcPts val="0"/>
              </a:spcBef>
            </a:pPr>
            <a:r>
              <a:rPr lang="en-GB" sz="1900" dirty="0" smtClean="0"/>
              <a:t>The heroine of the story is</a:t>
            </a:r>
            <a:r>
              <a:rPr lang="en-GB" sz="1900" b="1" dirty="0" smtClean="0"/>
              <a:t> degraded into a passive object</a:t>
            </a:r>
            <a:r>
              <a:rPr lang="en-GB" sz="1900" dirty="0" smtClean="0"/>
              <a:t> of </a:t>
            </a:r>
            <a:r>
              <a:rPr lang="en-GB" sz="1900" b="1" dirty="0" smtClean="0"/>
              <a:t>her husband’s ‘loving’ care </a:t>
            </a:r>
            <a:r>
              <a:rPr lang="en-GB" sz="1900" dirty="0" smtClean="0"/>
              <a:t>which however serves only as</a:t>
            </a:r>
            <a:r>
              <a:rPr lang="en-GB" sz="1900" b="1" dirty="0" smtClean="0"/>
              <a:t> a cover-up for the impersonal power of medicine </a:t>
            </a:r>
            <a:r>
              <a:rPr lang="en-GB" sz="1900" dirty="0" smtClean="0"/>
              <a:t>manipulating her vital functions. Forced to stay in bed </a:t>
            </a:r>
            <a:r>
              <a:rPr lang="en-GB" sz="1900" b="1" dirty="0" smtClean="0"/>
              <a:t>she concentrates on the elusive pattern of a tattered yellow wallpaper</a:t>
            </a:r>
            <a:r>
              <a:rPr lang="en-GB" sz="1900" dirty="0" smtClean="0"/>
              <a:t> on the walls of her room. This pattern becomes </a:t>
            </a:r>
            <a:r>
              <a:rPr lang="en-GB" sz="1900" b="1" dirty="0" smtClean="0"/>
              <a:t>a complex symbol</a:t>
            </a:r>
            <a:r>
              <a:rPr lang="en-GB" sz="1900" dirty="0" smtClean="0"/>
              <a:t>, representing not only </a:t>
            </a:r>
            <a:r>
              <a:rPr lang="en-GB" sz="1900" b="1" dirty="0" smtClean="0"/>
              <a:t>the repression the heroine is exposed to</a:t>
            </a:r>
            <a:r>
              <a:rPr lang="en-GB" sz="1900" dirty="0" smtClean="0"/>
              <a:t> (the power of science and of the whole male-governed social order), but also </a:t>
            </a:r>
            <a:r>
              <a:rPr lang="en-GB" sz="1900" b="1" dirty="0" smtClean="0"/>
              <a:t>the shattered state of her psyche</a:t>
            </a:r>
            <a:r>
              <a:rPr lang="en-GB" sz="1900" dirty="0" smtClean="0"/>
              <a:t>: the pattern appears to represent </a:t>
            </a:r>
            <a:r>
              <a:rPr lang="en-GB" sz="1900" b="1" dirty="0" smtClean="0"/>
              <a:t>a figure of a woman behind the bars</a:t>
            </a:r>
            <a:r>
              <a:rPr lang="en-GB" sz="1900" dirty="0" smtClean="0"/>
              <a:t>. The symbolic act of</a:t>
            </a:r>
            <a:r>
              <a:rPr lang="en-GB" sz="1900" b="1" dirty="0" smtClean="0"/>
              <a:t> </a:t>
            </a:r>
            <a:r>
              <a:rPr lang="en-GB" sz="1900" dirty="0" smtClean="0"/>
              <a:t>the heroine‘s </a:t>
            </a:r>
            <a:r>
              <a:rPr lang="en-GB" sz="1900" b="1" dirty="0" smtClean="0"/>
              <a:t>tearing the wallpaper off the walls</a:t>
            </a:r>
            <a:r>
              <a:rPr lang="en-GB" sz="1900" dirty="0" smtClean="0"/>
              <a:t> marks the beginning of </a:t>
            </a:r>
            <a:r>
              <a:rPr lang="en-GB" sz="1900" b="1" dirty="0" smtClean="0"/>
              <a:t>her</a:t>
            </a:r>
            <a:r>
              <a:rPr lang="en-GB" sz="1900" dirty="0" smtClean="0"/>
              <a:t> </a:t>
            </a:r>
            <a:r>
              <a:rPr lang="en-GB" sz="1900" b="1" dirty="0" smtClean="0"/>
              <a:t>search of a new identity, independent from her husband, from medical discourse or from patriarchal society and its symbolic language</a:t>
            </a:r>
            <a:r>
              <a:rPr lang="en-GB" sz="1900" dirty="0" smtClean="0"/>
              <a:t>. </a:t>
            </a:r>
            <a:r>
              <a:rPr lang="en-GB" sz="1900" b="1" dirty="0" smtClean="0"/>
              <a:t>Crawling over the body of her husband</a:t>
            </a:r>
            <a:r>
              <a:rPr lang="en-GB" sz="1900" dirty="0" smtClean="0"/>
              <a:t> symbolizes</a:t>
            </a:r>
            <a:r>
              <a:rPr lang="en-GB" sz="1900" b="1" dirty="0" smtClean="0"/>
              <a:t> crossing the threshold on her way to emancipation</a:t>
            </a:r>
            <a:r>
              <a:rPr lang="en-GB" sz="1900" dirty="0" smtClean="0"/>
              <a:t>.</a:t>
            </a:r>
          </a:p>
          <a:p>
            <a:pPr>
              <a:lnSpc>
                <a:spcPct val="100000"/>
              </a:lnSpc>
              <a:spcBef>
                <a:spcPts val="0"/>
              </a:spcBef>
            </a:pPr>
            <a:endParaRPr lang="cs-CZ" sz="1800" b="1" dirty="0"/>
          </a:p>
        </p:txBody>
      </p:sp>
      <p:pic>
        <p:nvPicPr>
          <p:cNvPr id="5" name="Zástupný symbol pro obsah 4" descr="https://cpb-us-w2.wpmucdn.com/blogs.sjsu.edu/dist/f/49/files/2015/08/3-19te4lp.jpg"/>
          <p:cNvPicPr>
            <a:picLocks noGrp="1" noChangeAspect="1"/>
          </p:cNvPicPr>
          <p:nvPr>
            <p:ph sz="half" idx="2"/>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32158" t="7730" r="23449"/>
          <a:stretch/>
        </p:blipFill>
        <p:spPr bwMode="auto">
          <a:xfrm>
            <a:off x="9725891" y="2743199"/>
            <a:ext cx="2466107" cy="3421387"/>
          </a:xfrm>
          <a:prstGeom prst="rect">
            <a:avLst/>
          </a:prstGeom>
          <a:noFill/>
          <a:ln>
            <a:noFill/>
          </a:ln>
          <a:extLst>
            <a:ext uri="{53640926-AAD7-44D8-BBD7-CCE9431645EC}">
              <a14:shadowObscured xmlns:a14="http://schemas.microsoft.com/office/drawing/2010/main"/>
            </a:ext>
          </a:extLst>
        </p:spPr>
      </p:pic>
      <p:sp>
        <p:nvSpPr>
          <p:cNvPr id="6" name="TextovéPole 5"/>
          <p:cNvSpPr txBox="1"/>
          <p:nvPr/>
        </p:nvSpPr>
        <p:spPr>
          <a:xfrm>
            <a:off x="9392805" y="6164586"/>
            <a:ext cx="2900218" cy="830997"/>
          </a:xfrm>
          <a:prstGeom prst="rect">
            <a:avLst/>
          </a:prstGeom>
          <a:noFill/>
        </p:spPr>
        <p:txBody>
          <a:bodyPr wrap="square" rtlCol="0">
            <a:spAutoFit/>
          </a:bodyPr>
          <a:lstStyle/>
          <a:p>
            <a:r>
              <a:rPr lang="cs-CZ" sz="1600" dirty="0" smtClean="0"/>
              <a:t>Top: </a:t>
            </a:r>
            <a:r>
              <a:rPr lang="cs-CZ" sz="1600" dirty="0" err="1" smtClean="0"/>
              <a:t>Gilman</a:t>
            </a:r>
            <a:r>
              <a:rPr lang="cs-CZ" sz="1600" dirty="0" smtClean="0"/>
              <a:t> in 1900</a:t>
            </a:r>
          </a:p>
          <a:p>
            <a:r>
              <a:rPr lang="cs-CZ" sz="1600" dirty="0" err="1" smtClean="0"/>
              <a:t>Bottom</a:t>
            </a:r>
            <a:r>
              <a:rPr lang="cs-CZ" sz="1600" dirty="0" smtClean="0"/>
              <a:t>: San Jose </a:t>
            </a:r>
            <a:r>
              <a:rPr lang="cs-CZ" sz="1600" dirty="0" err="1" smtClean="0"/>
              <a:t>State</a:t>
            </a:r>
            <a:r>
              <a:rPr lang="cs-CZ" sz="1600" dirty="0" smtClean="0"/>
              <a:t> </a:t>
            </a:r>
          </a:p>
          <a:p>
            <a:r>
              <a:rPr lang="cs-CZ" sz="1600" dirty="0" smtClean="0"/>
              <a:t>University</a:t>
            </a:r>
            <a:r>
              <a:rPr lang="cs-CZ" sz="1600" dirty="0"/>
              <a:t> </a:t>
            </a:r>
            <a:r>
              <a:rPr lang="cs-CZ" sz="1600" dirty="0" smtClean="0"/>
              <a:t>film </a:t>
            </a:r>
            <a:r>
              <a:rPr lang="cs-CZ" sz="1600" dirty="0" err="1" smtClean="0"/>
              <a:t>adaptation</a:t>
            </a:r>
            <a:r>
              <a:rPr lang="cs-CZ" sz="1600" dirty="0" smtClean="0"/>
              <a:t> (2015)</a:t>
            </a:r>
            <a:endParaRPr lang="cs-CZ" sz="1600" dirty="0"/>
          </a:p>
        </p:txBody>
      </p:sp>
      <p:pic>
        <p:nvPicPr>
          <p:cNvPr id="7" name="Obrázek 6" descr="https://upload.wikimedia.org/wikipedia/commons/0/00/Charlotte_Perkins_Gilman_c._1900.jpg"/>
          <p:cNvPicPr/>
          <p:nvPr/>
        </p:nvPicPr>
        <p:blipFill rotWithShape="1">
          <a:blip r:embed="rId4" cstate="print">
            <a:extLst>
              <a:ext uri="{28A0092B-C50C-407E-A947-70E740481C1C}">
                <a14:useLocalDpi xmlns:a14="http://schemas.microsoft.com/office/drawing/2010/main" val="0"/>
              </a:ext>
            </a:extLst>
          </a:blip>
          <a:srcRect l="8493" t="14347" r="6577" b="10329"/>
          <a:stretch/>
        </p:blipFill>
        <p:spPr bwMode="auto">
          <a:xfrm>
            <a:off x="9715500" y="76199"/>
            <a:ext cx="2476500" cy="2667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419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55" y="1"/>
            <a:ext cx="12034981" cy="581889"/>
          </a:xfrm>
        </p:spPr>
        <p:txBody>
          <a:bodyPr>
            <a:normAutofit/>
          </a:bodyPr>
          <a:lstStyle/>
          <a:p>
            <a:pPr algn="ctr"/>
            <a:r>
              <a:rPr lang="en-GB" sz="3400" dirty="0" smtClean="0">
                <a:latin typeface="Arial Black" panose="020B0A04020102020204" pitchFamily="34" charset="0"/>
              </a:rPr>
              <a:t>Turn of the Century: Chopin, Cather and Wharton</a:t>
            </a:r>
            <a:endParaRPr lang="en-GB" sz="3400" dirty="0">
              <a:latin typeface="Arial Black" panose="020B0A04020102020204" pitchFamily="34" charset="0"/>
            </a:endParaRPr>
          </a:p>
        </p:txBody>
      </p:sp>
      <p:sp>
        <p:nvSpPr>
          <p:cNvPr id="3" name="Zástupný symbol pro obsah 2"/>
          <p:cNvSpPr>
            <a:spLocks noGrp="1"/>
          </p:cNvSpPr>
          <p:nvPr>
            <p:ph sz="half" idx="1"/>
          </p:nvPr>
        </p:nvSpPr>
        <p:spPr>
          <a:xfrm>
            <a:off x="0" y="581890"/>
            <a:ext cx="10400145" cy="6539346"/>
          </a:xfrm>
        </p:spPr>
        <p:txBody>
          <a:bodyPr>
            <a:normAutofit fontScale="85000" lnSpcReduction="20000"/>
          </a:bodyPr>
          <a:lstStyle/>
          <a:p>
            <a:r>
              <a:rPr lang="cs-CZ" sz="2100" b="1" dirty="0" smtClean="0">
                <a:solidFill>
                  <a:srgbClr val="7030A0"/>
                </a:solidFill>
              </a:rPr>
              <a:t>Kate Chopin</a:t>
            </a:r>
            <a:r>
              <a:rPr lang="cs-CZ" sz="2100" dirty="0" smtClean="0">
                <a:solidFill>
                  <a:srgbClr val="7030A0"/>
                </a:solidFill>
              </a:rPr>
              <a:t> (1851-1904)</a:t>
            </a:r>
          </a:p>
          <a:p>
            <a:pPr marL="0" indent="0">
              <a:lnSpc>
                <a:spcPct val="110000"/>
              </a:lnSpc>
              <a:spcBef>
                <a:spcPts val="0"/>
              </a:spcBef>
              <a:buNone/>
            </a:pPr>
            <a:r>
              <a:rPr lang="en-GB" sz="2100" dirty="0" smtClean="0"/>
              <a:t>Born in St. Louis, MO, (her mother was from a French creole family) and married to </a:t>
            </a:r>
            <a:r>
              <a:rPr lang="en-GB" sz="2100" b="1" dirty="0" smtClean="0"/>
              <a:t>New Orleans</a:t>
            </a:r>
            <a:r>
              <a:rPr lang="en-GB" sz="2100" dirty="0" smtClean="0"/>
              <a:t>, LA. She became one of the leading figures of </a:t>
            </a:r>
            <a:r>
              <a:rPr lang="en-GB" sz="2100" b="1" dirty="0" smtClean="0"/>
              <a:t>regional “creole” literature</a:t>
            </a:r>
            <a:r>
              <a:rPr lang="en-GB" sz="2100" dirty="0" smtClean="0"/>
              <a:t> of New Orleans. Her major work is the novel </a:t>
            </a:r>
            <a:r>
              <a:rPr lang="en-GB" sz="2100" b="1" i="1" dirty="0" smtClean="0"/>
              <a:t>Awakening</a:t>
            </a:r>
            <a:r>
              <a:rPr lang="en-GB" sz="2100" b="1" dirty="0" smtClean="0"/>
              <a:t> </a:t>
            </a:r>
            <a:r>
              <a:rPr lang="en-GB" sz="2100" dirty="0" smtClean="0"/>
              <a:t>(1899) whose heroine, Edna </a:t>
            </a:r>
            <a:r>
              <a:rPr lang="en-GB" sz="2100" dirty="0" err="1" smtClean="0"/>
              <a:t>Pontellier</a:t>
            </a:r>
            <a:r>
              <a:rPr lang="en-GB" sz="2100" dirty="0" smtClean="0"/>
              <a:t>, refuses her traditional social role of a mother and has a frustrating love affair. She fails in her search for a new identity and social position, and commits suicide. </a:t>
            </a:r>
          </a:p>
          <a:p>
            <a:pPr>
              <a:lnSpc>
                <a:spcPct val="120000"/>
              </a:lnSpc>
              <a:spcBef>
                <a:spcPts val="0"/>
              </a:spcBef>
            </a:pPr>
            <a:r>
              <a:rPr lang="en-GB" sz="2100" b="1" dirty="0" smtClean="0">
                <a:solidFill>
                  <a:srgbClr val="7030A0"/>
                </a:solidFill>
              </a:rPr>
              <a:t>Willa Cather</a:t>
            </a:r>
            <a:r>
              <a:rPr lang="en-GB" sz="2100" dirty="0" smtClean="0"/>
              <a:t> </a:t>
            </a:r>
            <a:r>
              <a:rPr lang="en-GB" sz="2100" dirty="0" smtClean="0">
                <a:solidFill>
                  <a:srgbClr val="7030A0"/>
                </a:solidFill>
              </a:rPr>
              <a:t>(1873-1947)</a:t>
            </a:r>
          </a:p>
          <a:p>
            <a:pPr marL="0" indent="0">
              <a:lnSpc>
                <a:spcPct val="110000"/>
              </a:lnSpc>
              <a:spcBef>
                <a:spcPts val="0"/>
              </a:spcBef>
              <a:buNone/>
            </a:pPr>
            <a:r>
              <a:rPr lang="en-GB" sz="2100" dirty="0" smtClean="0"/>
              <a:t>Born in Virginia but brought to </a:t>
            </a:r>
            <a:r>
              <a:rPr lang="en-GB" sz="2100" b="1" dirty="0" smtClean="0"/>
              <a:t>Nebraska</a:t>
            </a:r>
            <a:r>
              <a:rPr lang="en-GB" sz="2100" dirty="0" smtClean="0"/>
              <a:t> by her parents at the age of 9. Her father failed as a farmer and became a real-estate agent. Willa studied at University of Nebraska and became an editor, journalist and literary critic. She never married and had a </a:t>
            </a:r>
            <a:r>
              <a:rPr lang="en-GB" sz="2100" b="1" dirty="0" smtClean="0"/>
              <a:t>long-term lesbian relationship with Edith Lewis</a:t>
            </a:r>
            <a:r>
              <a:rPr lang="en-GB" sz="2100" dirty="0" smtClean="0"/>
              <a:t>. In Nebraska she became familiar with </a:t>
            </a:r>
            <a:r>
              <a:rPr lang="en-GB" sz="2100" b="1" dirty="0" smtClean="0"/>
              <a:t>Czech immigrant women</a:t>
            </a:r>
            <a:r>
              <a:rPr lang="en-GB" sz="2100" dirty="0" smtClean="0"/>
              <a:t>, one of whom </a:t>
            </a:r>
            <a:r>
              <a:rPr lang="en-GB" sz="2100" b="1" dirty="0" smtClean="0"/>
              <a:t>Annie </a:t>
            </a:r>
            <a:r>
              <a:rPr lang="en-GB" sz="2100" b="1" dirty="0" err="1" smtClean="0"/>
              <a:t>Sadílek</a:t>
            </a:r>
            <a:r>
              <a:rPr lang="en-GB" sz="2100" b="1" dirty="0" smtClean="0"/>
              <a:t> </a:t>
            </a:r>
            <a:r>
              <a:rPr lang="en-GB" sz="2100" b="1" dirty="0" err="1" smtClean="0"/>
              <a:t>Pavelka</a:t>
            </a:r>
            <a:r>
              <a:rPr lang="en-GB" sz="2100" dirty="0" smtClean="0"/>
              <a:t>, became a model for the heroine of the novel </a:t>
            </a:r>
            <a:r>
              <a:rPr lang="en-GB" sz="2100" b="1" i="1" dirty="0" smtClean="0"/>
              <a:t>My </a:t>
            </a:r>
            <a:r>
              <a:rPr lang="en-GB" sz="2100" b="1" i="1" dirty="0" err="1" smtClean="0"/>
              <a:t>Ántonia</a:t>
            </a:r>
            <a:r>
              <a:rPr lang="en-GB" sz="2100" dirty="0" smtClean="0"/>
              <a:t> (1918), her first great literary success (F.S. Fitzgerald allegedly regretted that his </a:t>
            </a:r>
            <a:r>
              <a:rPr lang="en-GB" sz="2100" i="1" dirty="0" smtClean="0"/>
              <a:t>Great Gatsby</a:t>
            </a:r>
            <a:r>
              <a:rPr lang="en-GB" sz="2100" dirty="0" smtClean="0"/>
              <a:t> did not reach the qualities of Cather‘s novel). </a:t>
            </a:r>
            <a:r>
              <a:rPr lang="en-GB" sz="2100" b="1" dirty="0" smtClean="0"/>
              <a:t>The first theme </a:t>
            </a:r>
            <a:r>
              <a:rPr lang="en-GB" sz="2100" dirty="0" smtClean="0"/>
              <a:t>of numerous Cather‘s novels is t</a:t>
            </a:r>
            <a:r>
              <a:rPr lang="en-GB" sz="2100" b="1" dirty="0" smtClean="0"/>
              <a:t>he courage and responsibility of young women in the difficult conditions of prairie farming</a:t>
            </a:r>
            <a:r>
              <a:rPr lang="en-GB" sz="2100" dirty="0" smtClean="0"/>
              <a:t>, their faith in the fertility of soil, and </a:t>
            </a:r>
            <a:r>
              <a:rPr lang="en-GB" sz="2100" b="1" dirty="0" smtClean="0"/>
              <a:t>their ability to survive extreme hardships </a:t>
            </a:r>
            <a:r>
              <a:rPr lang="cs-CZ" sz="2100" b="1" dirty="0" err="1" smtClean="0"/>
              <a:t>while</a:t>
            </a:r>
            <a:r>
              <a:rPr lang="cs-CZ" sz="2100" b="1" dirty="0" smtClean="0"/>
              <a:t> </a:t>
            </a:r>
            <a:r>
              <a:rPr lang="en-GB" sz="2100" b="1" dirty="0" smtClean="0"/>
              <a:t>taking care of the family.</a:t>
            </a:r>
            <a:r>
              <a:rPr lang="en-GB" sz="2100" dirty="0" smtClean="0"/>
              <a:t> </a:t>
            </a:r>
            <a:r>
              <a:rPr lang="en-GB" sz="2100" b="1" dirty="0" smtClean="0"/>
              <a:t>The second theme</a:t>
            </a:r>
            <a:r>
              <a:rPr lang="en-GB" sz="2100" dirty="0" smtClean="0"/>
              <a:t> is </a:t>
            </a:r>
            <a:r>
              <a:rPr lang="en-GB" sz="2100" b="1" dirty="0" smtClean="0"/>
              <a:t>the shaping of the woman artist</a:t>
            </a:r>
            <a:r>
              <a:rPr lang="en-GB" sz="2100" dirty="0" smtClean="0"/>
              <a:t> in the novel </a:t>
            </a:r>
            <a:r>
              <a:rPr lang="en-GB" sz="2100" b="1" i="1" dirty="0" smtClean="0"/>
              <a:t>The Song of the Lark</a:t>
            </a:r>
            <a:r>
              <a:rPr lang="en-GB" sz="2100" i="1" dirty="0" smtClean="0"/>
              <a:t> </a:t>
            </a:r>
            <a:r>
              <a:rPr lang="en-GB" sz="2100" dirty="0" smtClean="0"/>
              <a:t>(1915) which in part takes place in the newly settled areas of Colorado and Arizona. Both types of novels create </a:t>
            </a:r>
            <a:r>
              <a:rPr lang="en-GB" sz="2100" b="1" dirty="0" smtClean="0"/>
              <a:t>an almost mythical link between the soil, or landscape, and a woman figure</a:t>
            </a:r>
            <a:r>
              <a:rPr lang="en-GB" sz="2100" dirty="0" smtClean="0"/>
              <a:t>.</a:t>
            </a:r>
          </a:p>
          <a:p>
            <a:pPr>
              <a:lnSpc>
                <a:spcPct val="120000"/>
              </a:lnSpc>
              <a:spcBef>
                <a:spcPts val="0"/>
              </a:spcBef>
            </a:pPr>
            <a:r>
              <a:rPr lang="en-GB" sz="2100" b="1" dirty="0" smtClean="0">
                <a:solidFill>
                  <a:srgbClr val="7030A0"/>
                </a:solidFill>
              </a:rPr>
              <a:t>Edith Wharton </a:t>
            </a:r>
            <a:r>
              <a:rPr lang="en-GB" sz="2100" dirty="0" smtClean="0">
                <a:solidFill>
                  <a:srgbClr val="7030A0"/>
                </a:solidFill>
              </a:rPr>
              <a:t>(1862-1937)</a:t>
            </a:r>
          </a:p>
          <a:p>
            <a:pPr marL="0" indent="0">
              <a:lnSpc>
                <a:spcPct val="120000"/>
              </a:lnSpc>
              <a:spcBef>
                <a:spcPts val="0"/>
              </a:spcBef>
              <a:buNone/>
            </a:pPr>
            <a:r>
              <a:rPr lang="en-GB" sz="2100" dirty="0" smtClean="0"/>
              <a:t>Born in a wealthy New York City family dealing in real estate. </a:t>
            </a:r>
            <a:r>
              <a:rPr lang="en-GB" sz="2100" b="1" dirty="0" smtClean="0"/>
              <a:t>Widely travelled in Europe</a:t>
            </a:r>
            <a:r>
              <a:rPr lang="en-GB" sz="2100" dirty="0" smtClean="0"/>
              <a:t>, was fluent in French, German and Italian. In her</a:t>
            </a:r>
            <a:r>
              <a:rPr lang="en-GB" sz="2100" b="1" dirty="0" smtClean="0"/>
              <a:t> best novels, </a:t>
            </a:r>
            <a:r>
              <a:rPr lang="en-GB" sz="2100" b="1" i="1" dirty="0" smtClean="0"/>
              <a:t>The House of Mirth</a:t>
            </a:r>
            <a:r>
              <a:rPr lang="en-GB" sz="2100" i="1" dirty="0" smtClean="0"/>
              <a:t> </a:t>
            </a:r>
            <a:r>
              <a:rPr lang="en-GB" sz="2100" dirty="0" smtClean="0"/>
              <a:t>(1905) and </a:t>
            </a:r>
            <a:r>
              <a:rPr lang="en-GB" sz="2100" b="1" i="1" dirty="0" smtClean="0"/>
              <a:t>The Age of Innocence </a:t>
            </a:r>
            <a:r>
              <a:rPr lang="en-GB" sz="2100" dirty="0" smtClean="0"/>
              <a:t>(1920), often compared with H. James</a:t>
            </a:r>
            <a:r>
              <a:rPr lang="cs-CZ" sz="2100" dirty="0" smtClean="0"/>
              <a:t>‘ </a:t>
            </a:r>
            <a:r>
              <a:rPr lang="cs-CZ" sz="2100" dirty="0" err="1" smtClean="0"/>
              <a:t>works</a:t>
            </a:r>
            <a:r>
              <a:rPr lang="en-GB" sz="2100" dirty="0" smtClean="0"/>
              <a:t>, she creates </a:t>
            </a:r>
            <a:r>
              <a:rPr lang="en-GB" sz="2100" b="1" dirty="0" smtClean="0"/>
              <a:t>complex female characters</a:t>
            </a:r>
            <a:r>
              <a:rPr lang="en-GB" sz="2100" dirty="0" smtClean="0"/>
              <a:t>, Lily Bart and Ellen </a:t>
            </a:r>
            <a:r>
              <a:rPr lang="en-GB" sz="2100" dirty="0" err="1" smtClean="0"/>
              <a:t>Olenska</a:t>
            </a:r>
            <a:r>
              <a:rPr lang="cs-CZ" sz="2100" dirty="0" smtClean="0"/>
              <a:t>,</a:t>
            </a:r>
            <a:r>
              <a:rPr lang="en-GB" sz="2100" dirty="0" smtClean="0"/>
              <a:t> and </a:t>
            </a:r>
            <a:r>
              <a:rPr lang="en-GB" sz="2100" dirty="0" err="1" smtClean="0"/>
              <a:t>analyzes</a:t>
            </a:r>
            <a:r>
              <a:rPr lang="en-GB" sz="2100" dirty="0" smtClean="0"/>
              <a:t> their elusive and vulnerable </a:t>
            </a:r>
            <a:r>
              <a:rPr lang="en-GB" sz="2100" b="1" dirty="0" smtClean="0"/>
              <a:t>love relationships</a:t>
            </a:r>
            <a:r>
              <a:rPr lang="en-GB" sz="2100" dirty="0" smtClean="0"/>
              <a:t> where </a:t>
            </a:r>
            <a:r>
              <a:rPr lang="en-GB" sz="2100" b="1" dirty="0" smtClean="0"/>
              <a:t>illusions, ideals and dreams often substitute for reality</a:t>
            </a:r>
            <a:r>
              <a:rPr lang="en-GB" sz="2100" dirty="0" smtClean="0"/>
              <a:t>. But she was also </a:t>
            </a:r>
            <a:r>
              <a:rPr lang="en-GB" sz="2100" b="1" dirty="0" smtClean="0"/>
              <a:t>a penetrating critic of the social conventions of her time, including social roles and the function of money</a:t>
            </a:r>
            <a:r>
              <a:rPr lang="en-GB" sz="2100" dirty="0" smtClean="0"/>
              <a:t>, and knew the lives of women who worked as </a:t>
            </a:r>
            <a:r>
              <a:rPr lang="en-GB" sz="2100" b="1" dirty="0" smtClean="0"/>
              <a:t>professionals or factory operatives</a:t>
            </a:r>
            <a:r>
              <a:rPr lang="en-GB" sz="2100" dirty="0" smtClean="0"/>
              <a:t>.</a:t>
            </a:r>
          </a:p>
          <a:p>
            <a:pPr marL="0" indent="0">
              <a:lnSpc>
                <a:spcPct val="100000"/>
              </a:lnSpc>
              <a:spcBef>
                <a:spcPts val="0"/>
              </a:spcBef>
              <a:buNone/>
            </a:pPr>
            <a:r>
              <a:rPr lang="cs-CZ" sz="1800" dirty="0" smtClean="0"/>
              <a:t>  </a:t>
            </a:r>
            <a:endParaRPr lang="cs-CZ" sz="1800" dirty="0"/>
          </a:p>
        </p:txBody>
      </p:sp>
      <p:pic>
        <p:nvPicPr>
          <p:cNvPr id="5" name="Zástupný symbol pro obsah 4" descr="https://upload.wikimedia.org/wikipedia/commons/d/dd/Kate_Chopin.jpg"/>
          <p:cNvPicPr>
            <a:picLocks noGrp="1"/>
          </p:cNvPicPr>
          <p:nvPr>
            <p:ph sz="half" idx="2"/>
          </p:nvPr>
        </p:nvPicPr>
        <p:blipFill rotWithShape="1">
          <a:blip r:embed="rId2">
            <a:extLst>
              <a:ext uri="{28A0092B-C50C-407E-A947-70E740481C1C}">
                <a14:useLocalDpi xmlns:a14="http://schemas.microsoft.com/office/drawing/2010/main" val="0"/>
              </a:ext>
            </a:extLst>
          </a:blip>
          <a:srcRect l="16674" t="6000" r="15818" b="37273"/>
          <a:stretch/>
        </p:blipFill>
        <p:spPr bwMode="auto">
          <a:xfrm>
            <a:off x="10363377" y="480289"/>
            <a:ext cx="1791854" cy="2161310"/>
          </a:xfrm>
          <a:prstGeom prst="rect">
            <a:avLst/>
          </a:prstGeom>
          <a:noFill/>
          <a:ln>
            <a:noFill/>
          </a:ln>
          <a:extLst>
            <a:ext uri="{53640926-AAD7-44D8-BBD7-CCE9431645EC}">
              <a14:shadowObscured xmlns:a14="http://schemas.microsoft.com/office/drawing/2010/main"/>
            </a:ext>
          </a:extLst>
        </p:spPr>
      </p:pic>
      <p:pic>
        <p:nvPicPr>
          <p:cNvPr id="6" name="Obrázek 5" descr="https://upload.wikimedia.org/wikipedia/commons/4/4a/Willa_Cather_ca._1912_wearing_necklace_from_Sarah_Orne_Jewett.jpg"/>
          <p:cNvPicPr>
            <a:picLocks noChangeAspect="1"/>
          </p:cNvPicPr>
          <p:nvPr/>
        </p:nvPicPr>
        <p:blipFill rotWithShape="1">
          <a:blip r:embed="rId3">
            <a:extLst>
              <a:ext uri="{28A0092B-C50C-407E-A947-70E740481C1C}">
                <a14:useLocalDpi xmlns:a14="http://schemas.microsoft.com/office/drawing/2010/main" val="0"/>
              </a:ext>
            </a:extLst>
          </a:blip>
          <a:srcRect l="20770" t="6027" r="37856" b="61378"/>
          <a:stretch/>
        </p:blipFill>
        <p:spPr bwMode="auto">
          <a:xfrm>
            <a:off x="10363377" y="2641599"/>
            <a:ext cx="1811957" cy="1944000"/>
          </a:xfrm>
          <a:prstGeom prst="rect">
            <a:avLst/>
          </a:prstGeom>
          <a:noFill/>
          <a:ln>
            <a:noFill/>
          </a:ln>
          <a:extLst>
            <a:ext uri="{53640926-AAD7-44D8-BBD7-CCE9431645EC}">
              <a14:shadowObscured xmlns:a14="http://schemas.microsoft.com/office/drawing/2010/main"/>
            </a:ext>
          </a:extLst>
        </p:spPr>
      </p:pic>
      <p:pic>
        <p:nvPicPr>
          <p:cNvPr id="7" name="Obrázek 6" descr="https://upload.wikimedia.org/wikipedia/commons/e/e2/Edith_Wharton_as_a_young_woman%2C_ca._1889.jpg"/>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2328" t="16974" r="26816" b="33429"/>
          <a:stretch/>
        </p:blipFill>
        <p:spPr bwMode="auto">
          <a:xfrm>
            <a:off x="10344727" y="4585600"/>
            <a:ext cx="1830607" cy="22585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2519816"/>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1041</TotalTime>
  <Words>1870</Words>
  <Application>Microsoft Office PowerPoint</Application>
  <PresentationFormat>Širokoúhlá obrazovka</PresentationFormat>
  <Paragraphs>45</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Arial Black</vt:lpstr>
      <vt:lpstr>Calibri</vt:lpstr>
      <vt:lpstr>Calibri Light</vt:lpstr>
      <vt:lpstr>Motiv Office</vt:lpstr>
      <vt:lpstr>American Women Literature: Beginnings – WW1</vt:lpstr>
      <vt:lpstr>Mainstream and Working Class; Captivity Narratives</vt:lpstr>
      <vt:lpstr>Margaret Fuller and Elizabeth Cady Stanton </vt:lpstr>
      <vt:lpstr>Turn of the Century: Charlotte Perkins Gilman</vt:lpstr>
      <vt:lpstr>Turn of the Century: Chopin, Cather and Wharton</vt:lpstr>
    </vt:vector>
  </TitlesOfParts>
  <Company>Filozofická fakulta, Univerzita Karlova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Women Literature: Beginnings – WW1</dc:title>
  <dc:creator>Martin Procházka</dc:creator>
  <cp:lastModifiedBy>Martin Procházka</cp:lastModifiedBy>
  <cp:revision>48</cp:revision>
  <dcterms:created xsi:type="dcterms:W3CDTF">2021-03-12T08:34:52Z</dcterms:created>
  <dcterms:modified xsi:type="dcterms:W3CDTF">2021-03-17T11:10:45Z</dcterms:modified>
</cp:coreProperties>
</file>