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323" r:id="rId2"/>
    <p:sldId id="324" r:id="rId3"/>
    <p:sldId id="325" r:id="rId4"/>
    <p:sldId id="326" r:id="rId5"/>
    <p:sldId id="406" r:id="rId6"/>
    <p:sldId id="410" r:id="rId7"/>
    <p:sldId id="409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04" r:id="rId21"/>
    <p:sldId id="407" r:id="rId22"/>
    <p:sldId id="423" r:id="rId23"/>
    <p:sldId id="424" r:id="rId24"/>
    <p:sldId id="405" r:id="rId25"/>
    <p:sldId id="334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394" r:id="rId53"/>
    <p:sldId id="395" r:id="rId54"/>
    <p:sldId id="396" r:id="rId55"/>
    <p:sldId id="397" r:id="rId56"/>
    <p:sldId id="398" r:id="rId57"/>
    <p:sldId id="399" r:id="rId58"/>
    <p:sldId id="400" r:id="rId59"/>
    <p:sldId id="401" r:id="rId60"/>
    <p:sldId id="402" r:id="rId61"/>
    <p:sldId id="403" r:id="rId62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2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C6077-B0D5-40C4-A154-9A73C12BFD85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4695D-E680-4E7D-A853-2F5119E74B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707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EE530-9CF2-4971-B3B3-D014A5995226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F6C2C-73B9-42ED-889D-9228FBE0FA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1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49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0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18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55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96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45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7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84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72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55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A7F6C-82F3-4F89-A0FE-C8040CF5DEB8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00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A7F6C-82F3-4F89-A0FE-C8040CF5DEB8}" type="datetimeFigureOut">
              <a:rPr lang="cs-CZ" smtClean="0"/>
              <a:t>21.3.2017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0431C-9242-4E91-BC8E-18FF942C9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65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graph.co.uk/news/politics/labour/10347565/Ed-Miliband-accuses-Daily-Mail-of-lying-about-his-father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79333"/>
          </a:xfrm>
        </p:spPr>
        <p:txBody>
          <a:bodyPr/>
          <a:lstStyle/>
          <a:p>
            <a:r>
              <a:rPr lang="cs-CZ" dirty="0" smtClean="0"/>
              <a:t>Národnost a menšina: Kritická analýza diskurzu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012324"/>
            <a:ext cx="9144000" cy="1245476"/>
          </a:xfrm>
        </p:spPr>
        <p:txBody>
          <a:bodyPr>
            <a:normAutofit/>
          </a:bodyPr>
          <a:lstStyle/>
          <a:p>
            <a:r>
              <a:rPr lang="cs-CZ" sz="4000" dirty="0" smtClean="0"/>
              <a:t>Týden </a:t>
            </a:r>
            <a:r>
              <a:rPr lang="cs-CZ" sz="4000" dirty="0" smtClean="0"/>
              <a:t>5: Diskurzivně-historický přístup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87684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strategie zkoumané v tomto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90115"/>
            <a:ext cx="10515600" cy="3786848"/>
          </a:xfrm>
        </p:spPr>
        <p:txBody>
          <a:bodyPr/>
          <a:lstStyle/>
          <a:p>
            <a:r>
              <a:rPr lang="cs-CZ" dirty="0" smtClean="0"/>
              <a:t>Disimilace: konstrukce národnostních rozdílů</a:t>
            </a:r>
          </a:p>
          <a:p>
            <a:r>
              <a:rPr lang="cs-CZ" dirty="0" smtClean="0"/>
              <a:t>Asimilace: Konstrukce </a:t>
            </a:r>
            <a:r>
              <a:rPr lang="cs-CZ" dirty="0" err="1" smtClean="0"/>
              <a:t>vnitronárodní</a:t>
            </a:r>
            <a:r>
              <a:rPr lang="cs-CZ" dirty="0" smtClean="0"/>
              <a:t> stejnosti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588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Analyzovaná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cs-CZ" dirty="0" smtClean="0"/>
              <a:t>23 politických proslovů</a:t>
            </a:r>
          </a:p>
          <a:p>
            <a:pPr marL="514350" indent="-514350">
              <a:buFont typeface="+mj-lt"/>
              <a:buAutoNum type="alphaLcPeriod"/>
            </a:pPr>
            <a:r>
              <a:rPr lang="cs-CZ" dirty="0" smtClean="0"/>
              <a:t>Novinové články zabývající se rakouskou neutralitou a evropskou bezpečnostní politikou v roce 1994, těsně před referendem o vstupu Rakouska do EU</a:t>
            </a:r>
          </a:p>
          <a:p>
            <a:pPr marL="514350" indent="-514350">
              <a:buFont typeface="+mj-lt"/>
              <a:buAutoNum type="alphaLcPeriod"/>
            </a:pPr>
            <a:r>
              <a:rPr lang="cs-CZ" dirty="0" smtClean="0"/>
              <a:t>Plakáty, slogany a reklamy před referendem o vstupu Rakouska do EU</a:t>
            </a:r>
          </a:p>
          <a:p>
            <a:pPr marL="514350" indent="-514350">
              <a:buFont typeface="+mj-lt"/>
              <a:buAutoNum type="alphaLcPeriod"/>
            </a:pPr>
            <a:r>
              <a:rPr lang="cs-CZ" dirty="0" smtClean="0"/>
              <a:t>7 skupinových diskuzí (</a:t>
            </a:r>
            <a:r>
              <a:rPr lang="cs-CZ" dirty="0" err="1" smtClean="0"/>
              <a:t>focus-group</a:t>
            </a:r>
            <a:r>
              <a:rPr lang="cs-CZ" dirty="0" smtClean="0"/>
              <a:t> </a:t>
            </a:r>
            <a:r>
              <a:rPr lang="cs-CZ" dirty="0" err="1" smtClean="0"/>
              <a:t>discussions</a:t>
            </a:r>
            <a:r>
              <a:rPr lang="cs-CZ" dirty="0" smtClean="0"/>
              <a:t>)</a:t>
            </a:r>
          </a:p>
          <a:p>
            <a:pPr marL="514350" indent="-514350">
              <a:buFont typeface="+mj-lt"/>
              <a:buAutoNum type="alphaLcPeriod"/>
            </a:pPr>
            <a:r>
              <a:rPr lang="cs-CZ" dirty="0" smtClean="0"/>
              <a:t>24 tematicky zaměřených kvalitativních rozhovorů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9551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Žánry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Poloveřejný</a:t>
            </a:r>
            <a:r>
              <a:rPr lang="cs-CZ" dirty="0" smtClean="0"/>
              <a:t> diskurz – skupinové diskuze</a:t>
            </a:r>
          </a:p>
          <a:p>
            <a:r>
              <a:rPr lang="cs-CZ" dirty="0" err="1" smtClean="0"/>
              <a:t>Rekontextualizace</a:t>
            </a:r>
            <a:r>
              <a:rPr lang="cs-CZ" dirty="0" smtClean="0"/>
              <a:t> veřejného diskurzu politických proslovů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0838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předpoklady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30036"/>
            <a:ext cx="10515600" cy="46469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Národy – mentální konstrukty, imaginární politické komunity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Národní identity – diskurzivně se vytvářejí, mění a zanikají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Národní identita – komplex společných idejí, konceptů a schémat vnímání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Diskurzivní konstrukce národů a národních identit jde vždy ruku v ruce s konstrukcí rozdílnosti a jedinečnosti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Pro žádný národ neexistuje jediná národní identita – národní identita se diskurzivně konstruuje podle kontextu, situace a aktuálně diskutovaného tématu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765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Kolektivní paměť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8143"/>
            <a:ext cx="10515600" cy="4628820"/>
          </a:xfrm>
        </p:spPr>
        <p:txBody>
          <a:bodyPr/>
          <a:lstStyle/>
          <a:p>
            <a:r>
              <a:rPr lang="cs-CZ" dirty="0" smtClean="0"/>
              <a:t>Historická paměť</a:t>
            </a:r>
          </a:p>
          <a:p>
            <a:r>
              <a:rPr lang="cs-CZ" dirty="0" smtClean="0"/>
              <a:t>Kultura</a:t>
            </a:r>
          </a:p>
          <a:p>
            <a:r>
              <a:rPr lang="cs-CZ" dirty="0" smtClean="0"/>
              <a:t>Traumatická minulost každého národa</a:t>
            </a:r>
          </a:p>
          <a:p>
            <a:r>
              <a:rPr lang="cs-CZ" dirty="0" smtClean="0"/>
              <a:t>DHA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19" y="3141552"/>
            <a:ext cx="5348693" cy="356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44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4356"/>
            <a:ext cx="10515600" cy="4592607"/>
          </a:xfrm>
        </p:spPr>
        <p:txBody>
          <a:bodyPr/>
          <a:lstStyle/>
          <a:p>
            <a:r>
              <a:rPr lang="cs-CZ" dirty="0" err="1" smtClean="0"/>
              <a:t>Makrostrategie</a:t>
            </a:r>
            <a:r>
              <a:rPr lang="cs-CZ" dirty="0" smtClean="0"/>
              <a:t> (asimilace, disimilace)</a:t>
            </a:r>
          </a:p>
          <a:p>
            <a:r>
              <a:rPr lang="cs-CZ" dirty="0" smtClean="0"/>
              <a:t>Triangulace</a:t>
            </a:r>
          </a:p>
          <a:p>
            <a:r>
              <a:rPr lang="cs-CZ" dirty="0" smtClean="0"/>
              <a:t>Historický rozměr diskurzivních činů je chápán dvěma způsoby: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DHA bere v potaz historický kontext, do kterého jsou diskurzivní události zasazeny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DHA zkoumá, jak určité žánry v diskurzech podléhají diachronickým změnám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5887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Kategorie analýzy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Témata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Strategie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Lingvistické prostředky a způsoby realizace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3045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Idea, že existuje </a:t>
            </a:r>
            <a:r>
              <a:rPr lang="cs-CZ" i="1" dirty="0" smtClean="0"/>
              <a:t>homo </a:t>
            </a:r>
            <a:r>
              <a:rPr lang="cs-CZ" i="1" dirty="0" err="1" smtClean="0"/>
              <a:t>austriacus</a:t>
            </a:r>
            <a:r>
              <a:rPr lang="cs-CZ" i="1" dirty="0" smtClean="0"/>
              <a:t> </a:t>
            </a:r>
            <a:r>
              <a:rPr lang="cs-CZ" dirty="0" smtClean="0"/>
              <a:t>a </a:t>
            </a:r>
            <a:r>
              <a:rPr lang="cs-CZ" i="1" dirty="0" smtClean="0"/>
              <a:t>homo </a:t>
            </a:r>
            <a:r>
              <a:rPr lang="cs-CZ" i="1" dirty="0" err="1" smtClean="0"/>
              <a:t>externus</a:t>
            </a:r>
            <a:endParaRPr lang="cs-CZ" i="1" dirty="0" smtClean="0"/>
          </a:p>
          <a:p>
            <a:r>
              <a:rPr lang="cs-CZ" dirty="0" err="1" smtClean="0"/>
              <a:t>Narativ</a:t>
            </a:r>
            <a:r>
              <a:rPr lang="cs-CZ" dirty="0" smtClean="0"/>
              <a:t> o kolektivní politické historii</a:t>
            </a:r>
          </a:p>
          <a:p>
            <a:r>
              <a:rPr lang="cs-CZ" dirty="0" smtClean="0"/>
              <a:t>Diskurzivní konstrukce sdílené kultury</a:t>
            </a:r>
          </a:p>
          <a:p>
            <a:r>
              <a:rPr lang="cs-CZ" dirty="0" smtClean="0"/>
              <a:t>Diskurzivní konstrukce společně sdílené současnosti a budoucnosti</a:t>
            </a:r>
          </a:p>
          <a:p>
            <a:r>
              <a:rPr lang="cs-CZ" dirty="0" smtClean="0"/>
              <a:t>Diskurzivní konstrukce „těla národa“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1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Makrostrategie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2463"/>
            <a:ext cx="10515600" cy="4574500"/>
          </a:xfrm>
        </p:spPr>
        <p:txBody>
          <a:bodyPr/>
          <a:lstStyle/>
          <a:p>
            <a:r>
              <a:rPr lang="cs-CZ" dirty="0" smtClean="0"/>
              <a:t>Kategorie nadřazené jednotlivým </a:t>
            </a:r>
            <a:r>
              <a:rPr lang="cs-CZ" dirty="0" err="1" smtClean="0"/>
              <a:t>topoi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Konstruktivní (my a ostatní) – „musíme držet pohromadě“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Ospravedlňující – ochrana před </a:t>
            </a:r>
            <a:r>
              <a:rPr lang="cs-CZ" dirty="0" err="1" smtClean="0"/>
              <a:t>problematickýmy</a:t>
            </a:r>
            <a:r>
              <a:rPr lang="cs-CZ" dirty="0" smtClean="0"/>
              <a:t> momenty „národních dějin“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Transformační strategie – snaha změnit význam uznávaného prvku národní identity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Destruktivní strategie – demytologizují existující prvky národní identity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0465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Jazykové realizace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„My“</a:t>
            </a:r>
          </a:p>
          <a:p>
            <a:r>
              <a:rPr lang="cs-CZ" dirty="0" smtClean="0"/>
              <a:t>„Evropané“</a:t>
            </a:r>
          </a:p>
          <a:p>
            <a:r>
              <a:rPr lang="cs-CZ" dirty="0" smtClean="0"/>
              <a:t>„Metonymie“</a:t>
            </a:r>
          </a:p>
          <a:p>
            <a:r>
              <a:rPr lang="cs-CZ" dirty="0" smtClean="0"/>
              <a:t>„Rakušan“ (singulár)</a:t>
            </a:r>
          </a:p>
          <a:p>
            <a:r>
              <a:rPr lang="cs-CZ" dirty="0" smtClean="0"/>
              <a:t>„Rakousko“ – personifikace („Rakousko nebylo zrozeno k vedení války“)</a:t>
            </a:r>
          </a:p>
          <a:p>
            <a:r>
              <a:rPr lang="cs-CZ" dirty="0" smtClean="0"/>
              <a:t>„Mentalita Švýcarska a Německa“ - personifikace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82" y="500927"/>
            <a:ext cx="4838654" cy="403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7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12175"/>
            <a:ext cx="10515600" cy="4364788"/>
          </a:xfrm>
        </p:spPr>
        <p:txBody>
          <a:bodyPr>
            <a:normAutofit/>
          </a:bodyPr>
          <a:lstStyle/>
          <a:p>
            <a:r>
              <a:rPr lang="cs-CZ" sz="4000" dirty="0" smtClean="0"/>
              <a:t>Vyučující</a:t>
            </a:r>
            <a:r>
              <a:rPr lang="cs-CZ" sz="4000" dirty="0" smtClean="0"/>
              <a:t>: Mgr. Bc. Sylva </a:t>
            </a:r>
            <a:r>
              <a:rPr lang="cs-CZ" sz="4000" dirty="0" err="1" smtClean="0"/>
              <a:t>Švejdarová</a:t>
            </a:r>
            <a:r>
              <a:rPr lang="cs-CZ" sz="4000" dirty="0" smtClean="0"/>
              <a:t>, MA, PhD</a:t>
            </a:r>
          </a:p>
          <a:p>
            <a:r>
              <a:rPr lang="cs-CZ" sz="4000" dirty="0" smtClean="0"/>
              <a:t>Kontakt: </a:t>
            </a:r>
            <a:r>
              <a:rPr lang="cs-CZ" sz="4000" dirty="0" smtClean="0"/>
              <a:t>svejs1aj@ff.cuni.cz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71867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II. Znovuzrození druhé rakouské republiky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0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Článek </a:t>
            </a:r>
            <a:r>
              <a:rPr lang="cs-CZ" dirty="0">
                <a:latin typeface="+mn-lt"/>
              </a:rPr>
              <a:t>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90527"/>
            <a:ext cx="10515600" cy="3886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+mj-lt"/>
              </a:rPr>
              <a:t>Wodak</a:t>
            </a:r>
            <a:r>
              <a:rPr lang="en-US" sz="3200" dirty="0" smtClean="0">
                <a:latin typeface="+mj-lt"/>
              </a:rPr>
              <a:t>, R. </a:t>
            </a:r>
            <a:r>
              <a:rPr lang="en-US" sz="3200" dirty="0">
                <a:latin typeface="+mj-lt"/>
              </a:rPr>
              <a:t>&amp; </a:t>
            </a:r>
            <a:r>
              <a:rPr lang="en-US" sz="3200" dirty="0" smtClean="0">
                <a:latin typeface="+mj-lt"/>
              </a:rPr>
              <a:t>de </a:t>
            </a:r>
            <a:r>
              <a:rPr lang="en-US" sz="3200" dirty="0" err="1" smtClean="0">
                <a:latin typeface="+mj-lt"/>
              </a:rPr>
              <a:t>Cillia</a:t>
            </a:r>
            <a:r>
              <a:rPr lang="en-US" sz="3200" dirty="0" smtClean="0">
                <a:latin typeface="+mj-lt"/>
              </a:rPr>
              <a:t>, R. (2007) Commemorating the past: the discursive construction of official narratives about the ‘Rebirth of the Second Austrian Republic’, </a:t>
            </a:r>
            <a:r>
              <a:rPr lang="en-US" sz="3200" i="1" dirty="0" smtClean="0">
                <a:latin typeface="+mj-lt"/>
              </a:rPr>
              <a:t>Discourse &amp; Communication</a:t>
            </a:r>
            <a:r>
              <a:rPr lang="en-US" sz="3200" dirty="0" smtClean="0">
                <a:latin typeface="+mj-lt"/>
              </a:rPr>
              <a:t>, 1:3,</a:t>
            </a:r>
            <a:r>
              <a:rPr lang="cs-CZ" sz="3200" dirty="0" smtClean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337</a:t>
            </a:r>
            <a:r>
              <a:rPr lang="cs-CZ" sz="3200" dirty="0" smtClean="0">
                <a:latin typeface="+mj-lt"/>
              </a:rPr>
              <a:t>-</a:t>
            </a:r>
            <a:r>
              <a:rPr lang="en-US" sz="3200" dirty="0" smtClean="0">
                <a:latin typeface="+mj-lt"/>
              </a:rPr>
              <a:t>363</a:t>
            </a:r>
            <a:r>
              <a:rPr lang="cs-CZ" sz="3200" dirty="0" smtClean="0">
                <a:latin typeface="+mj-lt"/>
              </a:rPr>
              <a:t>, </a:t>
            </a:r>
            <a:r>
              <a:rPr lang="cs-CZ" sz="3200" dirty="0">
                <a:latin typeface="+mj-lt"/>
              </a:rPr>
              <a:t>DOI: 10.1177/1750481307079206</a:t>
            </a:r>
          </a:p>
        </p:txBody>
      </p:sp>
    </p:spTree>
    <p:extLst>
      <p:ext uri="{BB962C8B-B14F-4D97-AF65-F5344CB8AC3E}">
        <p14:creationId xmlns:p14="http://schemas.microsoft.com/office/powerpoint/2010/main" val="1906589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Kolektivní paměť a paměť jednotlivců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Funkce oslavných vzpomínkových aktů v diskurzivní konstrukci národní identity</a:t>
            </a:r>
          </a:p>
          <a:p>
            <a:r>
              <a:rPr lang="cs-CZ" dirty="0" smtClean="0"/>
              <a:t>Rakouské poválečné vzpomínkové akty</a:t>
            </a:r>
          </a:p>
          <a:p>
            <a:r>
              <a:rPr lang="cs-CZ" dirty="0" smtClean="0"/>
              <a:t>Postoj k nacistické minulosti</a:t>
            </a:r>
          </a:p>
          <a:p>
            <a:r>
              <a:rPr lang="cs-CZ" dirty="0" smtClean="0"/>
              <a:t>Traumatická minulost národa</a:t>
            </a:r>
          </a:p>
          <a:p>
            <a:r>
              <a:rPr lang="cs-CZ" dirty="0" smtClean="0"/>
              <a:t>Kolektivní paměť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7068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výzkumu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cs-CZ" dirty="0" smtClean="0"/>
              <a:t>Hegemonický </a:t>
            </a:r>
            <a:r>
              <a:rPr lang="cs-CZ" dirty="0" err="1" smtClean="0"/>
              <a:t>narativ</a:t>
            </a:r>
            <a:endParaRPr lang="cs-CZ" dirty="0"/>
          </a:p>
          <a:p>
            <a:r>
              <a:rPr lang="cs-CZ" dirty="0" smtClean="0"/>
              <a:t>Rakouské dějiny po roce 1945</a:t>
            </a:r>
          </a:p>
          <a:p>
            <a:r>
              <a:rPr lang="cs-CZ" dirty="0" smtClean="0"/>
              <a:t>Politická událost vyhlášení rakouské nezávislosti se metaforicky vyjadřuje jako „znovuzrození“</a:t>
            </a:r>
          </a:p>
          <a:p>
            <a:r>
              <a:rPr lang="cs-CZ" dirty="0" smtClean="0"/>
              <a:t>Mýtus stvoření</a:t>
            </a:r>
          </a:p>
          <a:p>
            <a:r>
              <a:rPr lang="cs-CZ" dirty="0" smtClean="0"/>
              <a:t>Znovuzrozené Rakousko je jako nevinné novorozeně</a:t>
            </a:r>
          </a:p>
          <a:p>
            <a:r>
              <a:rPr lang="cs-CZ" dirty="0" smtClean="0"/>
              <a:t>Události před rokem 1945 jsou orámované jako přírodní katastrofy a řízení osudu</a:t>
            </a:r>
          </a:p>
          <a:p>
            <a:r>
              <a:rPr lang="cs-CZ" dirty="0" smtClean="0"/>
              <a:t>Komunita obětí: skutečné oběti i vojáci páchající </a:t>
            </a:r>
            <a:r>
              <a:rPr lang="cs-CZ" smtClean="0"/>
              <a:t>válečné zločiny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195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III. Muž, který nesnášel Británii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88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Článek 3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90527"/>
            <a:ext cx="10515600" cy="3886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+mj-lt"/>
              </a:rPr>
              <a:t>Karin </a:t>
            </a:r>
            <a:r>
              <a:rPr lang="en-US" sz="3200" dirty="0" err="1">
                <a:latin typeface="+mj-lt"/>
              </a:rPr>
              <a:t>Stoegner</a:t>
            </a:r>
            <a:r>
              <a:rPr lang="en-US" sz="3200" dirty="0">
                <a:latin typeface="+mj-lt"/>
              </a:rPr>
              <a:t> &amp; Ruth </a:t>
            </a:r>
            <a:r>
              <a:rPr lang="en-US" sz="3200" dirty="0" err="1">
                <a:latin typeface="+mj-lt"/>
              </a:rPr>
              <a:t>Wodak</a:t>
            </a:r>
            <a:r>
              <a:rPr lang="en-US" sz="3200" dirty="0">
                <a:latin typeface="+mj-lt"/>
              </a:rPr>
              <a:t> (2016) ‘The man who hated Britain’ – </a:t>
            </a:r>
            <a:r>
              <a:rPr lang="en-US" sz="3200" dirty="0" smtClean="0">
                <a:latin typeface="+mj-lt"/>
              </a:rPr>
              <a:t>the</a:t>
            </a:r>
            <a:r>
              <a:rPr lang="cs-CZ" sz="3200" dirty="0" smtClean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discursive </a:t>
            </a:r>
            <a:r>
              <a:rPr lang="en-US" sz="3200" dirty="0">
                <a:latin typeface="+mj-lt"/>
              </a:rPr>
              <a:t>construction of ‘national unity’ in the Daily Mail, </a:t>
            </a:r>
            <a:r>
              <a:rPr lang="en-US" sz="3200" i="1" dirty="0">
                <a:latin typeface="+mj-lt"/>
              </a:rPr>
              <a:t>Critical Discourse Studies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smtClean="0">
                <a:latin typeface="+mj-lt"/>
              </a:rPr>
              <a:t>13:2,</a:t>
            </a:r>
            <a:r>
              <a:rPr lang="cs-CZ" sz="3200" dirty="0" smtClean="0">
                <a:latin typeface="+mj-lt"/>
              </a:rPr>
              <a:t> 193-209</a:t>
            </a:r>
            <a:r>
              <a:rPr lang="cs-CZ" sz="3200" dirty="0">
                <a:latin typeface="+mj-lt"/>
              </a:rPr>
              <a:t>, DOI: 10.1080/17405904.2015.1103764</a:t>
            </a:r>
          </a:p>
        </p:txBody>
      </p:sp>
    </p:spTree>
    <p:extLst>
      <p:ext uri="{BB962C8B-B14F-4D97-AF65-F5344CB8AC3E}">
        <p14:creationId xmlns:p14="http://schemas.microsoft.com/office/powerpoint/2010/main" val="3117159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Ralph </a:t>
            </a:r>
            <a:r>
              <a:rPr lang="cs-CZ" dirty="0" err="1" smtClean="0">
                <a:latin typeface="+mn-lt"/>
              </a:rPr>
              <a:t>Miliband</a:t>
            </a:r>
            <a:r>
              <a:rPr lang="cs-CZ" dirty="0" smtClean="0">
                <a:latin typeface="+mn-lt"/>
              </a:rPr>
              <a:t> a Ed </a:t>
            </a:r>
            <a:r>
              <a:rPr lang="cs-CZ" dirty="0" err="1" smtClean="0">
                <a:latin typeface="+mn-lt"/>
              </a:rPr>
              <a:t>Miliband</a:t>
            </a:r>
            <a:endParaRPr lang="cs-CZ" dirty="0">
              <a:latin typeface="+mn-lt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40" y="1825625"/>
            <a:ext cx="2993720" cy="435133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82" y="1825625"/>
            <a:ext cx="4451854" cy="4438445"/>
          </a:xfrm>
        </p:spPr>
      </p:pic>
    </p:spTree>
    <p:extLst>
      <p:ext uri="{BB962C8B-B14F-4D97-AF65-F5344CB8AC3E}">
        <p14:creationId xmlns:p14="http://schemas.microsoft.com/office/powerpoint/2010/main" val="250349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Jaký otec, takový syn?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96" y="1272451"/>
            <a:ext cx="5181600" cy="267716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149" y="1348967"/>
            <a:ext cx="4146982" cy="5360734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54" y="4080800"/>
            <a:ext cx="4381500" cy="2628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38" y="3676309"/>
            <a:ext cx="4381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57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Gulzabeen</a:t>
            </a:r>
            <a:r>
              <a:rPr lang="cs-CZ" dirty="0" smtClean="0"/>
              <a:t> </a:t>
            </a:r>
            <a:r>
              <a:rPr lang="cs-CZ" dirty="0" err="1" smtClean="0"/>
              <a:t>Afsar</a:t>
            </a:r>
            <a:r>
              <a:rPr lang="cs-CZ" dirty="0" smtClean="0"/>
              <a:t> - </a:t>
            </a:r>
            <a:r>
              <a:rPr lang="cs-CZ" dirty="0" err="1" smtClean="0"/>
              <a:t>Facebook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22" y="2151982"/>
            <a:ext cx="4670614" cy="3108081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67" y="1465662"/>
            <a:ext cx="4188077" cy="5193215"/>
          </a:xfrm>
        </p:spPr>
      </p:pic>
    </p:spTree>
    <p:extLst>
      <p:ext uri="{BB962C8B-B14F-4D97-AF65-F5344CB8AC3E}">
        <p14:creationId xmlns:p14="http://schemas.microsoft.com/office/powerpoint/2010/main" val="908928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Katie </a:t>
            </a:r>
            <a:r>
              <a:rPr lang="cs-CZ" dirty="0" err="1" smtClean="0"/>
              <a:t>Hopkins</a:t>
            </a:r>
            <a:r>
              <a:rPr lang="cs-CZ" dirty="0" smtClean="0"/>
              <a:t> – </a:t>
            </a:r>
            <a:r>
              <a:rPr lang="cs-CZ" dirty="0" err="1" smtClean="0"/>
              <a:t>Twitter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47" y="1701025"/>
            <a:ext cx="8248084" cy="4954037"/>
          </a:xfrm>
        </p:spPr>
      </p:pic>
    </p:spTree>
    <p:extLst>
      <p:ext uri="{BB962C8B-B14F-4D97-AF65-F5344CB8AC3E}">
        <p14:creationId xmlns:p14="http://schemas.microsoft.com/office/powerpoint/2010/main" val="105436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Struktura přednášky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27151"/>
            <a:ext cx="10515600" cy="3949811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cs-CZ" sz="3600" dirty="0"/>
              <a:t>Diskurzivní konstrukce národních </a:t>
            </a:r>
            <a:r>
              <a:rPr lang="cs-CZ" sz="3600" dirty="0" smtClean="0"/>
              <a:t>identit (1999)</a:t>
            </a:r>
          </a:p>
          <a:p>
            <a:pPr marL="857250" indent="-857250">
              <a:buFont typeface="+mj-lt"/>
              <a:buAutoNum type="romanUcPeriod"/>
            </a:pPr>
            <a:r>
              <a:rPr lang="cs-CZ" sz="3600" dirty="0"/>
              <a:t>Znovuzrození druhé rakouské </a:t>
            </a:r>
            <a:r>
              <a:rPr lang="cs-CZ" sz="3600" dirty="0" smtClean="0"/>
              <a:t>republiky (2007)</a:t>
            </a:r>
            <a:endParaRPr lang="cs-CZ" sz="3600" dirty="0"/>
          </a:p>
          <a:p>
            <a:pPr marL="857250" indent="-857250">
              <a:buFont typeface="+mj-lt"/>
              <a:buAutoNum type="romanUcPeriod"/>
            </a:pPr>
            <a:r>
              <a:rPr lang="cs-CZ" sz="3600" dirty="0" smtClean="0"/>
              <a:t>Muž, který nesnášel Británii (2016)</a:t>
            </a:r>
          </a:p>
          <a:p>
            <a:pPr marL="0" indent="0">
              <a:buNone/>
            </a:pPr>
            <a:endParaRPr lang="cs-CZ" sz="36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018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Daily</a:t>
            </a:r>
            <a:r>
              <a:rPr lang="cs-CZ" i="1" dirty="0" smtClean="0"/>
              <a:t> Mail</a:t>
            </a:r>
            <a:r>
              <a:rPr lang="cs-CZ" dirty="0" smtClean="0"/>
              <a:t>, 27. 9. 2013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46" y="1415407"/>
            <a:ext cx="7816912" cy="5207071"/>
          </a:xfrm>
        </p:spPr>
      </p:pic>
    </p:spTree>
    <p:extLst>
      <p:ext uri="{BB962C8B-B14F-4D97-AF65-F5344CB8AC3E}">
        <p14:creationId xmlns:p14="http://schemas.microsoft.com/office/powerpoint/2010/main" val="66613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Geoffrey</a:t>
            </a:r>
            <a:r>
              <a:rPr lang="cs-CZ" dirty="0" smtClean="0"/>
              <a:t> </a:t>
            </a:r>
            <a:r>
              <a:rPr lang="cs-CZ" dirty="0" err="1" smtClean="0"/>
              <a:t>Levy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2109457"/>
            <a:ext cx="5181600" cy="406750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Ralph </a:t>
            </a:r>
            <a:r>
              <a:rPr lang="cs-CZ" dirty="0" err="1" smtClean="0"/>
              <a:t>Miliband</a:t>
            </a:r>
            <a:r>
              <a:rPr lang="cs-CZ" dirty="0" smtClean="0"/>
              <a:t>:</a:t>
            </a:r>
          </a:p>
          <a:p>
            <a:r>
              <a:rPr lang="cs-CZ" dirty="0" smtClean="0"/>
              <a:t>Marxismus</a:t>
            </a:r>
          </a:p>
          <a:p>
            <a:r>
              <a:rPr lang="cs-CZ" dirty="0" smtClean="0"/>
              <a:t>Persekuce nacisty</a:t>
            </a:r>
          </a:p>
          <a:p>
            <a:r>
              <a:rPr lang="cs-CZ" dirty="0" smtClean="0"/>
              <a:t>Židovský uprchlík ve 40. letech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Nedůvěryhodný, co se týče oddanosti Anglii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95" y="1762251"/>
            <a:ext cx="2751673" cy="4351338"/>
          </a:xfrm>
        </p:spPr>
      </p:pic>
    </p:spTree>
    <p:extLst>
      <p:ext uri="{BB962C8B-B14F-4D97-AF65-F5344CB8AC3E}">
        <p14:creationId xmlns:p14="http://schemas.microsoft.com/office/powerpoint/2010/main" val="2314395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Falacie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625505"/>
            <a:ext cx="5181600" cy="3551458"/>
          </a:xfrm>
        </p:spPr>
        <p:txBody>
          <a:bodyPr/>
          <a:lstStyle/>
          <a:p>
            <a:r>
              <a:rPr lang="cs-CZ" dirty="0" smtClean="0"/>
              <a:t>Židovský uprchlík z Belgie nemůže být Britem.</a:t>
            </a:r>
          </a:p>
          <a:p>
            <a:r>
              <a:rPr lang="cs-CZ" dirty="0" smtClean="0"/>
              <a:t>Marxisté jsou nebezpeční.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2489703"/>
            <a:ext cx="5181600" cy="3687260"/>
          </a:xfrm>
        </p:spPr>
        <p:txBody>
          <a:bodyPr/>
          <a:lstStyle/>
          <a:p>
            <a:r>
              <a:rPr lang="cs-CZ" dirty="0" smtClean="0"/>
              <a:t>Jestliže syn respektuje takového otce, tak i syn je nebezpečný.</a:t>
            </a:r>
          </a:p>
          <a:p>
            <a:r>
              <a:rPr lang="cs-CZ" dirty="0" smtClean="0"/>
              <a:t>Jestliže otec byl marxista, syn je nejspíš také marxista.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369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9857" y="365125"/>
            <a:ext cx="10863943" cy="1325563"/>
          </a:xfrm>
        </p:spPr>
        <p:txBody>
          <a:bodyPr/>
          <a:lstStyle/>
          <a:p>
            <a:r>
              <a:rPr lang="cs-CZ" i="1" dirty="0" err="1" smtClean="0"/>
              <a:t>Daily</a:t>
            </a:r>
            <a:r>
              <a:rPr lang="cs-CZ" i="1" dirty="0" smtClean="0"/>
              <a:t> Mail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3085" y="1825625"/>
            <a:ext cx="3467477" cy="4351338"/>
          </a:xfrm>
        </p:spPr>
        <p:txBody>
          <a:bodyPr/>
          <a:lstStyle/>
          <a:p>
            <a:r>
              <a:rPr lang="cs-CZ" dirty="0" smtClean="0"/>
              <a:t>Pravicové</a:t>
            </a:r>
          </a:p>
          <a:p>
            <a:r>
              <a:rPr lang="cs-CZ" dirty="0" smtClean="0"/>
              <a:t>Konzervativní</a:t>
            </a:r>
          </a:p>
          <a:p>
            <a:r>
              <a:rPr lang="cs-CZ" dirty="0" smtClean="0"/>
              <a:t>Nesouhlasí s levicovou politikou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Takový </a:t>
            </a:r>
            <a:r>
              <a:rPr lang="cs-CZ" dirty="0" smtClean="0"/>
              <a:t>článek není ojedinělý ani nahodilý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dirty="0" err="1" smtClean="0"/>
              <a:t>Falacie</a:t>
            </a:r>
            <a:r>
              <a:rPr lang="cs-CZ" dirty="0" smtClean="0"/>
              <a:t> </a:t>
            </a:r>
            <a:r>
              <a:rPr lang="cs-CZ" dirty="0" smtClean="0"/>
              <a:t>jsou implicitní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80" y="741397"/>
            <a:ext cx="8159930" cy="5435566"/>
          </a:xfrm>
        </p:spPr>
      </p:pic>
    </p:spTree>
    <p:extLst>
      <p:ext uri="{BB962C8B-B14F-4D97-AF65-F5344CB8AC3E}">
        <p14:creationId xmlns:p14="http://schemas.microsoft.com/office/powerpoint/2010/main" val="4255820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Známé antisemitistické stereotypy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064191"/>
            <a:ext cx="5181600" cy="4112772"/>
          </a:xfrm>
        </p:spPr>
        <p:txBody>
          <a:bodyPr/>
          <a:lstStyle/>
          <a:p>
            <a:r>
              <a:rPr lang="cs-CZ" dirty="0" smtClean="0"/>
              <a:t>Židé a židovští marxističtí intelektuálové jsou nebezpeční zrádci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3422209"/>
            <a:ext cx="5181600" cy="2754753"/>
          </a:xfrm>
        </p:spPr>
        <p:txBody>
          <a:bodyPr/>
          <a:lstStyle/>
          <a:p>
            <a:r>
              <a:rPr lang="cs-CZ" dirty="0" smtClean="0"/>
              <a:t>Vztah nacionalismu, šovinismu a instrumentalizace antisemitistických předsudků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2485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Patriotismus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Marxista</a:t>
            </a:r>
          </a:p>
          <a:p>
            <a:r>
              <a:rPr lang="cs-CZ" dirty="0" smtClean="0"/>
              <a:t>Židovský uprchlík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Argumenty </a:t>
            </a:r>
            <a:r>
              <a:rPr lang="cs-CZ" i="1" dirty="0" smtClean="0"/>
              <a:t>ad </a:t>
            </a:r>
            <a:r>
              <a:rPr lang="cs-CZ" i="1" dirty="0" err="1" smtClean="0"/>
              <a:t>hominem</a:t>
            </a:r>
            <a:endParaRPr lang="cs-CZ" i="1" dirty="0" smtClean="0"/>
          </a:p>
          <a:p>
            <a:pPr marL="0" indent="0">
              <a:buNone/>
            </a:pPr>
            <a:r>
              <a:rPr lang="cs-CZ" dirty="0" smtClean="0"/>
              <a:t>Antisemitismus a konstrukce národní identity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946495"/>
            <a:ext cx="5181600" cy="423046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Nemůže </a:t>
            </a:r>
            <a:r>
              <a:rPr lang="cs-CZ" dirty="0" smtClean="0"/>
              <a:t>být pravý patriot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Zastává </a:t>
            </a:r>
            <a:r>
              <a:rPr lang="cs-CZ" dirty="0" smtClean="0"/>
              <a:t>se nezaměstnaných a neproduktivních členů společnosti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Nemůže </a:t>
            </a:r>
            <a:r>
              <a:rPr lang="cs-CZ" dirty="0" smtClean="0"/>
              <a:t>zastupovat celou britskou společnost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2190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Odpověď –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Telegraph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770359"/>
            <a:ext cx="10515600" cy="3406603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www.telegraph.co.uk/news/politics/labour/10347565/Ed-Miliband-accuses-Daily-Mail-of-lying-about-his-father.html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1314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Socio</a:t>
            </a:r>
            <a:r>
              <a:rPr lang="cs-CZ" dirty="0" smtClean="0"/>
              <a:t>-politický kontext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25. 9. 2013 – výroční členská schůze Labouristů</a:t>
            </a:r>
          </a:p>
          <a:p>
            <a:r>
              <a:rPr lang="cs-CZ" dirty="0" smtClean="0"/>
              <a:t>Proslov Eda </a:t>
            </a:r>
            <a:r>
              <a:rPr lang="cs-CZ" dirty="0" err="1" smtClean="0"/>
              <a:t>Milibanda</a:t>
            </a:r>
            <a:endParaRPr lang="cs-CZ" dirty="0" smtClean="0"/>
          </a:p>
          <a:p>
            <a:r>
              <a:rPr lang="cs-CZ" dirty="0" smtClean="0"/>
              <a:t>Program strany po následujících volbách (po květnu 2015)</a:t>
            </a:r>
          </a:p>
          <a:p>
            <a:r>
              <a:rPr lang="cs-CZ" dirty="0" smtClean="0"/>
              <a:t>Stálé ceny energie na 20 měsíců, zabavení půdy, kde developeři odmítají stavět</a:t>
            </a:r>
          </a:p>
          <a:p>
            <a:r>
              <a:rPr lang="cs-CZ" dirty="0" smtClean="0"/>
              <a:t>Koncept „jednoho národa“: „národ“ zaměněn za stranu (koncept jednoho národa byl do té doby oblíbeným tématem konzervativců)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043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DHA analýza článku v </a:t>
            </a:r>
            <a:r>
              <a:rPr lang="cs-CZ" i="1" dirty="0" err="1" smtClean="0"/>
              <a:t>Daily</a:t>
            </a:r>
            <a:r>
              <a:rPr lang="cs-CZ" i="1" dirty="0" smtClean="0"/>
              <a:t> Mail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Úrovně kontextu</a:t>
            </a:r>
          </a:p>
          <a:p>
            <a:r>
              <a:rPr lang="cs-CZ" dirty="0" err="1" smtClean="0"/>
              <a:t>Interdiskurzivní</a:t>
            </a:r>
            <a:r>
              <a:rPr lang="cs-CZ" dirty="0" smtClean="0"/>
              <a:t> a intertextuální vztahy</a:t>
            </a:r>
          </a:p>
          <a:p>
            <a:r>
              <a:rPr lang="cs-CZ" dirty="0" smtClean="0"/>
              <a:t>Existující názory na britskou </a:t>
            </a:r>
            <a:r>
              <a:rPr lang="cs-CZ" dirty="0" smtClean="0"/>
              <a:t>historii</a:t>
            </a:r>
          </a:p>
          <a:p>
            <a:r>
              <a:rPr lang="cs-CZ" dirty="0"/>
              <a:t>K</a:t>
            </a:r>
            <a:r>
              <a:rPr lang="cs-CZ" dirty="0" smtClean="0"/>
              <a:t>olektivní </a:t>
            </a:r>
            <a:r>
              <a:rPr lang="cs-CZ" dirty="0" smtClean="0"/>
              <a:t>paměť</a:t>
            </a:r>
          </a:p>
          <a:p>
            <a:r>
              <a:rPr lang="cs-CZ" dirty="0" smtClean="0"/>
              <a:t>Diskurzy o britské historii, britské politice, finanční krizi</a:t>
            </a:r>
          </a:p>
          <a:p>
            <a:r>
              <a:rPr lang="cs-CZ" dirty="0" smtClean="0"/>
              <a:t>Mobilizace a radikalizace těchto existujících diskurzů</a:t>
            </a:r>
          </a:p>
          <a:p>
            <a:r>
              <a:rPr lang="cs-CZ" dirty="0" smtClean="0"/>
              <a:t>Pozitivní sebeprezentace, negativní prezentace ostatních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9247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Referenční s</a:t>
            </a:r>
            <a:r>
              <a:rPr lang="cs-CZ" dirty="0" smtClean="0"/>
              <a:t>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Nominace</a:t>
            </a:r>
          </a:p>
          <a:p>
            <a:r>
              <a:rPr lang="cs-CZ" dirty="0" smtClean="0"/>
              <a:t>Predikace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Metonymie (Ralph </a:t>
            </a:r>
            <a:r>
              <a:rPr lang="cs-CZ" dirty="0" err="1" smtClean="0"/>
              <a:t>Miliband</a:t>
            </a:r>
            <a:r>
              <a:rPr lang="cs-CZ" dirty="0" smtClean="0"/>
              <a:t> = Marxismus)</a:t>
            </a:r>
          </a:p>
          <a:p>
            <a:pPr marL="0" indent="0">
              <a:buNone/>
            </a:pPr>
            <a:r>
              <a:rPr lang="cs-CZ" dirty="0" smtClean="0"/>
              <a:t>Synekdocha – </a:t>
            </a:r>
            <a:r>
              <a:rPr lang="cs-CZ" dirty="0" err="1" smtClean="0"/>
              <a:t>totum</a:t>
            </a:r>
            <a:r>
              <a:rPr lang="cs-CZ" dirty="0" smtClean="0"/>
              <a:t> pro parte (odbory, labouristická strana = Ed </a:t>
            </a:r>
            <a:r>
              <a:rPr lang="cs-CZ" dirty="0" err="1" smtClean="0"/>
              <a:t>Miliband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88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1452" y="1098456"/>
            <a:ext cx="10515600" cy="1325563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I. </a:t>
            </a:r>
            <a:r>
              <a:rPr lang="cs-CZ" dirty="0">
                <a:latin typeface="+mn-lt"/>
              </a:rPr>
              <a:t>Diskurzivní konstrukce národních identit</a:t>
            </a:r>
            <a:br>
              <a:rPr lang="cs-CZ" dirty="0">
                <a:latin typeface="+mn-lt"/>
              </a:rPr>
            </a:b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89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Argumentační s</a:t>
            </a:r>
            <a:r>
              <a:rPr lang="cs-CZ" dirty="0" smtClean="0"/>
              <a:t>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28849"/>
            <a:ext cx="10515600" cy="3948113"/>
          </a:xfrm>
        </p:spPr>
        <p:txBody>
          <a:bodyPr/>
          <a:lstStyle/>
          <a:p>
            <a:r>
              <a:rPr lang="cs-CZ" dirty="0" smtClean="0"/>
              <a:t>Argumentace: </a:t>
            </a:r>
            <a:r>
              <a:rPr lang="cs-CZ" dirty="0" err="1" smtClean="0"/>
              <a:t>topoi</a:t>
            </a:r>
            <a:r>
              <a:rPr lang="cs-CZ" dirty="0" smtClean="0"/>
              <a:t>, </a:t>
            </a:r>
            <a:r>
              <a:rPr lang="cs-CZ" dirty="0" err="1" smtClean="0"/>
              <a:t>falacie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Pravidla</a:t>
            </a:r>
            <a:r>
              <a:rPr lang="cs-CZ" dirty="0" smtClean="0"/>
              <a:t>, která propojují argumenty a závěry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Ospravedlnění, legitimace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415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Předsudky – antisemitistický jazyk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Židé jsou chápáni jako homogenní skupina lidí.</a:t>
            </a:r>
          </a:p>
          <a:p>
            <a:r>
              <a:rPr lang="cs-CZ" dirty="0" smtClean="0"/>
              <a:t>Různé mluvní akty: explicitní poznámky či náznaky</a:t>
            </a:r>
          </a:p>
          <a:p>
            <a:r>
              <a:rPr lang="cs-CZ" dirty="0" smtClean="0"/>
              <a:t>Různé úrovně jazyka: diskurz, text, jednotlivé slovo, jeden zvuk (jidiš intonace různých slov a frází)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1637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Antisemitismus bez antisemitů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Latentní, zamaskované formy antisemitismu</a:t>
            </a:r>
          </a:p>
          <a:p>
            <a:r>
              <a:rPr lang="cs-CZ" dirty="0" smtClean="0"/>
              <a:t>Takové formy nemusí být úmyslně produkovány mluvčím/pisatelem</a:t>
            </a:r>
          </a:p>
          <a:p>
            <a:r>
              <a:rPr lang="cs-CZ" dirty="0" smtClean="0"/>
              <a:t>Dlouhá tradice antisemitismu a jeho tabuizování po holocaustu </a:t>
            </a:r>
            <a:r>
              <a:rPr lang="cs-CZ" dirty="0" smtClean="0"/>
              <a:t>vytvořily </a:t>
            </a:r>
            <a:r>
              <a:rPr lang="cs-CZ" dirty="0" smtClean="0"/>
              <a:t>komunikativní latentnost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Tato </a:t>
            </a:r>
            <a:r>
              <a:rPr lang="cs-CZ" dirty="0" smtClean="0"/>
              <a:t>analýza se nezabývá úmysly </a:t>
            </a:r>
            <a:r>
              <a:rPr lang="cs-CZ" dirty="0" err="1" smtClean="0"/>
              <a:t>Geoffreyho</a:t>
            </a:r>
            <a:r>
              <a:rPr lang="cs-CZ" dirty="0" smtClean="0"/>
              <a:t> </a:t>
            </a:r>
            <a:r>
              <a:rPr lang="cs-CZ" dirty="0" err="1" smtClean="0"/>
              <a:t>Levyho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5392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Démonizace rodiny </a:t>
            </a:r>
            <a:r>
              <a:rPr lang="cs-CZ" dirty="0" err="1" smtClean="0"/>
              <a:t>Milibandů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Útok na Ralpha </a:t>
            </a:r>
            <a:r>
              <a:rPr lang="cs-CZ" dirty="0" err="1" smtClean="0"/>
              <a:t>Milibanda</a:t>
            </a:r>
            <a:r>
              <a:rPr lang="cs-CZ" dirty="0" smtClean="0"/>
              <a:t>, implikace o Edu </a:t>
            </a:r>
            <a:r>
              <a:rPr lang="cs-CZ" dirty="0" err="1" smtClean="0"/>
              <a:t>Milibandovi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2 </a:t>
            </a:r>
            <a:r>
              <a:rPr lang="cs-CZ" dirty="0" smtClean="0"/>
              <a:t>propojené aspekty: útok na levici (v souvislosti se stereotypem o „židovském bolševiku“), snaha odvrátit pozornost od současných ekonomických a sociálních problémů v době krize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64347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smtClean="0"/>
              <a:t>– konstruuje se </a:t>
            </a:r>
            <a:r>
              <a:rPr lang="cs-CZ" dirty="0" err="1" smtClean="0"/>
              <a:t>narativ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Ralph </a:t>
            </a:r>
            <a:r>
              <a:rPr lang="cs-CZ" dirty="0" err="1" smtClean="0"/>
              <a:t>Miliband</a:t>
            </a:r>
            <a:r>
              <a:rPr lang="cs-CZ" dirty="0" smtClean="0"/>
              <a:t> – uznávaný marxistický filosof, který celý život bojoval za své marxistické názory, a silně ovlivnil Eda </a:t>
            </a:r>
            <a:r>
              <a:rPr lang="cs-CZ" dirty="0" err="1" smtClean="0"/>
              <a:t>Milibanda</a:t>
            </a:r>
            <a:r>
              <a:rPr lang="cs-CZ" dirty="0" smtClean="0"/>
              <a:t>.</a:t>
            </a:r>
          </a:p>
          <a:p>
            <a:r>
              <a:rPr lang="cs-CZ" dirty="0" smtClean="0"/>
              <a:t>Diskurzivně konstruovaný kontrast mezi dvěma syny, doložený citáty bez uvedení zdroje. David údajně oponoval otcovým názorům, zatímco Ed jim věřil.</a:t>
            </a:r>
          </a:p>
          <a:p>
            <a:r>
              <a:rPr lang="cs-CZ" dirty="0" smtClean="0"/>
              <a:t>Ed byl názory svého otce „posedlý“ – predikace, která implikuje iracionálnost.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97849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</a:t>
            </a:r>
            <a:r>
              <a:rPr lang="cs-CZ" dirty="0" smtClean="0"/>
              <a:t>– vedení strany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Ed, oddaný otcovu nekompromisnímu marxismu, se rozhodl postavit se proti bratrovi a zvítězil v boji o vedení strany v roce 2010.</a:t>
            </a:r>
          </a:p>
          <a:p>
            <a:r>
              <a:rPr lang="cs-CZ" dirty="0" smtClean="0"/>
              <a:t>Slova otce Ralpha </a:t>
            </a:r>
            <a:r>
              <a:rPr lang="cs-CZ" dirty="0" err="1" smtClean="0"/>
              <a:t>Milibanda</a:t>
            </a:r>
            <a:r>
              <a:rPr lang="cs-CZ" dirty="0" smtClean="0"/>
              <a:t> z roku 1955 jsou citována, jako by </a:t>
            </a:r>
            <a:r>
              <a:rPr lang="cs-CZ" dirty="0" err="1" smtClean="0"/>
              <a:t>by</a:t>
            </a:r>
            <a:r>
              <a:rPr lang="cs-CZ" dirty="0" smtClean="0"/>
              <a:t> to byla i slova mladšího syna Eda </a:t>
            </a:r>
            <a:r>
              <a:rPr lang="cs-CZ" dirty="0" err="1" smtClean="0"/>
              <a:t>Milibanda</a:t>
            </a:r>
            <a:r>
              <a:rPr lang="cs-CZ" dirty="0" smtClean="0"/>
              <a:t> z roku 2010.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78111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3. </a:t>
            </a:r>
            <a:r>
              <a:rPr lang="cs-CZ" dirty="0" smtClean="0"/>
              <a:t>– starší syn David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David chápal snahy svého otce i bratra Eda jako beznadějné.</a:t>
            </a:r>
          </a:p>
          <a:p>
            <a:r>
              <a:rPr lang="cs-CZ" dirty="0" smtClean="0"/>
              <a:t>Citují se anonymní přátelé rodiny.</a:t>
            </a:r>
          </a:p>
          <a:p>
            <a:r>
              <a:rPr lang="cs-CZ" dirty="0" smtClean="0"/>
              <a:t>Mluvčí </a:t>
            </a:r>
            <a:r>
              <a:rPr lang="cs-CZ" dirty="0" err="1" smtClean="0"/>
              <a:t>Gordona</a:t>
            </a:r>
            <a:r>
              <a:rPr lang="cs-CZ" dirty="0" smtClean="0"/>
              <a:t> Browna: citován jako autorita, která ví, že vítězství ve vnitrostranických volbách byla pocta Eda jeho otci.</a:t>
            </a:r>
          </a:p>
          <a:p>
            <a:r>
              <a:rPr lang="cs-CZ" dirty="0" smtClean="0"/>
              <a:t>Predikace vztahující se k Ralphovi a Edovi zdůrazňují jejich posedlost marxistickou filozofií.</a:t>
            </a:r>
          </a:p>
          <a:p>
            <a:r>
              <a:rPr lang="cs-CZ" dirty="0" smtClean="0"/>
              <a:t>David je prezentován jako hlas rozumu, který byl poražen v boji o vedení strany.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83976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</a:t>
            </a:r>
            <a:r>
              <a:rPr lang="cs-CZ" dirty="0" smtClean="0"/>
              <a:t> </a:t>
            </a:r>
            <a:r>
              <a:rPr lang="cs-CZ" dirty="0" smtClean="0"/>
              <a:t>– Ed je stejný marxista jako otec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Citují se blíže neurčené zdroje.</a:t>
            </a:r>
          </a:p>
          <a:p>
            <a:r>
              <a:rPr lang="cs-CZ" dirty="0" smtClean="0"/>
              <a:t>Socialismus je predikován jako „dobrodružství“, tedy plný </a:t>
            </a:r>
            <a:r>
              <a:rPr lang="cs-CZ" dirty="0" smtClean="0"/>
              <a:t>rizik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Politika je </a:t>
            </a:r>
            <a:r>
              <a:rPr lang="cs-CZ" dirty="0" err="1" smtClean="0"/>
              <a:t>rekontextualizována</a:t>
            </a:r>
            <a:r>
              <a:rPr lang="cs-CZ" dirty="0" smtClean="0"/>
              <a:t> jako rodinná záležitost.</a:t>
            </a:r>
          </a:p>
          <a:p>
            <a:r>
              <a:rPr lang="cs-CZ" dirty="0" smtClean="0"/>
              <a:t>Vítězství v boji o vedení strany byla soutěž mezi bratry.</a:t>
            </a:r>
          </a:p>
          <a:p>
            <a:r>
              <a:rPr lang="cs-CZ" dirty="0" smtClean="0"/>
              <a:t>Politika a historie je personalizována a odhistorizována.</a:t>
            </a:r>
          </a:p>
          <a:p>
            <a:r>
              <a:rPr lang="cs-CZ" dirty="0" smtClean="0"/>
              <a:t>Labouristická strana je spojena s marxismem a socialismem Ralpha </a:t>
            </a:r>
            <a:r>
              <a:rPr lang="cs-CZ" dirty="0" err="1" smtClean="0"/>
              <a:t>Milibanda</a:t>
            </a:r>
            <a:r>
              <a:rPr lang="cs-CZ" dirty="0" smtClean="0"/>
              <a:t> ze 40. a 50. let, který je přesunut do 21. století a nahlížen jako anachronistický a nebezpečný.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1812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</a:t>
            </a:r>
            <a:r>
              <a:rPr lang="cs-CZ" dirty="0" smtClean="0"/>
              <a:t> </a:t>
            </a:r>
            <a:r>
              <a:rPr lang="cs-CZ" dirty="0" smtClean="0"/>
              <a:t>– Ralph </a:t>
            </a:r>
            <a:r>
              <a:rPr lang="cs-CZ" dirty="0" err="1" smtClean="0"/>
              <a:t>Miliband</a:t>
            </a:r>
            <a:r>
              <a:rPr lang="cs-CZ" dirty="0" smtClean="0"/>
              <a:t> nesnášel Británii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26821"/>
            <a:ext cx="10515600" cy="3850142"/>
          </a:xfrm>
        </p:spPr>
        <p:txBody>
          <a:bodyPr/>
          <a:lstStyle/>
          <a:p>
            <a:r>
              <a:rPr lang="cs-CZ" dirty="0" smtClean="0"/>
              <a:t>Pasáž z deníku 17tiletého uprchlíka, který se právě seznámil s britskou kulturou.</a:t>
            </a:r>
          </a:p>
          <a:p>
            <a:r>
              <a:rPr lang="cs-CZ" dirty="0" smtClean="0"/>
              <a:t>Byl nepatriotický, přestože mu </a:t>
            </a:r>
            <a:r>
              <a:rPr lang="cs-CZ" dirty="0"/>
              <a:t>B</a:t>
            </a:r>
            <a:r>
              <a:rPr lang="cs-CZ" dirty="0" smtClean="0"/>
              <a:t>ritánie zachránila život.</a:t>
            </a:r>
          </a:p>
          <a:p>
            <a:r>
              <a:rPr lang="cs-CZ" dirty="0" smtClean="0"/>
              <a:t>Zrádce s neospravedlněným negativním názorem na Británii, který je nepřijatelný, a to zvláště pro cizince.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5381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6.</a:t>
            </a:r>
            <a:r>
              <a:rPr lang="cs-CZ" dirty="0" smtClean="0"/>
              <a:t> </a:t>
            </a:r>
            <a:r>
              <a:rPr lang="cs-CZ" dirty="0" smtClean="0"/>
              <a:t>– „důkazy“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Učitel Harold </a:t>
            </a:r>
            <a:r>
              <a:rPr lang="cs-CZ" dirty="0" err="1" smtClean="0"/>
              <a:t>Laski</a:t>
            </a:r>
            <a:r>
              <a:rPr lang="cs-CZ" dirty="0" smtClean="0"/>
              <a:t> – také marxista</a:t>
            </a:r>
          </a:p>
          <a:p>
            <a:r>
              <a:rPr lang="cs-CZ" dirty="0" smtClean="0"/>
              <a:t>Známý komunistický historik a židovský uprchlík z Rakouska </a:t>
            </a:r>
            <a:r>
              <a:rPr lang="cs-CZ" dirty="0" err="1" smtClean="0"/>
              <a:t>Eric</a:t>
            </a:r>
            <a:r>
              <a:rPr lang="cs-CZ" dirty="0" smtClean="0"/>
              <a:t> </a:t>
            </a:r>
            <a:r>
              <a:rPr lang="cs-CZ" dirty="0" err="1" smtClean="0"/>
              <a:t>Hobsbawn</a:t>
            </a:r>
            <a:r>
              <a:rPr lang="cs-CZ" dirty="0" smtClean="0"/>
              <a:t> </a:t>
            </a:r>
            <a:r>
              <a:rPr lang="cs-CZ" dirty="0" smtClean="0"/>
              <a:t>byl </a:t>
            </a:r>
            <a:r>
              <a:rPr lang="cs-CZ" dirty="0" smtClean="0"/>
              <a:t>častým návštěvníkem u </a:t>
            </a:r>
            <a:r>
              <a:rPr lang="cs-CZ" dirty="0" err="1" smtClean="0"/>
              <a:t>Milibandových</a:t>
            </a:r>
            <a:endParaRPr lang="cs-CZ" dirty="0" smtClean="0"/>
          </a:p>
          <a:p>
            <a:r>
              <a:rPr lang="cs-CZ" dirty="0" smtClean="0"/>
              <a:t>Ralph </a:t>
            </a:r>
            <a:r>
              <a:rPr lang="cs-CZ" dirty="0" err="1" smtClean="0"/>
              <a:t>Miliband</a:t>
            </a:r>
            <a:r>
              <a:rPr lang="cs-CZ" dirty="0" smtClean="0"/>
              <a:t> nesouhlasil s falklandskou válkou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Argument </a:t>
            </a:r>
            <a:r>
              <a:rPr lang="cs-CZ" i="1" dirty="0" smtClean="0"/>
              <a:t>ad </a:t>
            </a:r>
            <a:r>
              <a:rPr lang="cs-CZ" i="1" dirty="0" err="1" smtClean="0"/>
              <a:t>hominem</a:t>
            </a:r>
            <a:endParaRPr lang="cs-CZ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Jaký syn, takový otec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59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Článek 1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90527"/>
            <a:ext cx="10515600" cy="3886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>
                <a:latin typeface="+mj-lt"/>
              </a:rPr>
              <a:t>De </a:t>
            </a:r>
            <a:r>
              <a:rPr lang="cs-CZ" sz="3200" dirty="0" err="1" smtClean="0">
                <a:latin typeface="+mj-lt"/>
              </a:rPr>
              <a:t>Cillia</a:t>
            </a:r>
            <a:r>
              <a:rPr lang="cs-CZ" sz="3200" dirty="0" smtClean="0">
                <a:latin typeface="+mj-lt"/>
              </a:rPr>
              <a:t>, R., </a:t>
            </a:r>
            <a:r>
              <a:rPr lang="cs-CZ" sz="3200" dirty="0" err="1" smtClean="0">
                <a:latin typeface="+mj-lt"/>
              </a:rPr>
              <a:t>Reisigl</a:t>
            </a:r>
            <a:r>
              <a:rPr lang="cs-CZ" sz="3200" dirty="0" smtClean="0">
                <a:latin typeface="+mj-lt"/>
              </a:rPr>
              <a:t>, M. </a:t>
            </a:r>
            <a:r>
              <a:rPr lang="en-US" sz="3200" dirty="0" smtClean="0">
                <a:latin typeface="+mj-lt"/>
              </a:rPr>
              <a:t>&amp; </a:t>
            </a:r>
            <a:r>
              <a:rPr lang="en-US" sz="3200" dirty="0" err="1" smtClean="0">
                <a:latin typeface="+mj-lt"/>
              </a:rPr>
              <a:t>Wodak</a:t>
            </a:r>
            <a:r>
              <a:rPr lang="cs-CZ" sz="3200" dirty="0" smtClean="0">
                <a:latin typeface="+mj-lt"/>
              </a:rPr>
              <a:t>, R.</a:t>
            </a:r>
            <a:r>
              <a:rPr lang="en-US" sz="3200" dirty="0" smtClean="0">
                <a:latin typeface="+mj-lt"/>
              </a:rPr>
              <a:t> (</a:t>
            </a:r>
            <a:r>
              <a:rPr lang="cs-CZ" sz="3200" dirty="0" smtClean="0">
                <a:latin typeface="+mj-lt"/>
              </a:rPr>
              <a:t>1999</a:t>
            </a:r>
            <a:r>
              <a:rPr lang="en-US" sz="3200" dirty="0" smtClean="0">
                <a:latin typeface="+mj-lt"/>
              </a:rPr>
              <a:t>)</a:t>
            </a:r>
            <a:r>
              <a:rPr lang="cs-CZ" sz="3200" dirty="0" smtClean="0">
                <a:latin typeface="+mj-lt"/>
              </a:rPr>
              <a:t>, </a:t>
            </a:r>
            <a:r>
              <a:rPr lang="cs-CZ" sz="3200" dirty="0" err="1" smtClean="0">
                <a:latin typeface="+mj-lt"/>
              </a:rPr>
              <a:t>The</a:t>
            </a:r>
            <a:r>
              <a:rPr lang="cs-CZ" sz="3200" dirty="0" smtClean="0">
                <a:latin typeface="+mj-lt"/>
              </a:rPr>
              <a:t> </a:t>
            </a:r>
            <a:r>
              <a:rPr lang="cs-CZ" sz="3200" dirty="0" err="1">
                <a:latin typeface="+mj-lt"/>
              </a:rPr>
              <a:t>d</a:t>
            </a:r>
            <a:r>
              <a:rPr lang="cs-CZ" sz="3200" dirty="0" err="1" smtClean="0">
                <a:latin typeface="+mj-lt"/>
              </a:rPr>
              <a:t>iscursive</a:t>
            </a:r>
            <a:r>
              <a:rPr lang="cs-CZ" sz="3200" dirty="0" smtClean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construction of national identities, </a:t>
            </a:r>
            <a:r>
              <a:rPr lang="en-US" sz="3200" i="1" dirty="0" smtClean="0">
                <a:latin typeface="+mj-lt"/>
              </a:rPr>
              <a:t>Discourse &amp; Society</a:t>
            </a:r>
            <a:r>
              <a:rPr lang="en-US" sz="3200" dirty="0" smtClean="0">
                <a:latin typeface="+mj-lt"/>
              </a:rPr>
              <a:t>, 10:2,</a:t>
            </a:r>
            <a:r>
              <a:rPr lang="cs-CZ" sz="3200" dirty="0" smtClean="0">
                <a:latin typeface="+mj-lt"/>
              </a:rPr>
              <a:t> 1</a:t>
            </a:r>
            <a:r>
              <a:rPr lang="en-US" sz="3200" dirty="0" smtClean="0">
                <a:latin typeface="+mj-lt"/>
              </a:rPr>
              <a:t>49</a:t>
            </a:r>
            <a:r>
              <a:rPr lang="cs-CZ" sz="3200" dirty="0" smtClean="0">
                <a:latin typeface="+mj-lt"/>
              </a:rPr>
              <a:t>-</a:t>
            </a:r>
            <a:r>
              <a:rPr lang="en-US" sz="3200" dirty="0" smtClean="0">
                <a:latin typeface="+mj-lt"/>
              </a:rPr>
              <a:t>173</a:t>
            </a:r>
            <a:r>
              <a:rPr lang="en-US" sz="3200" dirty="0">
                <a:latin typeface="+mj-lt"/>
              </a:rPr>
              <a:t>.</a:t>
            </a:r>
            <a:endParaRPr lang="cs-CZ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08252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</a:t>
            </a:r>
            <a:r>
              <a:rPr lang="cs-CZ" dirty="0" smtClean="0"/>
              <a:t> </a:t>
            </a:r>
            <a:r>
              <a:rPr lang="cs-CZ" dirty="0" smtClean="0"/>
              <a:t>– důkaz pro útok </a:t>
            </a:r>
            <a:r>
              <a:rPr lang="cs-CZ" i="1" dirty="0" smtClean="0"/>
              <a:t>ad </a:t>
            </a:r>
            <a:r>
              <a:rPr lang="cs-CZ" i="1" dirty="0" err="1" smtClean="0"/>
              <a:t>hominem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Útok na </a:t>
            </a:r>
            <a:r>
              <a:rPr lang="cs-CZ" dirty="0" err="1" smtClean="0"/>
              <a:t>Milibandovu</a:t>
            </a:r>
            <a:r>
              <a:rPr lang="cs-CZ" dirty="0" smtClean="0"/>
              <a:t> levicovou </a:t>
            </a:r>
            <a:r>
              <a:rPr lang="cs-CZ" dirty="0" err="1" smtClean="0"/>
              <a:t>politku</a:t>
            </a:r>
            <a:endParaRPr lang="cs-CZ" dirty="0" smtClean="0"/>
          </a:p>
          <a:p>
            <a:r>
              <a:rPr lang="cs-CZ" dirty="0" smtClean="0"/>
              <a:t>Užití starých explicitních i implicitních antisemitistických stereotypů: Žid je věčně cizinec, kosmopolitní člověk, který nemá vlastenecké cítění k žádnému národu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dirty="0" err="1" smtClean="0"/>
              <a:t>Rekontextualizace</a:t>
            </a:r>
            <a:r>
              <a:rPr lang="cs-CZ" dirty="0" smtClean="0"/>
              <a:t> </a:t>
            </a:r>
            <a:r>
              <a:rPr lang="cs-CZ" dirty="0" smtClean="0"/>
              <a:t>debaty ve spor o pravou „</a:t>
            </a:r>
            <a:r>
              <a:rPr lang="cs-CZ" dirty="0" err="1" smtClean="0"/>
              <a:t>britskost</a:t>
            </a:r>
            <a:r>
              <a:rPr lang="cs-CZ" dirty="0" smtClean="0"/>
              <a:t>“, odkaz na koncept „jednoho národa“, který prosazoval Ed </a:t>
            </a:r>
            <a:r>
              <a:rPr lang="cs-CZ" dirty="0" err="1" smtClean="0"/>
              <a:t>Miliband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61603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</a:t>
            </a:r>
            <a:r>
              <a:rPr lang="cs-CZ" dirty="0" smtClean="0"/>
              <a:t> </a:t>
            </a:r>
            <a:r>
              <a:rPr lang="cs-CZ" dirty="0" smtClean="0"/>
              <a:t>– „protinárodní Žid“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Implicitní odkazy na tradiční antisemitismus</a:t>
            </a:r>
          </a:p>
          <a:p>
            <a:r>
              <a:rPr lang="cs-CZ" i="1" dirty="0" err="1" smtClean="0"/>
              <a:t>Daily</a:t>
            </a:r>
            <a:r>
              <a:rPr lang="cs-CZ" i="1" dirty="0" smtClean="0"/>
              <a:t> Mail </a:t>
            </a:r>
            <a:r>
              <a:rPr lang="cs-CZ" dirty="0" smtClean="0"/>
              <a:t>– směřuje proti labouristické straně a její údajně marxistické orientaci</a:t>
            </a:r>
          </a:p>
          <a:p>
            <a:r>
              <a:rPr lang="cs-CZ" dirty="0" smtClean="0"/>
              <a:t>Antisemitistické užití jazyka je zřetelné jen na pozadí historického repertoáru antisemitistického užívání jazyka v Evropě</a:t>
            </a:r>
          </a:p>
          <a:p>
            <a:r>
              <a:rPr lang="cs-CZ" dirty="0" smtClean="0"/>
              <a:t>Labouristická strana, která je údajně marxisticky orientovaná, představuje nebezpečí (</a:t>
            </a:r>
            <a:r>
              <a:rPr lang="cs-CZ" dirty="0" err="1" smtClean="0"/>
              <a:t>topos</a:t>
            </a:r>
            <a:r>
              <a:rPr lang="cs-CZ" dirty="0" smtClean="0"/>
              <a:t> nebezpečí) pro Velkou Británii a národní jednotu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7920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</a:t>
            </a:r>
            <a:r>
              <a:rPr lang="cs-CZ" dirty="0" smtClean="0"/>
              <a:t> </a:t>
            </a:r>
            <a:r>
              <a:rPr lang="cs-CZ" dirty="0" smtClean="0"/>
              <a:t>– metaforický scénář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32957"/>
            <a:ext cx="10515600" cy="3744006"/>
          </a:xfrm>
        </p:spPr>
        <p:txBody>
          <a:bodyPr/>
          <a:lstStyle/>
          <a:p>
            <a:r>
              <a:rPr lang="cs-CZ" dirty="0" smtClean="0"/>
              <a:t>Metaforický scénář hrozící zkázy (britského národa)</a:t>
            </a:r>
          </a:p>
          <a:p>
            <a:r>
              <a:rPr lang="cs-CZ" dirty="0" smtClean="0"/>
              <a:t>Stereotyp „židovského spiknutí“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80484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10.</a:t>
            </a:r>
            <a:r>
              <a:rPr lang="cs-CZ" dirty="0" smtClean="0"/>
              <a:t> </a:t>
            </a:r>
            <a:r>
              <a:rPr lang="cs-CZ" dirty="0" smtClean="0"/>
              <a:t>– Ralph </a:t>
            </a:r>
            <a:r>
              <a:rPr lang="cs-CZ" dirty="0" err="1"/>
              <a:t>M</a:t>
            </a:r>
            <a:r>
              <a:rPr lang="cs-CZ" dirty="0" err="1" smtClean="0"/>
              <a:t>iliband</a:t>
            </a:r>
            <a:r>
              <a:rPr lang="cs-CZ" dirty="0" smtClean="0"/>
              <a:t> neměl žádné vlastenecké cítění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81885"/>
            <a:ext cx="10515600" cy="3995078"/>
          </a:xfrm>
        </p:spPr>
        <p:txBody>
          <a:bodyPr/>
          <a:lstStyle/>
          <a:p>
            <a:r>
              <a:rPr lang="cs-CZ" dirty="0" smtClean="0"/>
              <a:t>„Židovský cizinec“ se nedokáže integrovat do žádného evropského národního státu</a:t>
            </a:r>
          </a:p>
          <a:p>
            <a:r>
              <a:rPr lang="cs-CZ" dirty="0" smtClean="0"/>
              <a:t>Osvícenství, francouzská revoluce</a:t>
            </a:r>
          </a:p>
          <a:p>
            <a:r>
              <a:rPr lang="cs-CZ" dirty="0" smtClean="0"/>
              <a:t>Při vývoji národních států nejsou Židé schopni si vybudovat stát, ani se začlenit do některého státu</a:t>
            </a:r>
          </a:p>
          <a:p>
            <a:r>
              <a:rPr lang="cs-CZ" dirty="0" smtClean="0"/>
              <a:t>Židé jsou hrozba samotnému principu národa</a:t>
            </a:r>
          </a:p>
          <a:p>
            <a:r>
              <a:rPr lang="cs-CZ" dirty="0" smtClean="0"/>
              <a:t>Židé jsou nedůvěryhodní co se týče jejich národní identity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6390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11.</a:t>
            </a:r>
            <a:r>
              <a:rPr lang="cs-CZ" dirty="0" smtClean="0"/>
              <a:t> </a:t>
            </a:r>
            <a:r>
              <a:rPr lang="cs-CZ" dirty="0" smtClean="0"/>
              <a:t>– Homogenní národní komunita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acionalismus souvisí s konstrukcí homogenní národní komunity</a:t>
            </a:r>
          </a:p>
          <a:p>
            <a:r>
              <a:rPr lang="cs-CZ" dirty="0" smtClean="0"/>
              <a:t>Nacionalismus nesměřuje jen vůči vnějšímu nepříteli</a:t>
            </a:r>
          </a:p>
          <a:p>
            <a:r>
              <a:rPr lang="cs-CZ" dirty="0" smtClean="0"/>
              <a:t>Nepřítel je i uvnitř hranic státu</a:t>
            </a:r>
          </a:p>
          <a:p>
            <a:r>
              <a:rPr lang="cs-CZ" dirty="0" smtClean="0"/>
              <a:t>Antisemitismus je agresivní </a:t>
            </a:r>
            <a:r>
              <a:rPr lang="cs-CZ" dirty="0" err="1" smtClean="0"/>
              <a:t>šovonistický</a:t>
            </a:r>
            <a:r>
              <a:rPr lang="cs-CZ" dirty="0" smtClean="0"/>
              <a:t> nacionalismus směřující dovnitř</a:t>
            </a:r>
          </a:p>
          <a:p>
            <a:r>
              <a:rPr lang="cs-CZ" dirty="0" smtClean="0"/>
              <a:t>Antisemitismus a nacionalismus jsou propojené ideologie s propojenou diskurzivní historií</a:t>
            </a:r>
          </a:p>
          <a:p>
            <a:r>
              <a:rPr lang="cs-CZ" dirty="0" smtClean="0"/>
              <a:t>Obě tyto ideologie jsou součástí širšího „antidemokratického syndromu“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0901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12.</a:t>
            </a:r>
            <a:r>
              <a:rPr lang="cs-CZ" dirty="0" smtClean="0"/>
              <a:t> </a:t>
            </a:r>
            <a:r>
              <a:rPr lang="cs-CZ" dirty="0" smtClean="0"/>
              <a:t>– </a:t>
            </a:r>
            <a:r>
              <a:rPr lang="cs-CZ" dirty="0" smtClean="0"/>
              <a:t>Antisemitismus </a:t>
            </a:r>
            <a:r>
              <a:rPr lang="cs-CZ" dirty="0" smtClean="0"/>
              <a:t>po holocaustu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53489"/>
            <a:ext cx="10515600" cy="3723474"/>
          </a:xfrm>
        </p:spPr>
        <p:txBody>
          <a:bodyPr/>
          <a:lstStyle/>
          <a:p>
            <a:r>
              <a:rPr lang="cs-CZ" dirty="0" smtClean="0"/>
              <a:t>Po holocaustu byl antisemitismus tabuizován, ale nestal se přežitkem a nevymizel</a:t>
            </a:r>
          </a:p>
          <a:p>
            <a:r>
              <a:rPr lang="cs-CZ" dirty="0" smtClean="0"/>
              <a:t>Zakódovaný a skrytý v jiných ideologiích, zejména v </a:t>
            </a:r>
            <a:r>
              <a:rPr lang="cs-CZ" dirty="0" smtClean="0"/>
              <a:t>nacionalismu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18802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13.</a:t>
            </a:r>
            <a:r>
              <a:rPr lang="cs-CZ" dirty="0" smtClean="0"/>
              <a:t> </a:t>
            </a:r>
            <a:r>
              <a:rPr lang="cs-CZ" dirty="0" smtClean="0"/>
              <a:t>– jméno </a:t>
            </a:r>
            <a:r>
              <a:rPr lang="cs-CZ" dirty="0" err="1" smtClean="0"/>
              <a:t>Adolph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Milibandova</a:t>
            </a:r>
            <a:r>
              <a:rPr lang="cs-CZ" dirty="0" smtClean="0"/>
              <a:t> osobní zkušenost z nacistickou persekucí je převrácena naruby: zmínka, že si </a:t>
            </a:r>
            <a:r>
              <a:rPr lang="cs-CZ" dirty="0" err="1" smtClean="0"/>
              <a:t>Miliband</a:t>
            </a:r>
            <a:r>
              <a:rPr lang="cs-CZ" dirty="0" smtClean="0"/>
              <a:t> změnil jméno, ho intertextuálně spojuje s Hitlerem</a:t>
            </a:r>
          </a:p>
          <a:p>
            <a:r>
              <a:rPr lang="cs-CZ" dirty="0" err="1" smtClean="0"/>
              <a:t>Miliband</a:t>
            </a:r>
            <a:r>
              <a:rPr lang="cs-CZ" dirty="0" smtClean="0"/>
              <a:t> je predikován jako </a:t>
            </a:r>
            <a:r>
              <a:rPr lang="cs-CZ" dirty="0" err="1" smtClean="0"/>
              <a:t>imigratnstký</a:t>
            </a:r>
            <a:r>
              <a:rPr lang="cs-CZ" dirty="0" smtClean="0"/>
              <a:t> chlapec, tedy ne uprchlík – neprchal před pronásledováním, jen se stěhoval za lepším</a:t>
            </a:r>
          </a:p>
          <a:p>
            <a:r>
              <a:rPr lang="cs-CZ" dirty="0" smtClean="0"/>
              <a:t>Změnil si jméno a vplížil se do Británie, skrývaje svou skutečnou totožnost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7817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14.</a:t>
            </a:r>
            <a:r>
              <a:rPr lang="cs-CZ" dirty="0" smtClean="0"/>
              <a:t> </a:t>
            </a:r>
            <a:r>
              <a:rPr lang="cs-CZ" dirty="0" smtClean="0"/>
              <a:t>– Zachraňoval nábytek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59479"/>
            <a:ext cx="10515600" cy="3817484"/>
          </a:xfrm>
        </p:spPr>
        <p:txBody>
          <a:bodyPr/>
          <a:lstStyle/>
          <a:p>
            <a:r>
              <a:rPr lang="cs-CZ" dirty="0" smtClean="0"/>
              <a:t>„Zachraňovat“ je slovo, které je neobvyklé v tomto kontextu, obvykle jsou zachraňováni lidé</a:t>
            </a:r>
          </a:p>
          <a:p>
            <a:r>
              <a:rPr lang="cs-CZ" dirty="0" err="1" smtClean="0"/>
              <a:t>Miliband</a:t>
            </a:r>
            <a:r>
              <a:rPr lang="cs-CZ" dirty="0" smtClean="0"/>
              <a:t> zachraňoval místo lidí nábytek, přitom Británie zachránila jeho</a:t>
            </a:r>
          </a:p>
          <a:p>
            <a:r>
              <a:rPr lang="cs-CZ" dirty="0" smtClean="0"/>
              <a:t>Kořistil z války a z neštěstí ostatních lidí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4974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15. </a:t>
            </a:r>
            <a:r>
              <a:rPr lang="cs-CZ" dirty="0"/>
              <a:t>– Královské </a:t>
            </a:r>
            <a:r>
              <a:rPr lang="cs-CZ" dirty="0" smtClean="0"/>
              <a:t>námořnictvo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04357"/>
            <a:ext cx="10515600" cy="3972606"/>
          </a:xfrm>
        </p:spPr>
        <p:txBody>
          <a:bodyPr/>
          <a:lstStyle/>
          <a:p>
            <a:r>
              <a:rPr lang="cs-CZ" dirty="0" smtClean="0"/>
              <a:t>Boj v královském námořnictvu nebyl důkaz vlastenectví</a:t>
            </a:r>
          </a:p>
          <a:p>
            <a:r>
              <a:rPr lang="cs-CZ" dirty="0" smtClean="0"/>
              <a:t>Pronásledování a útěk z Belgie jsou důkazem, že Ralph </a:t>
            </a:r>
            <a:r>
              <a:rPr lang="cs-CZ" dirty="0" err="1" smtClean="0"/>
              <a:t>Miliband</a:t>
            </a:r>
            <a:r>
              <a:rPr lang="cs-CZ" dirty="0" smtClean="0"/>
              <a:t> je nedůvěryhodná osoba</a:t>
            </a:r>
          </a:p>
          <a:p>
            <a:r>
              <a:rPr lang="cs-CZ" dirty="0" smtClean="0"/>
              <a:t>Nebyl loajální k Velké Británii, ale k Sovětskému svazu</a:t>
            </a:r>
          </a:p>
          <a:p>
            <a:r>
              <a:rPr lang="cs-CZ" dirty="0" err="1" smtClean="0"/>
              <a:t>Falacie</a:t>
            </a:r>
            <a:r>
              <a:rPr lang="cs-CZ" dirty="0" smtClean="0"/>
              <a:t> – souvislost mezi marxismem a loajalitou k Sovětskému svazu</a:t>
            </a:r>
          </a:p>
          <a:p>
            <a:r>
              <a:rPr lang="cs-CZ" dirty="0" smtClean="0"/>
              <a:t>Reinterpretace historických událostí</a:t>
            </a:r>
          </a:p>
        </p:txBody>
      </p:sp>
    </p:spTree>
    <p:extLst>
      <p:ext uri="{BB962C8B-B14F-4D97-AF65-F5344CB8AC3E}">
        <p14:creationId xmlns:p14="http://schemas.microsoft.com/office/powerpoint/2010/main" val="6538197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argumentů o „</a:t>
            </a:r>
            <a:r>
              <a:rPr lang="cs-CZ" smtClean="0"/>
              <a:t>židovském cizinci“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Ralph </a:t>
            </a:r>
            <a:r>
              <a:rPr lang="cs-CZ" dirty="0" err="1" smtClean="0"/>
              <a:t>Miliband</a:t>
            </a:r>
            <a:r>
              <a:rPr lang="cs-CZ" dirty="0" smtClean="0"/>
              <a:t> není </a:t>
            </a:r>
            <a:r>
              <a:rPr lang="cs-CZ" dirty="0"/>
              <a:t>dostatečně „britský“: </a:t>
            </a:r>
            <a:endParaRPr lang="cs-CZ" dirty="0" smtClean="0"/>
          </a:p>
          <a:p>
            <a:r>
              <a:rPr lang="cs-CZ" dirty="0" smtClean="0"/>
              <a:t>uprchlík </a:t>
            </a:r>
            <a:r>
              <a:rPr lang="cs-CZ" dirty="0"/>
              <a:t>(=cizinec), </a:t>
            </a:r>
            <a:endParaRPr lang="cs-CZ" dirty="0" smtClean="0"/>
          </a:p>
          <a:p>
            <a:r>
              <a:rPr lang="cs-CZ" dirty="0" smtClean="0"/>
              <a:t>intelektuál </a:t>
            </a:r>
            <a:r>
              <a:rPr lang="cs-CZ" dirty="0"/>
              <a:t>(=nepracuje), </a:t>
            </a:r>
            <a:endParaRPr lang="cs-CZ" dirty="0" smtClean="0"/>
          </a:p>
          <a:p>
            <a:r>
              <a:rPr lang="cs-CZ" dirty="0" smtClean="0"/>
              <a:t>mezinárodní </a:t>
            </a:r>
            <a:r>
              <a:rPr lang="cs-CZ" dirty="0"/>
              <a:t>a kosmopolitní (=bez kořenů), </a:t>
            </a:r>
            <a:endParaRPr lang="cs-CZ" dirty="0" smtClean="0"/>
          </a:p>
          <a:p>
            <a:r>
              <a:rPr lang="cs-CZ" dirty="0" smtClean="0"/>
              <a:t>kritický </a:t>
            </a:r>
            <a:r>
              <a:rPr lang="cs-CZ" dirty="0"/>
              <a:t>ke státním institucím (=nebezpečný pro současný pořádek věcí)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716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 rakouské národní identity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cs-CZ" dirty="0" err="1" smtClean="0"/>
              <a:t>Rudolph</a:t>
            </a:r>
            <a:r>
              <a:rPr lang="cs-CZ" dirty="0" smtClean="0"/>
              <a:t> de </a:t>
            </a:r>
            <a:r>
              <a:rPr lang="cs-CZ" dirty="0" err="1" smtClean="0"/>
              <a:t>Cillia</a:t>
            </a:r>
            <a:r>
              <a:rPr lang="cs-CZ" dirty="0" smtClean="0"/>
              <a:t>, Karin </a:t>
            </a:r>
            <a:r>
              <a:rPr lang="cs-CZ" dirty="0" err="1" smtClean="0"/>
              <a:t>Liebhart</a:t>
            </a:r>
            <a:r>
              <a:rPr lang="cs-CZ" dirty="0" smtClean="0"/>
              <a:t>, Martin </a:t>
            </a:r>
            <a:r>
              <a:rPr lang="cs-CZ" dirty="0" err="1"/>
              <a:t>R</a:t>
            </a:r>
            <a:r>
              <a:rPr lang="cs-CZ" dirty="0" err="1" smtClean="0"/>
              <a:t>eisigl</a:t>
            </a:r>
            <a:endParaRPr lang="cs-CZ" dirty="0" smtClean="0"/>
          </a:p>
          <a:p>
            <a:r>
              <a:rPr lang="cs-CZ" dirty="0" smtClean="0"/>
              <a:t>Ruth </a:t>
            </a:r>
            <a:r>
              <a:rPr lang="cs-CZ" dirty="0" err="1" smtClean="0"/>
              <a:t>Wodak</a:t>
            </a:r>
            <a:endParaRPr lang="cs-CZ" dirty="0" smtClean="0"/>
          </a:p>
          <a:p>
            <a:r>
              <a:rPr lang="cs-CZ" dirty="0" smtClean="0"/>
              <a:t>Vídeň – dvouletý výzkumný projekt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86" y="3251325"/>
            <a:ext cx="8773566" cy="329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385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Antiintelektualismus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Tajné </a:t>
            </a:r>
            <a:r>
              <a:rPr lang="cs-CZ" dirty="0" smtClean="0"/>
              <a:t>kliky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Kolektivní </a:t>
            </a:r>
            <a:r>
              <a:rPr lang="cs-CZ" dirty="0" smtClean="0"/>
              <a:t>zodpovědnost často v souvislosti s židovstvím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8713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Židovský bolševik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09045"/>
            <a:ext cx="10515600" cy="396791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Odpověď – proč se </a:t>
            </a:r>
            <a:r>
              <a:rPr lang="cs-CZ" i="1" dirty="0" err="1" smtClean="0"/>
              <a:t>Daily</a:t>
            </a:r>
            <a:r>
              <a:rPr lang="cs-CZ" i="1" dirty="0" smtClean="0"/>
              <a:t> Mail </a:t>
            </a:r>
            <a:r>
              <a:rPr lang="cs-CZ" dirty="0" smtClean="0"/>
              <a:t>nebude omlouvat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8619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Imaginární komunita</a:t>
            </a:r>
          </a:p>
          <a:p>
            <a:r>
              <a:rPr lang="cs-CZ" dirty="0" smtClean="0"/>
              <a:t>Koncept získal na důležitosti v 90. letech</a:t>
            </a:r>
          </a:p>
          <a:p>
            <a:r>
              <a:rPr lang="cs-CZ" dirty="0" smtClean="0"/>
              <a:t>Diskurzivní konstrukce lingvistickými prostředky</a:t>
            </a:r>
          </a:p>
          <a:p>
            <a:r>
              <a:rPr lang="cs-CZ" dirty="0" smtClean="0"/>
              <a:t>Konstrukce národní stejnosti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79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Rakousko – případová studie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25917"/>
            <a:ext cx="10515600" cy="365104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Angličané mají také starost o svou národní identitu a všechny největší životní problémy lze shrnout jediným slovem: cizinci (</a:t>
            </a:r>
            <a:r>
              <a:rPr lang="cs-CZ" dirty="0" err="1" smtClean="0"/>
              <a:t>Miall</a:t>
            </a:r>
            <a:r>
              <a:rPr lang="cs-CZ" dirty="0" smtClean="0"/>
              <a:t>, 1993: 5).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83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Stereotypy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851841"/>
            <a:ext cx="10515600" cy="3325121"/>
          </a:xfrm>
        </p:spPr>
        <p:txBody>
          <a:bodyPr/>
          <a:lstStyle/>
          <a:p>
            <a:r>
              <a:rPr lang="cs-CZ" dirty="0" smtClean="0"/>
              <a:t>Poznámky o národní identitě</a:t>
            </a:r>
          </a:p>
          <a:p>
            <a:r>
              <a:rPr lang="cs-CZ" dirty="0" smtClean="0"/>
              <a:t>Předpokládané mentality národů</a:t>
            </a:r>
          </a:p>
          <a:p>
            <a:r>
              <a:rPr lang="cs-CZ" dirty="0" smtClean="0"/>
              <a:t>Na jednu stranu jsou vtipné a zábavné</a:t>
            </a:r>
          </a:p>
          <a:p>
            <a:r>
              <a:rPr lang="cs-CZ" dirty="0" smtClean="0"/>
              <a:t>Na druhou stranu, národnostní stereotypy artikulované v diskurzech doprovázejí a také ovlivňují politická rozhodnutí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350" y="751437"/>
            <a:ext cx="4508664" cy="33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</TotalTime>
  <Words>1969</Words>
  <Application>Microsoft Office PowerPoint</Application>
  <PresentationFormat>Širokoúhlá obrazovka</PresentationFormat>
  <Paragraphs>264</Paragraphs>
  <Slides>61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Wingdings</vt:lpstr>
      <vt:lpstr>Office Theme</vt:lpstr>
      <vt:lpstr>Národnost a menšina: Kritická analýza diskurzu</vt:lpstr>
      <vt:lpstr>Prezentace aplikace PowerPoint</vt:lpstr>
      <vt:lpstr>Struktura přednášky</vt:lpstr>
      <vt:lpstr>I. Diskurzivní konstrukce národních identit </vt:lpstr>
      <vt:lpstr>Článek 1</vt:lpstr>
      <vt:lpstr>Výzkum rakouské národní identity</vt:lpstr>
      <vt:lpstr>Národ</vt:lpstr>
      <vt:lpstr>Rakousko – případová studie</vt:lpstr>
      <vt:lpstr>Stereotypy</vt:lpstr>
      <vt:lpstr>Hlavní strategie zkoumané v tomto projektu</vt:lpstr>
      <vt:lpstr>Analyzovaná data</vt:lpstr>
      <vt:lpstr>Žánry</vt:lpstr>
      <vt:lpstr>Základní předpoklady</vt:lpstr>
      <vt:lpstr>Kolektivní paměť</vt:lpstr>
      <vt:lpstr>DHA</vt:lpstr>
      <vt:lpstr>Kategorie analýzy</vt:lpstr>
      <vt:lpstr>Témata</vt:lpstr>
      <vt:lpstr>Makrostrategie</vt:lpstr>
      <vt:lpstr>Jazykové realizace</vt:lpstr>
      <vt:lpstr>II. Znovuzrození druhé rakouské republiky</vt:lpstr>
      <vt:lpstr>Článek 2</vt:lpstr>
      <vt:lpstr>Kolektivní paměť a paměť jednotlivců</vt:lpstr>
      <vt:lpstr>Výsledky výzkumu</vt:lpstr>
      <vt:lpstr>III. Muž, který nesnášel Británii</vt:lpstr>
      <vt:lpstr>Článek 3</vt:lpstr>
      <vt:lpstr>Ralph Miliband a Ed Miliband</vt:lpstr>
      <vt:lpstr>Jaký otec, takový syn?</vt:lpstr>
      <vt:lpstr>Gulzabeen Afsar - Facebook</vt:lpstr>
      <vt:lpstr>Katie Hopkins – Twitter</vt:lpstr>
      <vt:lpstr>Daily Mail, 27. 9. 2013</vt:lpstr>
      <vt:lpstr>Geoffrey Levy</vt:lpstr>
      <vt:lpstr>Falacie</vt:lpstr>
      <vt:lpstr>Daily Mail</vt:lpstr>
      <vt:lpstr>Známé antisemitistické stereotypy</vt:lpstr>
      <vt:lpstr>Patriotismus</vt:lpstr>
      <vt:lpstr>Odpověď – The Telegraph</vt:lpstr>
      <vt:lpstr>Socio-politický kontext</vt:lpstr>
      <vt:lpstr>DHA analýza článku v Daily Mail</vt:lpstr>
      <vt:lpstr>Referenční strategie</vt:lpstr>
      <vt:lpstr>Argumentační strategie</vt:lpstr>
      <vt:lpstr>Předsudky – antisemitistický jazyk</vt:lpstr>
      <vt:lpstr>Antisemitismus bez antisemitů</vt:lpstr>
      <vt:lpstr>Démonizace rodiny Milibandů</vt:lpstr>
      <vt:lpstr>1. – konstruuje se narativ</vt:lpstr>
      <vt:lpstr>2. – vedení strany</vt:lpstr>
      <vt:lpstr> 3. – starší syn David</vt:lpstr>
      <vt:lpstr>4. – Ed je stejný marxista jako otec</vt:lpstr>
      <vt:lpstr>5. – Ralph Miliband nesnášel Británii</vt:lpstr>
      <vt:lpstr>6. – „důkazy“ </vt:lpstr>
      <vt:lpstr>7. – důkaz pro útok ad hominem</vt:lpstr>
      <vt:lpstr>8. – „protinárodní Žid“</vt:lpstr>
      <vt:lpstr>9. – metaforický scénář</vt:lpstr>
      <vt:lpstr>10. – Ralph Miliband neměl žádné vlastenecké cítění</vt:lpstr>
      <vt:lpstr>11. – Homogenní národní komunita</vt:lpstr>
      <vt:lpstr>12. – Antisemitismus po holocaustu</vt:lpstr>
      <vt:lpstr>13. – jméno Adolph</vt:lpstr>
      <vt:lpstr>14. – Zachraňoval nábytek</vt:lpstr>
      <vt:lpstr>15. – Královské námořnictvo</vt:lpstr>
      <vt:lpstr>Shrnutí argumentů o „židovském cizinci“</vt:lpstr>
      <vt:lpstr>Antiintelektualismus</vt:lpstr>
      <vt:lpstr>Židovský bolševik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Kritická analýza diskurzu se zaměřením na práva menšin</dc:title>
  <dc:creator>pc</dc:creator>
  <cp:lastModifiedBy>pc</cp:lastModifiedBy>
  <cp:revision>305</cp:revision>
  <cp:lastPrinted>2016-03-03T13:13:38Z</cp:lastPrinted>
  <dcterms:created xsi:type="dcterms:W3CDTF">2016-02-17T11:37:03Z</dcterms:created>
  <dcterms:modified xsi:type="dcterms:W3CDTF">2017-03-21T20:32:29Z</dcterms:modified>
</cp:coreProperties>
</file>