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88" r:id="rId8"/>
    <p:sldId id="287" r:id="rId9"/>
    <p:sldId id="263" r:id="rId10"/>
    <p:sldId id="285" r:id="rId11"/>
    <p:sldId id="286" r:id="rId12"/>
    <p:sldId id="265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824" y="-3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8BB3D-C125-4407-84EF-F66FC44C3A46}" type="datetimeFigureOut">
              <a:rPr lang="en-GB" smtClean="0"/>
              <a:t>22/10/2018</a:t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27F0E-8F07-4015-B18D-AD4052C9B5D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BC5B58E-9B18-4C97-9AFE-FA9B7ACAEE07}" type="datetimeFigureOut">
              <a:rPr lang="cs-CZ" smtClean="0"/>
              <a:pPr/>
              <a:t>22.10.2018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EA55983-AF42-43FB-BB7A-8CEAC91B44D5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sz="2800" b="1" i="1" dirty="0"/>
              <a:t>Hnutí nezúčastněných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A17C0-0031-4DB5-AB53-B9FAE1ED2D88}" type="slidenum">
              <a:rPr lang="cs-CZ" smtClean="0"/>
              <a:pPr/>
              <a:t>1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cs-CZ" sz="3200" b="1" i="1" dirty="0"/>
              <a:t>Titova politika jako alternativa vůči bipolárnímu bloku </a:t>
            </a:r>
            <a:endParaRPr lang="cs-CZ" sz="3200" dirty="0"/>
          </a:p>
        </p:txBody>
      </p:sp>
    </p:spTree>
    <p:extLst>
      <p:ext uri="{BB962C8B-B14F-4D97-AF65-F5344CB8AC3E}">
        <p14:creationId xmlns="" xmlns:p14="http://schemas.microsoft.com/office/powerpoint/2010/main" val="3204961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397"/>
            <a:ext cx="9144000" cy="6485207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</p:spPr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161767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90" y="0"/>
            <a:ext cx="8453620" cy="6857999"/>
          </a:xfrm>
        </p:spPr>
      </p:pic>
      <p:sp>
        <p:nvSpPr>
          <p:cNvPr id="5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</p:spPr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084076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12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/>
              <a:t>Zhodnocení roztržky</a:t>
            </a:r>
          </a:p>
          <a:p>
            <a:r>
              <a:rPr lang="cs-CZ" sz="2800" dirty="0"/>
              <a:t>jugoslávské vedení vyšlo jako jednoznačný vítěz („</a:t>
            </a:r>
            <a:r>
              <a:rPr lang="cs-CZ" sz="2800" dirty="0" err="1"/>
              <a:t>Titův</a:t>
            </a:r>
            <a:r>
              <a:rPr lang="cs-CZ" sz="2800" dirty="0"/>
              <a:t> mat“)</a:t>
            </a:r>
          </a:p>
          <a:p>
            <a:pPr marL="0" indent="0">
              <a:buNone/>
            </a:pPr>
            <a:endParaRPr lang="cs-CZ" sz="2800" b="1" i="1" dirty="0" smtClean="0"/>
          </a:p>
          <a:p>
            <a:pPr marL="0" indent="0">
              <a:buNone/>
            </a:pPr>
            <a:endParaRPr lang="cs-CZ" sz="2800" b="1" i="1" dirty="0" smtClean="0"/>
          </a:p>
          <a:p>
            <a:pPr marL="0" indent="0">
              <a:buNone/>
            </a:pPr>
            <a:r>
              <a:rPr lang="cs-CZ" sz="2800" b="1" i="1" dirty="0" smtClean="0"/>
              <a:t>Hledání </a:t>
            </a:r>
            <a:r>
              <a:rPr lang="cs-CZ" sz="2800" b="1" i="1" dirty="0"/>
              <a:t>nového modelu</a:t>
            </a:r>
          </a:p>
          <a:p>
            <a:pPr lvl="1"/>
            <a:r>
              <a:rPr lang="cs-CZ" dirty="0"/>
              <a:t>nutnost nalézt novou </a:t>
            </a:r>
            <a:endParaRPr lang="cs-CZ" dirty="0" smtClean="0"/>
          </a:p>
          <a:p>
            <a:pPr marL="320040" lvl="1" indent="0">
              <a:buNone/>
            </a:pPr>
            <a:r>
              <a:rPr lang="cs-CZ" dirty="0" smtClean="0"/>
              <a:t>ideologickou </a:t>
            </a:r>
            <a:r>
              <a:rPr lang="cs-CZ" b="1" i="1" dirty="0"/>
              <a:t>platformu</a:t>
            </a:r>
            <a:r>
              <a:rPr lang="cs-CZ" dirty="0"/>
              <a:t>:</a:t>
            </a:r>
            <a:endParaRPr lang="cs-CZ" sz="2000" dirty="0"/>
          </a:p>
          <a:p>
            <a:pPr lvl="1"/>
            <a:r>
              <a:rPr lang="cs-CZ" dirty="0"/>
              <a:t>základem zůstává </a:t>
            </a:r>
            <a:r>
              <a:rPr lang="cs-CZ" b="1" i="1" dirty="0"/>
              <a:t>marxismus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východisko v raných pracích </a:t>
            </a:r>
            <a:endParaRPr lang="cs-CZ" dirty="0" smtClean="0"/>
          </a:p>
          <a:p>
            <a:pPr marL="594360" lvl="2" indent="0">
              <a:buNone/>
            </a:pPr>
            <a:r>
              <a:rPr lang="cs-CZ" b="1" dirty="0" smtClean="0"/>
              <a:t>Marxe</a:t>
            </a:r>
            <a:r>
              <a:rPr lang="cs-CZ" dirty="0"/>
              <a:t>, kde se zmiňoval </a:t>
            </a:r>
            <a:endParaRPr lang="cs-CZ" dirty="0" smtClean="0"/>
          </a:p>
          <a:p>
            <a:pPr marL="594360" lvl="2" indent="0">
              <a:buNone/>
            </a:pPr>
            <a:r>
              <a:rPr lang="cs-CZ" dirty="0" smtClean="0"/>
              <a:t>o </a:t>
            </a:r>
            <a:r>
              <a:rPr lang="cs-CZ" b="1" i="1" dirty="0"/>
              <a:t>samosprávě</a:t>
            </a:r>
            <a:r>
              <a:rPr lang="cs-CZ" dirty="0"/>
              <a:t> a </a:t>
            </a:r>
            <a:r>
              <a:rPr lang="cs-CZ" b="1" i="1" dirty="0"/>
              <a:t>odumírání státu </a:t>
            </a:r>
            <a:endParaRPr lang="cs-CZ" b="1" i="1" dirty="0" smtClean="0"/>
          </a:p>
          <a:p>
            <a:pPr marL="594360" lvl="2" indent="0">
              <a:buNone/>
            </a:pPr>
            <a:r>
              <a:rPr lang="cs-CZ" b="1" i="1" dirty="0" smtClean="0"/>
              <a:t>za </a:t>
            </a:r>
            <a:r>
              <a:rPr lang="cs-CZ" b="1" i="1" dirty="0"/>
              <a:t>socialismu</a:t>
            </a:r>
            <a:endParaRPr lang="cs-CZ" sz="1600" dirty="0"/>
          </a:p>
          <a:p>
            <a:pPr marL="0" indent="0">
              <a:buNone/>
            </a:pPr>
            <a:endParaRPr lang="cs-CZ" altLang="cs-CZ" sz="3200" i="1" dirty="0" smtClean="0">
              <a:cs typeface="Times New Roman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827" y="1700808"/>
            <a:ext cx="4434181" cy="51623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2167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2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b="1" i="1" dirty="0"/>
              <a:t>Globální pohled</a:t>
            </a:r>
            <a:endParaRPr lang="cs-CZ" sz="3200" dirty="0"/>
          </a:p>
          <a:p>
            <a:pPr marL="0" indent="0">
              <a:buNone/>
            </a:pPr>
            <a:endParaRPr lang="cs-CZ" altLang="cs-CZ" sz="3200" i="1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3200" b="1" i="1" dirty="0"/>
              <a:t>Jugoslávský pohled</a:t>
            </a:r>
            <a:endParaRPr lang="cs-CZ" sz="3200" dirty="0"/>
          </a:p>
          <a:p>
            <a:pPr marL="0" indent="0">
              <a:buNone/>
            </a:pPr>
            <a:endParaRPr lang="cs-CZ" altLang="cs-CZ" sz="3200" i="1" dirty="0" smtClean="0">
              <a:cs typeface="Times New Roman" pitchFamily="18" charset="0"/>
            </a:endParaRPr>
          </a:p>
          <a:p>
            <a:pPr marL="0" indent="0">
              <a:buNone/>
            </a:pPr>
            <a:r>
              <a:rPr lang="cs-CZ" sz="3200" b="1" i="1" dirty="0"/>
              <a:t>Vnitřní vývoj Jugoslávie po IIWW</a:t>
            </a:r>
            <a:endParaRPr lang="cs-CZ" sz="3200" dirty="0"/>
          </a:p>
          <a:p>
            <a:r>
              <a:rPr lang="cs-CZ" sz="2700" dirty="0"/>
              <a:t>volby </a:t>
            </a:r>
            <a:r>
              <a:rPr lang="cs-CZ" sz="2700" b="1" dirty="0"/>
              <a:t>1945</a:t>
            </a:r>
            <a:r>
              <a:rPr lang="cs-CZ" sz="2700" dirty="0"/>
              <a:t> </a:t>
            </a:r>
            <a:endParaRPr lang="cs-CZ" sz="2700" dirty="0" smtClean="0"/>
          </a:p>
          <a:p>
            <a:pPr lvl="1"/>
            <a:r>
              <a:rPr lang="cs-CZ" sz="2800" dirty="0" smtClean="0"/>
              <a:t>drtivé vítězství AVNOJ </a:t>
            </a:r>
          </a:p>
          <a:p>
            <a:pPr lvl="1"/>
            <a:r>
              <a:rPr lang="cs-CZ" sz="2800" b="1" dirty="0"/>
              <a:t>1945</a:t>
            </a:r>
            <a:r>
              <a:rPr lang="cs-CZ" sz="2800" dirty="0"/>
              <a:t> zrušila nová skupština (parlament) monarchii a vyhlásila </a:t>
            </a:r>
            <a:r>
              <a:rPr lang="cs-CZ" sz="2800" b="1" i="1" dirty="0" smtClean="0"/>
              <a:t>Jugoslávskou lidovou </a:t>
            </a:r>
            <a:r>
              <a:rPr lang="cs-CZ" sz="2800" b="1" i="1" dirty="0"/>
              <a:t>a federální republikou</a:t>
            </a:r>
            <a:r>
              <a:rPr lang="cs-CZ" sz="2800" i="1" dirty="0"/>
              <a:t> </a:t>
            </a:r>
            <a:r>
              <a:rPr lang="cs-CZ" sz="2800" dirty="0"/>
              <a:t>(</a:t>
            </a:r>
            <a:r>
              <a:rPr lang="cs-CZ" sz="2800" b="1" dirty="0"/>
              <a:t>FLRJ</a:t>
            </a:r>
            <a:r>
              <a:rPr lang="cs-CZ" sz="2800" dirty="0"/>
              <a:t>)</a:t>
            </a:r>
            <a:endParaRPr lang="cs-CZ" sz="2500" b="1" dirty="0"/>
          </a:p>
          <a:p>
            <a:pPr lvl="1"/>
            <a:r>
              <a:rPr lang="cs-CZ" sz="3200" dirty="0" smtClean="0"/>
              <a:t>základ </a:t>
            </a:r>
            <a:r>
              <a:rPr lang="cs-CZ" sz="3200" b="1" dirty="0" err="1"/>
              <a:t>Titova</a:t>
            </a:r>
            <a:r>
              <a:rPr lang="cs-CZ" sz="3200" dirty="0"/>
              <a:t> úspěchu ležel v </a:t>
            </a:r>
            <a:r>
              <a:rPr lang="cs-CZ" sz="3200" b="1" i="1" dirty="0"/>
              <a:t>národnostním programu</a:t>
            </a:r>
            <a:r>
              <a:rPr lang="cs-CZ" sz="3200" dirty="0"/>
              <a:t> </a:t>
            </a:r>
            <a:endParaRPr lang="cs-CZ" sz="3200" dirty="0" smtClean="0"/>
          </a:p>
          <a:p>
            <a:pPr marL="0" indent="0">
              <a:buNone/>
            </a:pPr>
            <a:endParaRPr lang="cs-CZ" altLang="cs-CZ" sz="3200" i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1760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1410"/>
            <a:ext cx="2494961" cy="3236590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3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/>
              <a:t>Represe</a:t>
            </a:r>
            <a:endParaRPr lang="cs-CZ" sz="3200" b="1" dirty="0"/>
          </a:p>
          <a:p>
            <a:pPr marL="0" indent="0">
              <a:buNone/>
            </a:pPr>
            <a:r>
              <a:rPr lang="cs-CZ" sz="3200" b="1" i="1" dirty="0" smtClean="0"/>
              <a:t>Demokratický </a:t>
            </a:r>
            <a:r>
              <a:rPr lang="cs-CZ" sz="3200" b="1" i="1" dirty="0"/>
              <a:t>centralismus</a:t>
            </a:r>
            <a:endParaRPr lang="cs-CZ" sz="3200" b="1" dirty="0"/>
          </a:p>
          <a:p>
            <a:r>
              <a:rPr lang="cs-CZ" sz="2700" dirty="0" smtClean="0"/>
              <a:t>Jugoslávie </a:t>
            </a:r>
            <a:r>
              <a:rPr lang="cs-CZ" sz="2700" dirty="0"/>
              <a:t>formálně </a:t>
            </a:r>
            <a:r>
              <a:rPr lang="cs-CZ" sz="2700" b="1" i="1" dirty="0"/>
              <a:t>parlamentní republika</a:t>
            </a:r>
            <a:r>
              <a:rPr lang="cs-CZ" sz="2700" dirty="0"/>
              <a:t> </a:t>
            </a:r>
            <a:endParaRPr lang="cs-CZ" sz="2700" dirty="0" smtClean="0"/>
          </a:p>
          <a:p>
            <a:r>
              <a:rPr lang="cs-CZ" sz="2800" dirty="0"/>
              <a:t>→ systém moci </a:t>
            </a:r>
            <a:r>
              <a:rPr lang="cs-CZ" sz="2800" b="1" i="1" dirty="0"/>
              <a:t>kombinací diktatury a </a:t>
            </a:r>
            <a:r>
              <a:rPr lang="cs-CZ" sz="2800" b="1" i="1" dirty="0" smtClean="0"/>
              <a:t>oligarchie</a:t>
            </a:r>
            <a:endParaRPr lang="cs-CZ" sz="2700" dirty="0"/>
          </a:p>
          <a:p>
            <a:r>
              <a:rPr lang="cs-CZ" sz="3200" b="1" dirty="0" smtClean="0"/>
              <a:t>Tito, Edvard </a:t>
            </a:r>
            <a:r>
              <a:rPr lang="cs-CZ" sz="3200" b="1" dirty="0" err="1" smtClean="0"/>
              <a:t>Kardelj</a:t>
            </a:r>
            <a:r>
              <a:rPr lang="cs-CZ" sz="3200" b="1" dirty="0" smtClean="0"/>
              <a:t>, </a:t>
            </a:r>
            <a:r>
              <a:rPr lang="cs-CZ" sz="3200" b="1" dirty="0" err="1" smtClean="0"/>
              <a:t>Aleksandar</a:t>
            </a:r>
            <a:r>
              <a:rPr lang="cs-CZ" sz="3200" b="1" dirty="0" smtClean="0"/>
              <a:t> </a:t>
            </a:r>
            <a:r>
              <a:rPr lang="cs-CZ" sz="3200" b="1" dirty="0" err="1" smtClean="0"/>
              <a:t>Ranković</a:t>
            </a:r>
            <a:r>
              <a:rPr lang="cs-CZ" sz="3200" b="1" dirty="0" smtClean="0"/>
              <a:t>, Milovan </a:t>
            </a:r>
            <a:r>
              <a:rPr lang="cs-CZ" sz="3200" b="1" dirty="0" err="1" smtClean="0"/>
              <a:t>Djilas</a:t>
            </a:r>
            <a:endParaRPr lang="cs-CZ" altLang="cs-CZ" sz="3200" i="1" dirty="0" smtClean="0">
              <a:cs typeface="Times New Roman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905" y="3621410"/>
            <a:ext cx="2237828" cy="323659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733" y="3635969"/>
            <a:ext cx="2348547" cy="322314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853" y="3635968"/>
            <a:ext cx="2472147" cy="32220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2167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39"/>
            <a:ext cx="4608512" cy="2973869"/>
          </a:xfrm>
          <a:prstGeom prst="rect">
            <a:avLst/>
          </a:prstGeo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4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/>
              <a:t>Hospodářská </a:t>
            </a:r>
            <a:r>
              <a:rPr lang="cs-CZ" sz="3200" b="1" i="1" dirty="0" smtClean="0"/>
              <a:t>politika</a:t>
            </a:r>
          </a:p>
          <a:p>
            <a:r>
              <a:rPr lang="cs-CZ" altLang="cs-CZ" sz="2700" dirty="0" smtClean="0">
                <a:cs typeface="Times New Roman" pitchFamily="18" charset="0"/>
              </a:rPr>
              <a:t>vysoký stupeň poničení – snaha jej rychle překonat:</a:t>
            </a:r>
          </a:p>
          <a:p>
            <a:r>
              <a:rPr lang="cs-CZ" sz="2800" b="1" i="1" dirty="0"/>
              <a:t>1) </a:t>
            </a:r>
            <a:r>
              <a:rPr lang="cs-CZ" sz="2800" b="1" i="1" dirty="0" smtClean="0"/>
              <a:t>urychleným zestátněním </a:t>
            </a:r>
            <a:r>
              <a:rPr lang="cs-CZ" sz="2800" b="1" i="1" dirty="0"/>
              <a:t>výrobních prostředků </a:t>
            </a:r>
            <a:endParaRPr lang="cs-CZ" sz="2800" b="1" i="1" dirty="0" smtClean="0"/>
          </a:p>
          <a:p>
            <a:pPr lvl="1"/>
            <a:r>
              <a:rPr lang="cs-CZ" altLang="cs-CZ" sz="2500" b="1" i="1" dirty="0" smtClean="0">
                <a:cs typeface="Times New Roman" pitchFamily="18" charset="0"/>
              </a:rPr>
              <a:t>konfiskace</a:t>
            </a:r>
          </a:p>
          <a:p>
            <a:pPr lvl="1"/>
            <a:r>
              <a:rPr lang="cs-CZ" sz="2500" b="1" i="1" dirty="0" smtClean="0"/>
              <a:t>nucená </a:t>
            </a:r>
            <a:r>
              <a:rPr lang="cs-CZ" sz="2500" b="1" i="1" dirty="0"/>
              <a:t>státní </a:t>
            </a:r>
            <a:r>
              <a:rPr lang="cs-CZ" sz="2500" b="1" i="1" dirty="0" smtClean="0"/>
              <a:t>správa</a:t>
            </a:r>
            <a:r>
              <a:rPr lang="cs-CZ" sz="2500" i="1" dirty="0" smtClean="0"/>
              <a:t> </a:t>
            </a:r>
          </a:p>
          <a:p>
            <a:pPr marL="320040" lvl="1" indent="0">
              <a:buNone/>
            </a:pPr>
            <a:r>
              <a:rPr lang="cs-CZ" sz="2500" dirty="0" smtClean="0"/>
              <a:t>(</a:t>
            </a:r>
            <a:r>
              <a:rPr lang="cs-CZ" sz="2500" i="1" dirty="0"/>
              <a:t>sekvestrace</a:t>
            </a:r>
            <a:r>
              <a:rPr lang="cs-CZ" sz="2500" dirty="0"/>
              <a:t>) </a:t>
            </a:r>
            <a:endParaRPr lang="cs-CZ" sz="2500" dirty="0" smtClean="0"/>
          </a:p>
          <a:p>
            <a:r>
              <a:rPr lang="cs-CZ" sz="2800" b="1" dirty="0"/>
              <a:t>2)</a:t>
            </a:r>
            <a:r>
              <a:rPr lang="cs-CZ" sz="2800" dirty="0"/>
              <a:t> </a:t>
            </a:r>
            <a:r>
              <a:rPr lang="cs-CZ" sz="2800" b="1" i="1" dirty="0"/>
              <a:t>radikální </a:t>
            </a:r>
            <a:r>
              <a:rPr lang="cs-CZ" sz="2800" b="1" i="1" dirty="0" smtClean="0"/>
              <a:t>industrializací</a:t>
            </a:r>
            <a:endParaRPr lang="cs-CZ" altLang="cs-CZ" sz="2700" dirty="0" smtClean="0">
              <a:cs typeface="Times New Roman" pitchFamily="18" charset="0"/>
            </a:endParaRPr>
          </a:p>
          <a:p>
            <a:endParaRPr lang="cs-CZ" altLang="cs-CZ" sz="3200" dirty="0" smtClean="0">
              <a:cs typeface="Times New Roman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1982762"/>
            <a:ext cx="4211960" cy="48508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2167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5</a:t>
            </a:fld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844987"/>
            <a:ext cx="6300192" cy="4074124"/>
          </a:xfrm>
          <a:prstGeom prst="rect">
            <a:avLst/>
          </a:prstGeom>
        </p:spPr>
      </p:pic>
      <p:pic>
        <p:nvPicPr>
          <p:cNvPr id="2" name="Zástupný symbol pro obsah 1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680018" cy="4725144"/>
          </a:xfrm>
        </p:spPr>
      </p:pic>
    </p:spTree>
    <p:extLst>
      <p:ext uri="{BB962C8B-B14F-4D97-AF65-F5344CB8AC3E}">
        <p14:creationId xmlns="" xmlns:p14="http://schemas.microsoft.com/office/powerpoint/2010/main" val="20021672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6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357188"/>
            <a:ext cx="4968552" cy="6364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/>
              <a:t>Roztržka Stalin–Tito: konflikt s východním blokem</a:t>
            </a:r>
            <a:endParaRPr lang="cs-CZ" sz="3200" dirty="0"/>
          </a:p>
          <a:p>
            <a:r>
              <a:rPr lang="cs-CZ" sz="2800" i="1" dirty="0" smtClean="0"/>
              <a:t>příčiny:</a:t>
            </a:r>
          </a:p>
          <a:p>
            <a:pPr lvl="1"/>
            <a:r>
              <a:rPr lang="cs-CZ" dirty="0"/>
              <a:t>zahraniční </a:t>
            </a:r>
            <a:r>
              <a:rPr lang="cs-CZ" dirty="0" smtClean="0"/>
              <a:t>politika Jugoslávie</a:t>
            </a:r>
          </a:p>
          <a:p>
            <a:pPr lvl="1"/>
            <a:r>
              <a:rPr lang="cs-CZ" b="1" dirty="0" smtClean="0"/>
              <a:t>Stalinova</a:t>
            </a:r>
            <a:r>
              <a:rPr lang="cs-CZ" dirty="0" smtClean="0"/>
              <a:t> machiavelistická politika</a:t>
            </a:r>
          </a:p>
          <a:p>
            <a:pPr marL="0" indent="0">
              <a:buNone/>
            </a:pPr>
            <a:endParaRPr lang="cs-CZ" b="1" i="1" dirty="0" smtClean="0"/>
          </a:p>
          <a:p>
            <a:pPr marL="0" indent="0">
              <a:buNone/>
            </a:pPr>
            <a:endParaRPr lang="cs-CZ" b="1" i="1" dirty="0" smtClean="0"/>
          </a:p>
          <a:p>
            <a:pPr lvl="2"/>
            <a:endParaRPr lang="cs-CZ" altLang="cs-CZ" dirty="0" smtClean="0">
              <a:cs typeface="Times New Roman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4623"/>
            <a:ext cx="3837830" cy="66775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2167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7</a:t>
            </a:fld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4725756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i="1" dirty="0" smtClean="0"/>
              <a:t>Dynamika </a:t>
            </a:r>
            <a:r>
              <a:rPr lang="cs-CZ" sz="2800" b="1" i="1" dirty="0"/>
              <a:t>roztržky po </a:t>
            </a:r>
            <a:r>
              <a:rPr lang="cs-CZ" sz="2800" b="1" i="1" dirty="0" smtClean="0"/>
              <a:t>exkomunikaci</a:t>
            </a:r>
          </a:p>
          <a:p>
            <a:r>
              <a:rPr lang="cs-CZ" sz="2800" dirty="0"/>
              <a:t>nátlak kulminoval v </a:t>
            </a:r>
            <a:r>
              <a:rPr lang="cs-CZ" sz="2800" b="1" dirty="0"/>
              <a:t>2. pol. roku </a:t>
            </a:r>
            <a:r>
              <a:rPr lang="cs-CZ" sz="2800" b="1" dirty="0" smtClean="0"/>
              <a:t>1949</a:t>
            </a:r>
          </a:p>
          <a:p>
            <a:pPr lvl="1"/>
            <a:r>
              <a:rPr lang="cs-CZ" sz="2800" dirty="0"/>
              <a:t>zasedání </a:t>
            </a:r>
            <a:r>
              <a:rPr lang="cs-CZ" sz="2800" b="1" i="1" dirty="0" err="1"/>
              <a:t>Informbyra</a:t>
            </a:r>
            <a:r>
              <a:rPr lang="cs-CZ" sz="2800" dirty="0"/>
              <a:t> </a:t>
            </a:r>
            <a:r>
              <a:rPr lang="cs-CZ" sz="2800" b="1" dirty="0"/>
              <a:t>1949</a:t>
            </a:r>
            <a:r>
              <a:rPr lang="cs-CZ" sz="2800" dirty="0"/>
              <a:t> </a:t>
            </a:r>
          </a:p>
          <a:p>
            <a:pPr lvl="2"/>
            <a:r>
              <a:rPr lang="cs-CZ" sz="2800" dirty="0"/>
              <a:t>dokument „</a:t>
            </a:r>
            <a:r>
              <a:rPr lang="cs-CZ" sz="2800" i="1" dirty="0"/>
              <a:t>KSJ v rukou vrahů a špiónů</a:t>
            </a:r>
            <a:r>
              <a:rPr lang="cs-CZ" sz="2800" dirty="0"/>
              <a:t>“ </a:t>
            </a:r>
          </a:p>
          <a:p>
            <a:pPr lvl="2"/>
            <a:r>
              <a:rPr lang="cs-CZ" sz="2800" dirty="0"/>
              <a:t>publikace této rezoluce koordinována s několika monstrprocesy </a:t>
            </a:r>
            <a:r>
              <a:rPr lang="cs-CZ" sz="2800" b="1" dirty="0"/>
              <a:t>1949</a:t>
            </a:r>
            <a:r>
              <a:rPr lang="cs-CZ" sz="2800" dirty="0"/>
              <a:t> </a:t>
            </a:r>
            <a:endParaRPr lang="cs-CZ" sz="2800" dirty="0" smtClean="0"/>
          </a:p>
          <a:p>
            <a:pPr lvl="3"/>
            <a:r>
              <a:rPr lang="cs-CZ" sz="2800" b="1" dirty="0" err="1" smtClean="0"/>
              <a:t>Koči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Dzodze</a:t>
            </a:r>
            <a:endParaRPr lang="cs-CZ" sz="2800" b="1" dirty="0" smtClean="0"/>
          </a:p>
          <a:p>
            <a:pPr lvl="3"/>
            <a:r>
              <a:rPr lang="cs-CZ" sz="2800" b="1" dirty="0" err="1" smtClean="0"/>
              <a:t>Lászlo</a:t>
            </a:r>
            <a:r>
              <a:rPr lang="cs-CZ" sz="2800" b="1" dirty="0" smtClean="0"/>
              <a:t> </a:t>
            </a:r>
            <a:r>
              <a:rPr lang="cs-CZ" sz="2800" b="1" dirty="0" err="1" smtClean="0"/>
              <a:t>Rajk</a:t>
            </a:r>
            <a:endParaRPr lang="cs-CZ" sz="2800" b="1" dirty="0" smtClean="0"/>
          </a:p>
          <a:p>
            <a:pPr lvl="3"/>
            <a:r>
              <a:rPr lang="cs-CZ" sz="2800" b="1" dirty="0" err="1" smtClean="0"/>
              <a:t>Trajčo</a:t>
            </a:r>
            <a:r>
              <a:rPr lang="cs-CZ" sz="2800" b="1" dirty="0" smtClean="0"/>
              <a:t> </a:t>
            </a:r>
            <a:r>
              <a:rPr lang="cs-CZ" sz="2800" b="1" dirty="0" err="1"/>
              <a:t>Kostov</a:t>
            </a:r>
            <a:r>
              <a:rPr lang="cs-CZ" sz="2800" dirty="0"/>
              <a:t> </a:t>
            </a:r>
            <a:endParaRPr lang="cs-CZ" sz="2800" dirty="0" smtClean="0"/>
          </a:p>
          <a:p>
            <a:pPr lvl="1"/>
            <a:endParaRPr lang="cs-CZ" sz="2800" b="1" dirty="0" smtClean="0"/>
          </a:p>
          <a:p>
            <a:pPr lvl="1"/>
            <a:r>
              <a:rPr lang="cs-CZ" sz="2800" b="1" dirty="0" smtClean="0"/>
              <a:t>→ </a:t>
            </a:r>
            <a:r>
              <a:rPr lang="cs-CZ" sz="2800" dirty="0"/>
              <a:t>důležité poučit představitele </a:t>
            </a:r>
            <a:r>
              <a:rPr lang="cs-CZ" sz="2800" b="1" i="1" dirty="0"/>
              <a:t>satelitních režimů</a:t>
            </a:r>
            <a:r>
              <a:rPr lang="cs-CZ" sz="2800" dirty="0"/>
              <a:t>, že Moskva nestrpí žádné </a:t>
            </a:r>
            <a:r>
              <a:rPr lang="cs-CZ" sz="2800" b="1" i="1" dirty="0"/>
              <a:t>ideologické</a:t>
            </a:r>
            <a:r>
              <a:rPr lang="cs-CZ" sz="2800" dirty="0"/>
              <a:t> odchylky</a:t>
            </a:r>
          </a:p>
          <a:p>
            <a:pPr lvl="2"/>
            <a:endParaRPr lang="cs-CZ" altLang="cs-CZ" sz="2800" dirty="0" smtClean="0">
              <a:cs typeface="Times New Roman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268" y="-1004"/>
            <a:ext cx="4219786" cy="587827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34081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935" y="0"/>
            <a:ext cx="4800600" cy="6858000"/>
          </a:xfrm>
          <a:prstGeom prst="rect">
            <a:avLst/>
          </a:prstGeom>
        </p:spPr>
      </p:pic>
      <p:pic>
        <p:nvPicPr>
          <p:cNvPr id="4" name="Zástupný symbol pro obsah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205419" cy="6813376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146304" y="6210300"/>
            <a:ext cx="457200" cy="457200"/>
          </a:xfrm>
        </p:spPr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99006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678A1E-3433-4748-93ED-2242602056F6}" type="slidenum">
              <a:rPr lang="cs-CZ"/>
              <a:pPr>
                <a:defRPr/>
              </a:pPr>
              <a:t>9</a:t>
            </a:fld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285750" y="357188"/>
            <a:ext cx="8643938" cy="614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i="1" dirty="0"/>
              <a:t>Důsledky roztržky v Jugoslávii</a:t>
            </a:r>
            <a:endParaRPr lang="cs-CZ" sz="3200" dirty="0"/>
          </a:p>
          <a:p>
            <a:r>
              <a:rPr lang="cs-CZ" sz="3200" i="1" dirty="0"/>
              <a:t>radikální zlom</a:t>
            </a:r>
            <a:r>
              <a:rPr lang="cs-CZ" sz="3200" dirty="0" smtClean="0"/>
              <a:t>:</a:t>
            </a:r>
            <a:endParaRPr lang="cs-CZ" sz="3200" i="1" dirty="0">
              <a:cs typeface="Times New Roman" pitchFamily="18" charset="0"/>
            </a:endParaRPr>
          </a:p>
          <a:p>
            <a:pPr lvl="1"/>
            <a:r>
              <a:rPr lang="cs-CZ" sz="3000" b="1" dirty="0" smtClean="0"/>
              <a:t>1949 </a:t>
            </a:r>
            <a:r>
              <a:rPr lang="cs-CZ" sz="3000" b="1" dirty="0"/>
              <a:t>Tito, </a:t>
            </a:r>
            <a:r>
              <a:rPr lang="cs-CZ" sz="3000" b="1" dirty="0" err="1"/>
              <a:t>Kardelj</a:t>
            </a:r>
            <a:r>
              <a:rPr lang="cs-CZ" sz="3000" b="1" dirty="0"/>
              <a:t>, </a:t>
            </a:r>
            <a:r>
              <a:rPr lang="cs-CZ" sz="3000" b="1" dirty="0" err="1"/>
              <a:t>Djilas</a:t>
            </a:r>
            <a:r>
              <a:rPr lang="cs-CZ" sz="3000" dirty="0"/>
              <a:t> zpochybnili samotnou podstatu </a:t>
            </a:r>
            <a:r>
              <a:rPr lang="cs-CZ" sz="3000" b="1" i="1" dirty="0"/>
              <a:t>socialismu</a:t>
            </a:r>
            <a:r>
              <a:rPr lang="cs-CZ" sz="3000" dirty="0"/>
              <a:t> v </a:t>
            </a:r>
            <a:r>
              <a:rPr lang="cs-CZ" sz="3000" dirty="0" smtClean="0"/>
              <a:t>SSSR</a:t>
            </a:r>
          </a:p>
          <a:p>
            <a:pPr lvl="1"/>
            <a:endParaRPr lang="cs-CZ" sz="3000" dirty="0"/>
          </a:p>
          <a:p>
            <a:pPr marL="0" indent="0">
              <a:buNone/>
            </a:pPr>
            <a:endParaRPr lang="cs-CZ" sz="2800" b="1" i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496058"/>
            <a:ext cx="5815922" cy="436194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467544" y="2924944"/>
            <a:ext cx="17139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000" b="1" i="1" dirty="0" smtClean="0"/>
              <a:t>Goli otok</a:t>
            </a:r>
            <a:endParaRPr lang="cs-CZ" sz="3000" b="1" i="1" dirty="0"/>
          </a:p>
        </p:txBody>
      </p:sp>
    </p:spTree>
    <p:extLst>
      <p:ext uri="{BB962C8B-B14F-4D97-AF65-F5344CB8AC3E}">
        <p14:creationId xmlns="" xmlns:p14="http://schemas.microsoft.com/office/powerpoint/2010/main" val="20021672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moj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91</TotalTime>
  <Words>168</Words>
  <Application>Microsoft Office PowerPoint</Application>
  <PresentationFormat>Předvádění na obrazovce (4:3)</PresentationFormat>
  <Paragraphs>66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Jmění</vt:lpstr>
      <vt:lpstr>Titova politika jako alternativa vůči bipolárnímu bloku 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</vt:vector>
  </TitlesOfParts>
  <Company>Logos a.s.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Titova politika jako alternativa vůči bipolárnímu bloku </dc:title>
  <dc:creator>Ondrej</dc:creator>
  <cp:lastModifiedBy>Barbora Knappová</cp:lastModifiedBy>
  <cp:revision>17</cp:revision>
  <dcterms:created xsi:type="dcterms:W3CDTF">2017-10-15T18:54:44Z</dcterms:created>
  <dcterms:modified xsi:type="dcterms:W3CDTF">2018-10-22T17:08:42Z</dcterms:modified>
</cp:coreProperties>
</file>