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5" r:id="rId6"/>
    <p:sldId id="260" r:id="rId7"/>
    <p:sldId id="261" r:id="rId8"/>
    <p:sldId id="262" r:id="rId9"/>
    <p:sldId id="264" r:id="rId10"/>
    <p:sldId id="265" r:id="rId11"/>
    <p:sldId id="266" r:id="rId12"/>
    <p:sldId id="274" r:id="rId13"/>
    <p:sldId id="267" r:id="rId14"/>
    <p:sldId id="268" r:id="rId15"/>
    <p:sldId id="269" r:id="rId16"/>
    <p:sldId id="270" r:id="rId17"/>
    <p:sldId id="271" r:id="rId18"/>
    <p:sldId id="272" r:id="rId19"/>
    <p:sldId id="273" r:id="rId20"/>
    <p:sldId id="276"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609E4-9994-834B-896D-188C2D7122C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A2CD08B-7217-D445-BAD4-67CD82E55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66C5F30-D0A6-344D-AB0C-4FAA58B6F1AC}"/>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5" name="Zástupný symbol pro zápatí 4">
            <a:extLst>
              <a:ext uri="{FF2B5EF4-FFF2-40B4-BE49-F238E27FC236}">
                <a16:creationId xmlns:a16="http://schemas.microsoft.com/office/drawing/2014/main" id="{D182B2D0-6DE8-8344-AC6E-F7C0E60D0A1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60F03A9-B993-9141-B7AA-E2330CF1E6B0}"/>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08812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6DA741-5733-0A44-B27E-89C99194E9E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8E5E872-58A0-4047-AD13-90926EB5507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8F62B75-B4F0-404B-BF89-BB03889096F2}"/>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5" name="Zástupný symbol pro zápatí 4">
            <a:extLst>
              <a:ext uri="{FF2B5EF4-FFF2-40B4-BE49-F238E27FC236}">
                <a16:creationId xmlns:a16="http://schemas.microsoft.com/office/drawing/2014/main" id="{03314FEC-B263-D94E-AF58-A69FF4676BB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C12F06-BCF3-7744-8B4A-B3A7FB0109CF}"/>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399704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752FDD0-1A8D-3342-9BBC-3BEF2EC73D3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10653C6-AAC2-F943-824A-380E00A18CC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C4F926D-001A-9546-AB6E-72E18C7B3B6B}"/>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5" name="Zástupný symbol pro zápatí 4">
            <a:extLst>
              <a:ext uri="{FF2B5EF4-FFF2-40B4-BE49-F238E27FC236}">
                <a16:creationId xmlns:a16="http://schemas.microsoft.com/office/drawing/2014/main" id="{35997BBD-410D-1340-9217-811103CCD9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6AD3E6-6281-8A4C-92B1-15C1C5388683}"/>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34265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2F468-A3CE-F349-9435-EB6BC585F0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9CF2814-C2F7-C44B-8290-8D2E683EA5C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56A866-CD0A-9245-99DF-8D20D2B908F3}"/>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5" name="Zástupný symbol pro zápatí 4">
            <a:extLst>
              <a:ext uri="{FF2B5EF4-FFF2-40B4-BE49-F238E27FC236}">
                <a16:creationId xmlns:a16="http://schemas.microsoft.com/office/drawing/2014/main" id="{79CFFF36-40A9-D941-9172-6E32A3EDF1F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CBB875-A51C-CB41-A7E3-61B245388676}"/>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428849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349B90-DCCF-0140-A111-E23EFA2834A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DB45646-8352-3946-8821-F490BA090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3B43044-ADDC-974B-B726-B9B354BB0A0A}"/>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5" name="Zástupný symbol pro zápatí 4">
            <a:extLst>
              <a:ext uri="{FF2B5EF4-FFF2-40B4-BE49-F238E27FC236}">
                <a16:creationId xmlns:a16="http://schemas.microsoft.com/office/drawing/2014/main" id="{6F389011-9FE7-2D45-9288-42E4284521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AA52CF8-23C7-8341-A473-DF75A2130EBB}"/>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124334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23A933-B89C-4244-9F5B-A47E5F099F8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C20670C-D1AD-CD4F-B2B3-B7F0748FECB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23152E4-AED2-1944-A95B-018EF3B3690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5EBF3D5-D8B0-714C-99DE-71EDC05E1816}"/>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6" name="Zástupný symbol pro zápatí 5">
            <a:extLst>
              <a:ext uri="{FF2B5EF4-FFF2-40B4-BE49-F238E27FC236}">
                <a16:creationId xmlns:a16="http://schemas.microsoft.com/office/drawing/2014/main" id="{820EBDB4-9050-5740-BD60-6CA21EE653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5C3153-26EF-6D42-ACD4-0D27DC517D7C}"/>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47916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35E534-622B-574D-8C82-9B7824C4933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7CA2DF1-2975-1D4D-9B67-CF090D181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97F71EF-BBA6-844D-BC0C-AE0D031ECA3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A6D6758-8B17-0C46-90BE-F73C4AEF1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8B18919-CA65-9845-9C4F-AEF9773AC3C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3915FCA-776B-B94B-A71F-C51B9AB09044}"/>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8" name="Zástupný symbol pro zápatí 7">
            <a:extLst>
              <a:ext uri="{FF2B5EF4-FFF2-40B4-BE49-F238E27FC236}">
                <a16:creationId xmlns:a16="http://schemas.microsoft.com/office/drawing/2014/main" id="{398093A8-B957-7646-87BE-DE81CD0342E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4049ED3-1F54-A94B-97CD-1BD4EA41F6CC}"/>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348499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AFC212-442F-014A-BDEE-64D96CB746EB}"/>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8840576-2494-6F41-A7CF-0CCA3A0AA5C7}"/>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4" name="Zástupný symbol pro zápatí 3">
            <a:extLst>
              <a:ext uri="{FF2B5EF4-FFF2-40B4-BE49-F238E27FC236}">
                <a16:creationId xmlns:a16="http://schemas.microsoft.com/office/drawing/2014/main" id="{6328DF75-FC07-5842-984F-D751BC9BE47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D061B08-5241-9048-B151-BD3AD2360A70}"/>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6513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071C5AB-94BD-2C40-A376-626D34EBF46D}"/>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3" name="Zástupný symbol pro zápatí 2">
            <a:extLst>
              <a:ext uri="{FF2B5EF4-FFF2-40B4-BE49-F238E27FC236}">
                <a16:creationId xmlns:a16="http://schemas.microsoft.com/office/drawing/2014/main" id="{E4526508-8235-284F-8D15-AC7AC2122FC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3219C34-C3DB-6140-A185-0508D1FE47B6}"/>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31586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8972EE-916F-1C40-B3F7-AE471761FE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61A0D65-79C6-EB47-95A0-EA7826156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B8896B1-865F-F44A-81A7-2AE5611BF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3748287-5480-AC4D-B6C8-0ECA32363A04}"/>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6" name="Zástupný symbol pro zápatí 5">
            <a:extLst>
              <a:ext uri="{FF2B5EF4-FFF2-40B4-BE49-F238E27FC236}">
                <a16:creationId xmlns:a16="http://schemas.microsoft.com/office/drawing/2014/main" id="{4EE28D04-D6C2-574B-B407-2B6AF9C2D99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C7298ED-EEC4-784E-829D-35881AF88610}"/>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69382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40AC2-7181-E54D-AACF-5BD103333DA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39CAF25-C1B9-5D4C-861F-9A58929D4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FBFC686-F202-3E49-88A9-B11907E87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2662F02-9F4F-B14C-8166-B394ED7EACC9}"/>
              </a:ext>
            </a:extLst>
          </p:cNvPr>
          <p:cNvSpPr>
            <a:spLocks noGrp="1"/>
          </p:cNvSpPr>
          <p:nvPr>
            <p:ph type="dt" sz="half" idx="10"/>
          </p:nvPr>
        </p:nvSpPr>
        <p:spPr/>
        <p:txBody>
          <a:bodyPr/>
          <a:lstStyle/>
          <a:p>
            <a:fld id="{6C27BC06-FD14-474A-BE4D-D3DE8DD382D8}" type="datetimeFigureOut">
              <a:rPr lang="cs-CZ" smtClean="0"/>
              <a:t>13.04.2021</a:t>
            </a:fld>
            <a:endParaRPr lang="cs-CZ"/>
          </a:p>
        </p:txBody>
      </p:sp>
      <p:sp>
        <p:nvSpPr>
          <p:cNvPr id="6" name="Zástupný symbol pro zápatí 5">
            <a:extLst>
              <a:ext uri="{FF2B5EF4-FFF2-40B4-BE49-F238E27FC236}">
                <a16:creationId xmlns:a16="http://schemas.microsoft.com/office/drawing/2014/main" id="{0245D52F-4E95-7541-ACDE-CA99E24C07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4131D2A-8990-5F4C-B112-9A4E7732CBD5}"/>
              </a:ext>
            </a:extLst>
          </p:cNvPr>
          <p:cNvSpPr>
            <a:spLocks noGrp="1"/>
          </p:cNvSpPr>
          <p:nvPr>
            <p:ph type="sldNum" sz="quarter" idx="12"/>
          </p:nvPr>
        </p:nvSpPr>
        <p:spPr/>
        <p:txBody>
          <a:bodyPr/>
          <a:lstStyle/>
          <a:p>
            <a:fld id="{6ACA420B-86EF-0646-BC86-D39C8E1F5A66}" type="slidenum">
              <a:rPr lang="cs-CZ" smtClean="0"/>
              <a:t>‹#›</a:t>
            </a:fld>
            <a:endParaRPr lang="cs-CZ"/>
          </a:p>
        </p:txBody>
      </p:sp>
    </p:spTree>
    <p:extLst>
      <p:ext uri="{BB962C8B-B14F-4D97-AF65-F5344CB8AC3E}">
        <p14:creationId xmlns:p14="http://schemas.microsoft.com/office/powerpoint/2010/main" val="25298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76DF22D-1FEF-AF4F-B796-2BF46A265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CB92AED-AE3F-6D45-9C5A-B83A2770A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0F74E17-DF95-D743-8499-227E78953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7BC06-FD14-474A-BE4D-D3DE8DD382D8}" type="datetimeFigureOut">
              <a:rPr lang="cs-CZ" smtClean="0"/>
              <a:t>13.04.2021</a:t>
            </a:fld>
            <a:endParaRPr lang="cs-CZ"/>
          </a:p>
        </p:txBody>
      </p:sp>
      <p:sp>
        <p:nvSpPr>
          <p:cNvPr id="5" name="Zástupný symbol pro zápatí 4">
            <a:extLst>
              <a:ext uri="{FF2B5EF4-FFF2-40B4-BE49-F238E27FC236}">
                <a16:creationId xmlns:a16="http://schemas.microsoft.com/office/drawing/2014/main" id="{E32CA6AA-3043-034D-9B31-4C754FDFE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040DE93-B521-7C43-B4ED-60E2DC469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A420B-86EF-0646-BC86-D39C8E1F5A66}" type="slidenum">
              <a:rPr lang="cs-CZ" smtClean="0"/>
              <a:t>‹#›</a:t>
            </a:fld>
            <a:endParaRPr lang="cs-CZ"/>
          </a:p>
        </p:txBody>
      </p:sp>
    </p:spTree>
    <p:extLst>
      <p:ext uri="{BB962C8B-B14F-4D97-AF65-F5344CB8AC3E}">
        <p14:creationId xmlns:p14="http://schemas.microsoft.com/office/powerpoint/2010/main" val="423131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ewyorker.com/magazine/2011/09/05/how-to-be-goo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osoba, interiér, starší&#10;&#10;Popis byl vytvořen automaticky">
            <a:extLst>
              <a:ext uri="{FF2B5EF4-FFF2-40B4-BE49-F238E27FC236}">
                <a16:creationId xmlns:a16="http://schemas.microsoft.com/office/drawing/2014/main" id="{F840BA13-4418-234B-9235-57F77A70B3AC}"/>
              </a:ext>
            </a:extLst>
          </p:cNvPr>
          <p:cNvPicPr>
            <a:picLocks noChangeAspect="1"/>
          </p:cNvPicPr>
          <p:nvPr/>
        </p:nvPicPr>
        <p:blipFill rotWithShape="1">
          <a:blip r:embed="rId2">
            <a:alphaModFix amt="50000"/>
          </a:blip>
          <a:srcRect b="5063"/>
          <a:stretch/>
        </p:blipFill>
        <p:spPr>
          <a:xfrm>
            <a:off x="20" y="1"/>
            <a:ext cx="12191980" cy="6857999"/>
          </a:xfrm>
          <a:prstGeom prst="rect">
            <a:avLst/>
          </a:prstGeom>
        </p:spPr>
      </p:pic>
      <p:sp>
        <p:nvSpPr>
          <p:cNvPr id="2" name="Nadpis 1">
            <a:extLst>
              <a:ext uri="{FF2B5EF4-FFF2-40B4-BE49-F238E27FC236}">
                <a16:creationId xmlns:a16="http://schemas.microsoft.com/office/drawing/2014/main" id="{A68C49CE-9DF1-4645-899E-70AA21D5B647}"/>
              </a:ext>
            </a:extLst>
          </p:cNvPr>
          <p:cNvSpPr>
            <a:spLocks noGrp="1"/>
          </p:cNvSpPr>
          <p:nvPr>
            <p:ph type="ctrTitle"/>
          </p:nvPr>
        </p:nvSpPr>
        <p:spPr>
          <a:xfrm>
            <a:off x="1524000" y="1122362"/>
            <a:ext cx="9144000" cy="2900518"/>
          </a:xfrm>
        </p:spPr>
        <p:txBody>
          <a:bodyPr>
            <a:normAutofit/>
          </a:bodyPr>
          <a:lstStyle/>
          <a:p>
            <a:r>
              <a:rPr lang="cs-CZ">
                <a:solidFill>
                  <a:srgbClr val="FFFFFF"/>
                </a:solidFill>
                <a:latin typeface="Times New Roman" panose="02020603050405020304" pitchFamily="18" charset="0"/>
                <a:cs typeface="Times New Roman" panose="02020603050405020304" pitchFamily="18" charset="0"/>
              </a:rPr>
              <a:t>Derek Parfit:</a:t>
            </a:r>
            <a:br>
              <a:rPr lang="cs-CZ">
                <a:solidFill>
                  <a:srgbClr val="FFFFFF"/>
                </a:solidFill>
                <a:latin typeface="Times New Roman" panose="02020603050405020304" pitchFamily="18" charset="0"/>
                <a:cs typeface="Times New Roman" panose="02020603050405020304" pitchFamily="18" charset="0"/>
              </a:rPr>
            </a:br>
            <a:r>
              <a:rPr lang="cs-CZ">
                <a:solidFill>
                  <a:srgbClr val="FFFFFF"/>
                </a:solidFill>
                <a:latin typeface="Times New Roman" panose="02020603050405020304" pitchFamily="18" charset="0"/>
                <a:cs typeface="Times New Roman" panose="02020603050405020304" pitchFamily="18" charset="0"/>
              </a:rPr>
              <a:t>Jednat méně osobně.</a:t>
            </a:r>
          </a:p>
        </p:txBody>
      </p:sp>
      <p:sp>
        <p:nvSpPr>
          <p:cNvPr id="3" name="Podnadpis 2">
            <a:extLst>
              <a:ext uri="{FF2B5EF4-FFF2-40B4-BE49-F238E27FC236}">
                <a16:creationId xmlns:a16="http://schemas.microsoft.com/office/drawing/2014/main" id="{412F80C4-1579-C24B-AFD6-81C9F051D311}"/>
              </a:ext>
            </a:extLst>
          </p:cNvPr>
          <p:cNvSpPr>
            <a:spLocks noGrp="1"/>
          </p:cNvSpPr>
          <p:nvPr>
            <p:ph type="subTitle" idx="1"/>
          </p:nvPr>
        </p:nvSpPr>
        <p:spPr>
          <a:xfrm>
            <a:off x="1524000" y="4159404"/>
            <a:ext cx="9144000" cy="1098395"/>
          </a:xfrm>
        </p:spPr>
        <p:txBody>
          <a:bodyPr>
            <a:normAutofit/>
          </a:bodyPr>
          <a:lstStyle/>
          <a:p>
            <a:r>
              <a:rPr lang="cs-CZ" i="1">
                <a:solidFill>
                  <a:srgbClr val="FFFFFF"/>
                </a:solidFill>
                <a:latin typeface="Times New Roman" panose="02020603050405020304" pitchFamily="18" charset="0"/>
                <a:cs typeface="Times New Roman" panose="02020603050405020304" pitchFamily="18" charset="0"/>
              </a:rPr>
              <a:t>Filosofie rezignace</a:t>
            </a:r>
            <a:r>
              <a:rPr lang="cs-CZ">
                <a:solidFill>
                  <a:srgbClr val="FFFFFF"/>
                </a:solidFill>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1277473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A66879-5A94-D246-A608-D169781DA1C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F14B2D9-3A5D-4749-B7FD-750408518F8E}"/>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„Až do tohoto století žila velká část lidstva v malých komunitách. To, co každý jednotlivec udělal, se dotklo jen malého počtu dalších lidí. Nyní žijeme v jiných podmínkách. </a:t>
            </a:r>
            <a:r>
              <a:rPr lang="cs-CZ" b="1" dirty="0">
                <a:latin typeface="Times New Roman" panose="02020603050405020304" pitchFamily="18" charset="0"/>
                <a:cs typeface="Times New Roman" panose="02020603050405020304" pitchFamily="18" charset="0"/>
              </a:rPr>
              <a:t>Každý z nás se dnes nespočetnými způsoby dotýká nespočetně dalších lidí</a:t>
            </a:r>
            <a:r>
              <a:rPr lang="cs-CZ" dirty="0">
                <a:latin typeface="Times New Roman" panose="02020603050405020304" pitchFamily="18" charset="0"/>
                <a:cs typeface="Times New Roman" panose="02020603050405020304" pitchFamily="18" charset="0"/>
              </a:rPr>
              <a:t>. Naše životní styly mají skutečné, byť třeba mnohdy velmi malé, dopady na tisíce a miliony lidí. Když se tyto dopady rozptýlí napříč společností, mohou být buď triviální nebo nepostižitelné. Napříště bude podstatné, jestli si i nadále budeme mylně myslet, že neexistují-li lidé, kteří vznášejí zásadní stížnosti nebo mají důvod k vděku, znamená to, že druhým příliš neškodíme ani jim neprospíváme.“</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7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EA8A93-D18F-9041-A225-DCDB380698B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5146352-D7D0-F041-B9F6-A8B291165169}"/>
              </a:ext>
            </a:extLst>
          </p:cNvPr>
          <p:cNvSpPr>
            <a:spLocks noGrp="1"/>
          </p:cNvSpPr>
          <p:nvPr>
            <p:ph idx="1"/>
          </p:nvPr>
        </p:nvSpPr>
        <p:spPr/>
        <p:txBody>
          <a:bodyPr>
            <a:normAutofit fontScale="85000" lnSpcReduction="20000"/>
          </a:bodyPr>
          <a:lstStyle/>
          <a:p>
            <a:pPr marL="0" indent="0" algn="just">
              <a:buNone/>
            </a:pPr>
            <a:r>
              <a:rPr lang="cs-CZ" dirty="0">
                <a:latin typeface="Times New Roman" panose="02020603050405020304" pitchFamily="18" charset="0"/>
                <a:cs typeface="Times New Roman" panose="02020603050405020304" pitchFamily="18" charset="0"/>
              </a:rPr>
              <a:t>„Pakliže setrváme na tomto stanovisku, je dost dobře možné (byť nám třeba bude záležet na dopadech na druhé), že se nepodaří vyřešit mnohé typy závažných vězeňských dilemat. </a:t>
            </a:r>
            <a:r>
              <a:rPr lang="cs-CZ" b="1" dirty="0">
                <a:latin typeface="Times New Roman" panose="02020603050405020304" pitchFamily="18" charset="0"/>
                <a:cs typeface="Times New Roman" panose="02020603050405020304" pitchFamily="18" charset="0"/>
              </a:rPr>
              <a:t>Tím, že my (a naše rodiny) získáváme nepatrné výhody, upíráme větší výhody druhým nebo na druhé uvalujeme podstatně větší celkovou škodu. </a:t>
            </a:r>
            <a:r>
              <a:rPr lang="cs-CZ" dirty="0">
                <a:latin typeface="Times New Roman" panose="02020603050405020304" pitchFamily="18" charset="0"/>
                <a:cs typeface="Times New Roman" panose="02020603050405020304" pitchFamily="18" charset="0"/>
              </a:rPr>
              <a:t>Můžeme si myslet, že je to přípustné, protože dopady na každého budou triviální nebo nepostižitelné. Jenže když si to budeme myslet, to, co budeme dělat, bude ztěžovat situaci nám všem. </a:t>
            </a:r>
            <a:r>
              <a:rPr lang="cs-CZ" b="1" dirty="0">
                <a:latin typeface="Times New Roman" panose="02020603050405020304" pitchFamily="18" charset="0"/>
                <a:cs typeface="Times New Roman" panose="02020603050405020304" pitchFamily="18" charset="0"/>
              </a:rPr>
              <a:t>Jestliže se dostatečně zajímáme o dopady na druhé a proměníme naše morální hledisko, tyto problémy vyřešíme</a:t>
            </a:r>
            <a:r>
              <a:rPr lang="cs-CZ" dirty="0">
                <a:latin typeface="Times New Roman" panose="02020603050405020304" pitchFamily="18" charset="0"/>
                <a:cs typeface="Times New Roman" panose="02020603050405020304" pitchFamily="18" charset="0"/>
              </a:rPr>
              <a:t>. Nyní už nestačí tázat se: Poškodí toto jednání ostatní? I kdyby odpověď byla, že ne, jednání může být špatné kvůli dopadům na jiné lidi. </a:t>
            </a:r>
            <a:r>
              <a:rPr lang="cs-CZ" b="1" dirty="0">
                <a:latin typeface="Times New Roman" panose="02020603050405020304" pitchFamily="18" charset="0"/>
                <a:cs typeface="Times New Roman" panose="02020603050405020304" pitchFamily="18" charset="0"/>
              </a:rPr>
              <a:t>Musím se tedy spíše tázat: Spadá mé jednání do sady aktů, které, když se na ně podívám z širšího hlediska, druhé lidi poškodí?</a:t>
            </a:r>
            <a:r>
              <a:rPr lang="cs-CZ" dirty="0">
                <a:latin typeface="Times New Roman" panose="02020603050405020304" pitchFamily="18" charset="0"/>
                <a:cs typeface="Times New Roman" panose="02020603050405020304" pitchFamily="18" charset="0"/>
              </a:rPr>
              <a:t> Možná bude odpověď kladná a druzí mohou být vážně poškozeni. Je-li tomu tak, pak je mé jednání </a:t>
            </a:r>
            <a:r>
              <a:rPr lang="cs-CZ" i="1" dirty="0">
                <a:latin typeface="Times New Roman" panose="02020603050405020304" pitchFamily="18" charset="0"/>
                <a:cs typeface="Times New Roman" panose="02020603050405020304" pitchFamily="18" charset="0"/>
              </a:rPr>
              <a:t>velmi </a:t>
            </a:r>
            <a:r>
              <a:rPr lang="cs-CZ" dirty="0">
                <a:latin typeface="Times New Roman" panose="02020603050405020304" pitchFamily="18" charset="0"/>
                <a:cs typeface="Times New Roman" panose="02020603050405020304" pitchFamily="18" charset="0"/>
              </a:rPr>
              <a:t>špatné. Musíme přijmout toto hledisko, máme-li dospět k rozřešení většiny z těch mnohých vězeňských dilemat, kterým čelíme.“  Parfit, </a:t>
            </a:r>
            <a:r>
              <a:rPr lang="cs-CZ" i="1" dirty="0" err="1">
                <a:latin typeface="Times New Roman" panose="02020603050405020304" pitchFamily="18" charset="0"/>
                <a:cs typeface="Times New Roman" panose="02020603050405020304" pitchFamily="18" charset="0"/>
              </a:rPr>
              <a:t>Reason</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86.</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7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Obrázek 2" descr="Obsah obrázku text, zeď, interiér&#10;&#10;Popis byl vytvořen automaticky">
            <a:extLst>
              <a:ext uri="{FF2B5EF4-FFF2-40B4-BE49-F238E27FC236}">
                <a16:creationId xmlns:a16="http://schemas.microsoft.com/office/drawing/2014/main" id="{A6370F05-DE1E-5647-A7D9-62ED253E281A}"/>
              </a:ext>
            </a:extLst>
          </p:cNvPr>
          <p:cNvPicPr>
            <a:picLocks noChangeAspect="1"/>
          </p:cNvPicPr>
          <p:nvPr/>
        </p:nvPicPr>
        <p:blipFill rotWithShape="1">
          <a:blip r:embed="rId2"/>
          <a:srcRect l="1315"/>
          <a:stretch/>
        </p:blipFill>
        <p:spPr>
          <a:xfrm>
            <a:off x="20" y="1282"/>
            <a:ext cx="12191980" cy="6856718"/>
          </a:xfrm>
          <a:prstGeom prst="rect">
            <a:avLst/>
          </a:prstGeom>
        </p:spPr>
      </p:pic>
    </p:spTree>
    <p:extLst>
      <p:ext uri="{BB962C8B-B14F-4D97-AF65-F5344CB8AC3E}">
        <p14:creationId xmlns:p14="http://schemas.microsoft.com/office/powerpoint/2010/main" val="89194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A98AF-8FDA-8F44-A387-D7F388B481A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On </a:t>
            </a:r>
            <a:r>
              <a:rPr lang="cs-CZ" dirty="0" err="1">
                <a:latin typeface="Times New Roman" panose="02020603050405020304" pitchFamily="18" charset="0"/>
                <a:cs typeface="Times New Roman" panose="02020603050405020304" pitchFamily="18" charset="0"/>
              </a:rPr>
              <a:t>What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Does</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Not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Matter</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18143E84-80ED-B349-8DE5-BDA3DD734775}"/>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Myšlenkový experiment s rozdělením osoby: mozkové hemisféry jednoho člověka jsou odděleny a každá z nich je implantována do nového těla, které je přesnou fyzickou kopií původního člověka. Původní entita zaniká, vznikají dvě fyzicky nerozlišitelné kopie, které navíc mají kontinuální proud vědomí s původním člověkem. Co se stalo? Podle Parfita jsou tři možnosti, jak věc číst.</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3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961CC6-2B73-414D-9EE1-5CFC3DE1F03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B6C2C9E-DD05-2D4E-A289-F9D9FAF7B5D4}"/>
              </a:ext>
            </a:extLst>
          </p:cNvPr>
          <p:cNvSpPr>
            <a:spLocks noGrp="1"/>
          </p:cNvSpPr>
          <p:nvPr>
            <p:ph idx="1"/>
          </p:nvPr>
        </p:nvSpPr>
        <p:spPr/>
        <p:txBody>
          <a:bodyPr>
            <a:normAutofit fontScale="85000" lnSpcReduction="20000"/>
          </a:bodyPr>
          <a:lstStyle/>
          <a:p>
            <a:pPr marL="0" indent="0">
              <a:buNone/>
            </a:pPr>
            <a:r>
              <a:rPr lang="cs-CZ" dirty="0">
                <a:latin typeface="Times New Roman" panose="02020603050405020304" pitchFamily="18" charset="0"/>
                <a:cs typeface="Times New Roman" panose="02020603050405020304" pitchFamily="18" charset="0"/>
              </a:rPr>
              <a:t>1. Původní osoba zanikla, existují dvě nové osoby.</a:t>
            </a:r>
          </a:p>
          <a:p>
            <a:pPr marL="0" indent="0">
              <a:buNone/>
            </a:pPr>
            <a:r>
              <a:rPr lang="cs-CZ" dirty="0">
                <a:latin typeface="Times New Roman" panose="02020603050405020304" pitchFamily="18" charset="0"/>
                <a:cs typeface="Times New Roman" panose="02020603050405020304" pitchFamily="18" charset="0"/>
              </a:rPr>
              <a:t>2. Původní osoba přežije jako jedna nebo druhá z nových osob.</a:t>
            </a:r>
          </a:p>
          <a:p>
            <a:pPr marL="0" indent="0">
              <a:buNone/>
            </a:pPr>
            <a:r>
              <a:rPr lang="cs-CZ" dirty="0">
                <a:latin typeface="Times New Roman" panose="02020603050405020304" pitchFamily="18" charset="0"/>
                <a:cs typeface="Times New Roman" panose="02020603050405020304" pitchFamily="18" charset="0"/>
              </a:rPr>
              <a:t>3. Původní osoba přežije ve dvou verzích. </a:t>
            </a:r>
          </a:p>
          <a:p>
            <a:pPr marL="0" indent="0" algn="just">
              <a:buNone/>
            </a:pPr>
            <a:r>
              <a:rPr lang="cs-CZ" dirty="0">
                <a:latin typeface="Times New Roman" panose="02020603050405020304" pitchFamily="18" charset="0"/>
                <a:cs typeface="Times New Roman" panose="02020603050405020304" pitchFamily="18" charset="0"/>
              </a:rPr>
              <a:t>První odpověď Parfit odmítá, protože podle něj nedává smysl, pakliže mozek přežil. Druhá varianta je možná, ale nemáme důvod dávat přednost jedné nebo druhé osobě. Třetí varianta je možná, avšak problém je, že zcela podkopává běžné představy o osobní identitě, která je právě jedna. </a:t>
            </a:r>
          </a:p>
          <a:p>
            <a:pPr marL="0" indent="0" algn="just">
              <a:buNone/>
            </a:pPr>
            <a:r>
              <a:rPr lang="cs-CZ" dirty="0">
                <a:latin typeface="Times New Roman" panose="02020603050405020304" pitchFamily="18" charset="0"/>
                <a:cs typeface="Times New Roman" panose="02020603050405020304" pitchFamily="18" charset="0"/>
              </a:rPr>
              <a:t>Znamenalo by to, že jeden a týž člověk by byl paralelně na dvou místech. </a:t>
            </a:r>
          </a:p>
          <a:p>
            <a:pPr marL="0" indent="0">
              <a:buNone/>
            </a:pPr>
            <a:r>
              <a:rPr lang="cs-CZ" dirty="0">
                <a:latin typeface="Times New Roman" panose="02020603050405020304" pitchFamily="18" charset="0"/>
                <a:cs typeface="Times New Roman" panose="02020603050405020304" pitchFamily="18" charset="0"/>
              </a:rPr>
              <a:t>Závěr: Identita je neurčitelná. Identita není to, na čem při přežití záleží.</a:t>
            </a:r>
          </a:p>
          <a:p>
            <a:pPr marL="0" indent="0">
              <a:buNone/>
            </a:pPr>
            <a:r>
              <a:rPr lang="en-GB" dirty="0">
                <a:latin typeface="Times New Roman" panose="02020603050405020304" pitchFamily="18" charset="0"/>
                <a:cs typeface="Times New Roman" panose="02020603050405020304" pitchFamily="18" charset="0"/>
              </a:rPr>
              <a:t>“We shall then regard the case as like many others in which, for quite unpuzzling reasons, there is no answer to a question about identity. (Consider ‘Was England the same nation after 1066.’)” Parfit, Personal Identity, Philosophical Review, vol. 80, no. 1, 1971, str. 8. </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0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48D523-69DF-9D49-B1BD-349AA902220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E32EA1B-ECEA-BC49-A769-567D480FE0C8}"/>
              </a:ext>
            </a:extLst>
          </p:cNvPr>
          <p:cNvSpPr>
            <a:spLocks noGrp="1"/>
          </p:cNvSpPr>
          <p:nvPr>
            <p:ph idx="1"/>
          </p:nvPr>
        </p:nvSpPr>
        <p:spPr/>
        <p:txBody>
          <a:bodyPr>
            <a:normAutofit lnSpcReduction="10000"/>
          </a:bodyPr>
          <a:lstStyle/>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Existuje jen velmi málo přímých psychologických vazeb mezi mým dnešním já a mým tříletým já</a:t>
            </a:r>
            <a:r>
              <a:rPr lang="cs-CZ" dirty="0">
                <a:latin typeface="Times New Roman" panose="02020603050405020304" pitchFamily="18" charset="0"/>
                <a:cs typeface="Times New Roman" panose="02020603050405020304" pitchFamily="18" charset="0"/>
              </a:rPr>
              <a:t>. Když srovnáme můj aktuální život s tímto možným životem, tyto dva života dost možná nesdílejí ani jednu společnou vzpomínku. Někteří zastánci psychologického kritéria [osobní identity] mohou tvrdit, že to nejsou dva možné životy jedné konkrétní osoby. Dítě, které by odcestovalo do Itálie ve věku tří let, není mnou, ale je jinou osobou. Tento názor zjevně zpochybňuje náš běžný pohled na osobní identitu.“ Parfit, </a:t>
            </a:r>
            <a:r>
              <a:rPr lang="cs-CZ" i="1" dirty="0" err="1">
                <a:latin typeface="Times New Roman" panose="02020603050405020304" pitchFamily="18" charset="0"/>
                <a:cs typeface="Times New Roman" panose="02020603050405020304" pitchFamily="18" charset="0"/>
              </a:rPr>
              <a:t>Reason</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521.</a:t>
            </a:r>
          </a:p>
          <a:p>
            <a:pPr marL="0" indent="0" algn="just">
              <a:buNone/>
            </a:pPr>
            <a:r>
              <a:rPr lang="cs-CZ" dirty="0">
                <a:latin typeface="Times New Roman" panose="02020603050405020304" pitchFamily="18" charset="0"/>
                <a:cs typeface="Times New Roman" panose="02020603050405020304" pitchFamily="18" charset="0"/>
              </a:rPr>
              <a:t>Je-li spojitost (</a:t>
            </a:r>
            <a:r>
              <a:rPr lang="cs-CZ" dirty="0" err="1">
                <a:latin typeface="Times New Roman" panose="02020603050405020304" pitchFamily="18" charset="0"/>
                <a:cs typeface="Times New Roman" panose="02020603050405020304" pitchFamily="18" charset="0"/>
              </a:rPr>
              <a:t>connectedness</a:t>
            </a:r>
            <a:r>
              <a:rPr lang="cs-CZ" dirty="0">
                <a:latin typeface="Times New Roman" panose="02020603050405020304" pitchFamily="18" charset="0"/>
                <a:cs typeface="Times New Roman" panose="02020603050405020304" pitchFamily="18" charset="0"/>
              </a:rPr>
              <a:t>) záležitostí stupňů, nemůžeme věrohodně definovat to, co je spojitost dostatečná. Existuje-li dostatek přímých spojů, existuje to, co označuji jako silnou spojitost. </a:t>
            </a:r>
            <a:r>
              <a:rPr lang="cs-CZ" dirty="0" err="1">
                <a:latin typeface="Times New Roman" panose="02020603050405020304" pitchFamily="18" charset="0"/>
                <a:cs typeface="Times New Roman" panose="02020603050405020304" pitchFamily="18" charset="0"/>
              </a:rPr>
              <a:t>Tamt</a:t>
            </a:r>
            <a:r>
              <a:rPr lang="cs-CZ" dirty="0">
                <a:latin typeface="Times New Roman" panose="02020603050405020304" pitchFamily="18" charset="0"/>
                <a:cs typeface="Times New Roman" panose="02020603050405020304" pitchFamily="18" charset="0"/>
              </a:rPr>
              <a: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6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E768E8-CA87-0441-A158-F9A37677843A}"/>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AA642E4B-007B-2843-961B-79AB9265903E}"/>
              </a:ext>
            </a:extLst>
          </p:cNvPr>
          <p:cNvSpPr>
            <a:spLocks noGrp="1"/>
          </p:cNvSpPr>
          <p:nvPr>
            <p:ph idx="1"/>
          </p:nvPr>
        </p:nvSpPr>
        <p:spPr/>
        <p:txBody>
          <a:bodyPr>
            <a:normAutofit fontScale="92500"/>
          </a:bodyPr>
          <a:lstStyle/>
          <a:p>
            <a:pPr marL="0" indent="0">
              <a:buNone/>
            </a:pPr>
            <a:r>
              <a:rPr lang="cs-CZ" dirty="0">
                <a:latin typeface="Times New Roman" panose="02020603050405020304" pitchFamily="18" charset="0"/>
                <a:cs typeface="Times New Roman" panose="02020603050405020304" pitchFamily="18" charset="0"/>
              </a:rPr>
              <a:t>Parfit v důležitých ohledech </a:t>
            </a:r>
            <a:r>
              <a:rPr lang="cs-CZ" b="1" dirty="0">
                <a:latin typeface="Times New Roman" panose="02020603050405020304" pitchFamily="18" charset="0"/>
                <a:cs typeface="Times New Roman" panose="02020603050405020304" pitchFamily="18" charset="0"/>
              </a:rPr>
              <a:t>přejímá </a:t>
            </a:r>
            <a:r>
              <a:rPr lang="cs-CZ" b="1" dirty="0" err="1">
                <a:latin typeface="Times New Roman" panose="02020603050405020304" pitchFamily="18" charset="0"/>
                <a:cs typeface="Times New Roman" panose="02020603050405020304" pitchFamily="18" charset="0"/>
              </a:rPr>
              <a:t>Lockovu</a:t>
            </a:r>
            <a:r>
              <a:rPr lang="cs-CZ" b="1" dirty="0">
                <a:latin typeface="Times New Roman" panose="02020603050405020304" pitchFamily="18" charset="0"/>
                <a:cs typeface="Times New Roman" panose="02020603050405020304" pitchFamily="18" charset="0"/>
              </a:rPr>
              <a:t> teorii</a:t>
            </a:r>
            <a:r>
              <a:rPr lang="cs-CZ" dirty="0">
                <a:latin typeface="Times New Roman" panose="02020603050405020304" pitchFamily="18" charset="0"/>
                <a:cs typeface="Times New Roman" panose="02020603050405020304" pitchFamily="18" charset="0"/>
              </a:rPr>
              <a:t>, která se však potýkala s kruhovostí: osobní identitu zakládala na minulém vědomí sebe sama, což už však osobní identitu předpokládalo. Parfit (v návaznosti na </a:t>
            </a:r>
            <a:r>
              <a:rPr lang="cs-CZ" dirty="0" err="1">
                <a:latin typeface="Times New Roman" panose="02020603050405020304" pitchFamily="18" charset="0"/>
                <a:cs typeface="Times New Roman" panose="02020603050405020304" pitchFamily="18" charset="0"/>
              </a:rPr>
              <a:t>Shoemakera</a:t>
            </a:r>
            <a:r>
              <a:rPr lang="cs-CZ" dirty="0">
                <a:latin typeface="Times New Roman" panose="02020603050405020304" pitchFamily="18" charset="0"/>
                <a:cs typeface="Times New Roman" panose="02020603050405020304" pitchFamily="18" charset="0"/>
              </a:rPr>
              <a:t>) zavádí </a:t>
            </a:r>
            <a:r>
              <a:rPr lang="cs-CZ" b="1" dirty="0">
                <a:latin typeface="Times New Roman" panose="02020603050405020304" pitchFamily="18" charset="0"/>
                <a:cs typeface="Times New Roman" panose="02020603050405020304" pitchFamily="18" charset="0"/>
              </a:rPr>
              <a:t>pojem kvazi-vzpomínky</a:t>
            </a:r>
            <a:r>
              <a:rPr lang="cs-CZ" dirty="0">
                <a:latin typeface="Times New Roman" panose="02020603050405020304" pitchFamily="18" charset="0"/>
                <a:cs typeface="Times New Roman" panose="02020603050405020304" pitchFamily="18" charset="0"/>
              </a:rPr>
              <a:t>: je to vzpomínka, kterou mám, ale kterou ne tím způsobem, že bych byla přesvědčena, že je to </a:t>
            </a:r>
            <a:r>
              <a:rPr lang="cs-CZ" i="1" dirty="0">
                <a:latin typeface="Times New Roman" panose="02020603050405020304" pitchFamily="18" charset="0"/>
                <a:cs typeface="Times New Roman" panose="02020603050405020304" pitchFamily="18" charset="0"/>
              </a:rPr>
              <a:t>moje</a:t>
            </a:r>
            <a:r>
              <a:rPr lang="cs-CZ" dirty="0">
                <a:latin typeface="Times New Roman" panose="02020603050405020304" pitchFamily="18" charset="0"/>
                <a:cs typeface="Times New Roman" panose="02020603050405020304" pitchFamily="18" charset="0"/>
              </a:rPr>
              <a:t> vzpomínka (možná je to vzpomínka někoho jiného, kterou jsem si přivlastnila).</a:t>
            </a:r>
          </a:p>
          <a:p>
            <a:pPr marL="0" indent="0">
              <a:buNone/>
            </a:pPr>
            <a:r>
              <a:rPr lang="cs-CZ" dirty="0">
                <a:latin typeface="Times New Roman" panose="02020603050405020304" pitchFamily="18" charset="0"/>
                <a:cs typeface="Times New Roman" panose="02020603050405020304" pitchFamily="18" charset="0"/>
              </a:rPr>
              <a:t>Mám přesnou kvazi-vzpomínku minulé zkušenosti, pakliže:</a:t>
            </a:r>
          </a:p>
          <a:p>
            <a:pPr marL="0" indent="0">
              <a:buNone/>
            </a:pPr>
            <a:r>
              <a:rPr lang="cs-CZ" dirty="0">
                <a:latin typeface="Times New Roman" panose="02020603050405020304" pitchFamily="18" charset="0"/>
                <a:cs typeface="Times New Roman" panose="02020603050405020304" pitchFamily="18" charset="0"/>
              </a:rPr>
              <a:t>1. Pamatuji si na konkrétní zkušenost,</a:t>
            </a:r>
          </a:p>
          <a:p>
            <a:pPr marL="0" indent="0">
              <a:buNone/>
            </a:pPr>
            <a:r>
              <a:rPr lang="cs-CZ" dirty="0">
                <a:latin typeface="Times New Roman" panose="02020603050405020304" pitchFamily="18" charset="0"/>
                <a:cs typeface="Times New Roman" panose="02020603050405020304" pitchFamily="18" charset="0"/>
              </a:rPr>
              <a:t>2. tuto zkušenost skutečně někdo zakusil,</a:t>
            </a:r>
          </a:p>
          <a:p>
            <a:pPr marL="0" indent="0">
              <a:buNone/>
            </a:pPr>
            <a:r>
              <a:rPr lang="cs-CZ" dirty="0">
                <a:latin typeface="Times New Roman" panose="02020603050405020304" pitchFamily="18" charset="0"/>
                <a:cs typeface="Times New Roman" panose="02020603050405020304" pitchFamily="18" charset="0"/>
              </a:rPr>
              <a:t>3. ale tímto zakoušejícím jsem nemusela být já.</a:t>
            </a:r>
            <a:r>
              <a:rPr lang="cs-CZ" dirty="0">
                <a:effectLst/>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12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481684-5642-0848-A8A8-047A785FD85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46FD1FA-CF4C-A249-A4A7-E5D64764DCBE}"/>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Silná spojitost není transitivním vztahem</a:t>
            </a:r>
            <a:r>
              <a:rPr lang="cs-CZ" dirty="0">
                <a:latin typeface="Times New Roman" panose="02020603050405020304" pitchFamily="18" charset="0"/>
                <a:cs typeface="Times New Roman" panose="02020603050405020304" pitchFamily="18" charset="0"/>
              </a:rPr>
              <a:t>. Nyní jsem silně spojitý s mým včerejším já, které bylo silně propojeno s mým já před dvěma dny, když jsem byl silně propojen se svým já před třemi dny a tak dále. Z toho však neplyne, že jsem silně propojen s já, které bylo mým před dvaceti lety. Mezi mnou a mým já před dvaceti lety existuje ve srovnání s počtem přímých psychologických spojů takřka všech dospělých lidí podstatně méně spojů. Tak například zatímco tito dospělí mají vzpomínky na osobní zážitky z minulého dne, já mám málo takových vzpomínek na své dvacetileté já.“</a:t>
            </a:r>
          </a:p>
          <a:p>
            <a:pPr marL="0" indent="0" algn="just">
              <a:buNone/>
            </a:pPr>
            <a:r>
              <a:rPr lang="cs-CZ" dirty="0">
                <a:latin typeface="Times New Roman" panose="02020603050405020304" pitchFamily="18" charset="0"/>
                <a:cs typeface="Times New Roman" panose="02020603050405020304" pitchFamily="18" charset="0"/>
              </a:rPr>
              <a:t>Zatímco všechny typy identit jsou z definice transitivní, </a:t>
            </a:r>
            <a:r>
              <a:rPr lang="cs-CZ" b="1" dirty="0">
                <a:latin typeface="Times New Roman" panose="02020603050405020304" pitchFamily="18" charset="0"/>
                <a:cs typeface="Times New Roman" panose="02020603050405020304" pitchFamily="18" charset="0"/>
              </a:rPr>
              <a:t>psychologické propojení transitivní není</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Zatímco identita je koncept buď/anebo, psychologické propojení je záležitostí stupňů</a:t>
            </a:r>
            <a:r>
              <a:rPr lang="cs-CZ" dirty="0">
                <a:latin typeface="Times New Roman" panose="02020603050405020304" pitchFamily="18" charset="0"/>
                <a:cs typeface="Times New Roman" panose="02020603050405020304" pitchFamily="18" charset="0"/>
              </a:rPr>
              <a:t>. Zároveň navrhuje Parfit cestu, jak můžeme hovořit o psychologickém propojení: když toto psychologické propojení ustoupí, můžu říct, že to jsem nebyl já nebo že se nepoznávám.</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17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5C504-3421-234E-9BA4-81EAE41FA54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4EBFDA5-D1A3-8240-B962-C17093737DA9}"/>
              </a:ext>
            </a:extLst>
          </p:cNvPr>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„Protože připisujeme myšlenky myslícím bytostem, je pravda, že myslící bytosti existují. Není však pravda, že by myslící bytosti byly separátně existující entity. </a:t>
            </a:r>
            <a:r>
              <a:rPr lang="cs-CZ" b="1" dirty="0">
                <a:latin typeface="Times New Roman" panose="02020603050405020304" pitchFamily="18" charset="0"/>
                <a:cs typeface="Times New Roman" panose="02020603050405020304" pitchFamily="18" charset="0"/>
              </a:rPr>
              <a:t>Existence myslící bytosti pouze zahrnuje existenci mozku a těla, vyžaduje výkon aktů, myšlení myšlenek a výskyt určitých fyzických nebo mentálních událostí</a:t>
            </a:r>
            <a:r>
              <a:rPr lang="cs-CZ" dirty="0">
                <a:latin typeface="Times New Roman" panose="02020603050405020304" pitchFamily="18" charset="0"/>
                <a:cs typeface="Times New Roman" panose="02020603050405020304" pitchFamily="18" charset="0"/>
              </a:rPr>
              <a:t>. Osobní život každého člověka bychom tak mohli přeformulovat do neosobního slovníku. Vydáváme-li počet z jednoty takového života, nemusíme tvrdit, že je to život jednoho konkrétního člověka. Můžeme popsat to, co bylo v určitých dobách cítěno, myšleno a vypozorováno a učiněno a rovněž můžeme popsat, jak tyto jednotlivé události byly pospojovány. Osoby by pak byly zmíněny jen v popisech obsahů myšlenek, tužeb nebo vzpomínek. </a:t>
            </a:r>
            <a:r>
              <a:rPr lang="cs-CZ" b="1" dirty="0">
                <a:latin typeface="Times New Roman" panose="02020603050405020304" pitchFamily="18" charset="0"/>
                <a:cs typeface="Times New Roman" panose="02020603050405020304" pitchFamily="18" charset="0"/>
              </a:rPr>
              <a:t>Vůbec není nutné koncipovat osoby jako myslitele těchto myšlenek</a:t>
            </a:r>
            <a:r>
              <a:rPr lang="cs-CZ" dirty="0">
                <a:latin typeface="Times New Roman" panose="02020603050405020304" pitchFamily="18" charset="0"/>
                <a:cs typeface="Times New Roman" panose="02020603050405020304" pitchFamily="18" charset="0"/>
              </a:rPr>
              <a:t>.“ Parfit, </a:t>
            </a:r>
            <a:r>
              <a:rPr lang="cs-CZ" i="1" dirty="0" err="1">
                <a:latin typeface="Times New Roman" panose="02020603050405020304" pitchFamily="18" charset="0"/>
                <a:cs typeface="Times New Roman" panose="02020603050405020304" pitchFamily="18" charset="0"/>
              </a:rPr>
              <a:t>Reason</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224 n.</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1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4221D0-E7AC-0341-91C4-77FC037250FD}"/>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Personhood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no </a:t>
            </a:r>
            <a:r>
              <a:rPr lang="cs-CZ" dirty="0" err="1">
                <a:latin typeface="Times New Roman" panose="02020603050405020304" pitchFamily="18" charset="0"/>
                <a:cs typeface="Times New Roman" panose="02020603050405020304" pitchFamily="18" charset="0"/>
              </a:rPr>
              <a:t>further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fact</a:t>
            </a:r>
            <a:r>
              <a:rPr lang="cs-CZ" dirty="0">
                <a:latin typeface="Times New Roman" panose="02020603050405020304" pitchFamily="18" charset="0"/>
                <a:cs typeface="Times New Roman" panose="02020603050405020304" pitchFamily="18" charset="0"/>
              </a:rPr>
              <a:t>.</a:t>
            </a:r>
          </a:p>
        </p:txBody>
      </p:sp>
      <p:sp>
        <p:nvSpPr>
          <p:cNvPr id="3" name="Zástupný obsah 2">
            <a:extLst>
              <a:ext uri="{FF2B5EF4-FFF2-40B4-BE49-F238E27FC236}">
                <a16:creationId xmlns:a16="http://schemas.microsoft.com/office/drawing/2014/main" id="{1E787935-CA1D-8A44-BCB0-08F791A60881}"/>
              </a:ext>
            </a:extLst>
          </p:cNvPr>
          <p:cNvSpPr>
            <a:spLocks noGrp="1"/>
          </p:cNvSpPr>
          <p:nvPr>
            <p:ph idx="1"/>
          </p:nvPr>
        </p:nvSpPr>
        <p:spPr/>
        <p:txBody>
          <a:bodyPr>
            <a:normAutofit fontScale="85000" lnSpcReduction="10000"/>
          </a:bodyPr>
          <a:lstStyle/>
          <a:p>
            <a:pPr marL="0" indent="0" algn="just">
              <a:buNone/>
            </a:pPr>
            <a:r>
              <a:rPr lang="cs-CZ" dirty="0">
                <a:latin typeface="Times New Roman" panose="02020603050405020304" pitchFamily="18" charset="0"/>
                <a:cs typeface="Times New Roman" panose="02020603050405020304" pitchFamily="18" charset="0"/>
              </a:rPr>
              <a:t>Tzv. </a:t>
            </a:r>
            <a:r>
              <a:rPr lang="cs-CZ" dirty="0" err="1">
                <a:latin typeface="Times New Roman" panose="02020603050405020304" pitchFamily="18" charset="0"/>
                <a:cs typeface="Times New Roman" panose="02020603050405020304" pitchFamily="18" charset="0"/>
              </a:rPr>
              <a:t>eliminativní</a:t>
            </a:r>
            <a:r>
              <a:rPr lang="cs-CZ" dirty="0">
                <a:latin typeface="Times New Roman" panose="02020603050405020304" pitchFamily="18" charset="0"/>
                <a:cs typeface="Times New Roman" panose="02020603050405020304" pitchFamily="18" charset="0"/>
              </a:rPr>
              <a:t> redukcionismus ilustruje Parfit na Buddhově teorii, která mu je sice sympatická, v podstatném ohledu ji však nezastává: </a:t>
            </a:r>
          </a:p>
          <a:p>
            <a:pPr marL="0" indent="0" algn="just">
              <a:buNone/>
            </a:pPr>
            <a:r>
              <a:rPr lang="cs-CZ" dirty="0">
                <a:latin typeface="Times New Roman" panose="02020603050405020304" pitchFamily="18" charset="0"/>
                <a:cs typeface="Times New Roman" panose="02020603050405020304" pitchFamily="18" charset="0"/>
              </a:rPr>
              <a:t>„Co je to osoba? Jak vzniká? Kdo ji stvořil? Proč trváš na slově osoba, Máro? Neexistuje nic více než skupina procesů. Právě tak jako se užívá slovo vůz, jsou-li spojeny součásti, používá se běžně slova osoba, je-li přítomno pět </a:t>
            </a:r>
            <a:r>
              <a:rPr lang="cs-CZ" dirty="0" err="1">
                <a:latin typeface="Times New Roman" panose="02020603050405020304" pitchFamily="18" charset="0"/>
                <a:cs typeface="Times New Roman" panose="02020603050405020304" pitchFamily="18" charset="0"/>
              </a:rPr>
              <a:t>skandh</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Buddha pak promluvil: „Jednání existuje a rovněž existuje jeho konsekvence, </a:t>
            </a:r>
            <a:r>
              <a:rPr lang="cs-CZ" b="1" dirty="0">
                <a:latin typeface="Times New Roman" panose="02020603050405020304" pitchFamily="18" charset="0"/>
                <a:cs typeface="Times New Roman" panose="02020603050405020304" pitchFamily="18" charset="0"/>
              </a:rPr>
              <a:t>ale osoba, která jedná, neexistuje</a:t>
            </a:r>
            <a:r>
              <a:rPr lang="cs-CZ" dirty="0">
                <a:latin typeface="Times New Roman" panose="02020603050405020304" pitchFamily="18" charset="0"/>
                <a:cs typeface="Times New Roman" panose="02020603050405020304" pitchFamily="18" charset="0"/>
              </a:rPr>
              <a:t>. Neexistuje žádné individuum, je to jen konvenční označení pro sumu určitých elementů.“ Citováno v </a:t>
            </a:r>
            <a:r>
              <a:rPr lang="cs-CZ" i="1" dirty="0" err="1">
                <a:latin typeface="Times New Roman" panose="02020603050405020304" pitchFamily="18" charset="0"/>
                <a:cs typeface="Times New Roman" panose="02020603050405020304" pitchFamily="18" charset="0"/>
              </a:rPr>
              <a:t>Reasons</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502 n.</a:t>
            </a:r>
          </a:p>
          <a:p>
            <a:pPr marL="0" indent="0" algn="just">
              <a:buNone/>
            </a:pPr>
            <a:r>
              <a:rPr lang="cs-CZ" dirty="0">
                <a:latin typeface="Times New Roman" panose="02020603050405020304" pitchFamily="18" charset="0"/>
                <a:cs typeface="Times New Roman" panose="02020603050405020304" pitchFamily="18" charset="0"/>
              </a:rPr>
              <a:t>Parfit zastává konstitutivní redukcionismus. Osoby lze redukovat na psychické a fyzické pochody, což však neznamená, že hovořit o osobě nemá žádný smysl. Má to stejný smysl jako když hovoříme třeba o národech, které také nejsou více než lidmi žijícími na konkrétním území, ale užívat pojmy jako Francie může být přesto funkční (ač popíráme, že by existovala třeba nějaká duše národa).</a:t>
            </a:r>
            <a:r>
              <a:rPr lang="cs-CZ" dirty="0">
                <a:effectLst/>
                <a:latin typeface="Times New Roman" panose="02020603050405020304" pitchFamily="18" charset="0"/>
                <a:cs typeface="Times New Roman" panose="02020603050405020304" pitchFamily="18" charset="0"/>
              </a:rPr>
              <a:t>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4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CEE64F-98C0-E843-A622-F52FB43B5A9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DCCD5A5-38BF-A049-BFBB-C00014511F57}"/>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„Hybným principem </a:t>
            </a:r>
            <a:r>
              <a:rPr lang="cs-CZ" dirty="0" err="1">
                <a:latin typeface="Times New Roman" panose="02020603050405020304" pitchFamily="18" charset="0"/>
                <a:cs typeface="Times New Roman" panose="02020603050405020304" pitchFamily="18" charset="0"/>
              </a:rPr>
              <a:t>Parfitova</a:t>
            </a:r>
            <a:r>
              <a:rPr lang="cs-CZ" dirty="0">
                <a:latin typeface="Times New Roman" panose="02020603050405020304" pitchFamily="18" charset="0"/>
                <a:cs typeface="Times New Roman" panose="02020603050405020304" pitchFamily="18" charset="0"/>
              </a:rPr>
              <a:t> morálního smýšlení bylo utrpení. Nesnesl utrpení druhého, už jen pomyšlení na cizí utrpení, jej mohlo rozplakat. Věřil, že nikdo, ani Hitler, si nezasluhuje utrpení. (Ale chápal, že existují dobré, tedy praktické důvody pro to, aby někoho zavřeli.)“</a:t>
            </a:r>
          </a:p>
          <a:p>
            <a:pPr marL="0" indent="0">
              <a:buNone/>
            </a:pPr>
            <a:r>
              <a:rPr lang="cs-CZ" dirty="0">
                <a:latin typeface="Times New Roman" panose="02020603050405020304" pitchFamily="18" charset="0"/>
                <a:cs typeface="Times New Roman" panose="02020603050405020304" pitchFamily="18" charset="0"/>
                <a:hlinkClick r:id="rId2"/>
              </a:rPr>
              <a:t>https://www.newyorker.com/magazine/2011/09/05/how-to-be-good</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Proti „</a:t>
            </a:r>
            <a:r>
              <a:rPr lang="cs-CZ" dirty="0" err="1">
                <a:latin typeface="Times New Roman" panose="02020603050405020304" pitchFamily="18" charset="0"/>
                <a:cs typeface="Times New Roman" panose="02020603050405020304" pitchFamily="18" charset="0"/>
              </a:rPr>
              <a:t>konsekvencialistikému</a:t>
            </a:r>
            <a:r>
              <a:rPr lang="cs-CZ" dirty="0">
                <a:latin typeface="Times New Roman" panose="02020603050405020304" pitchFamily="18" charset="0"/>
                <a:cs typeface="Times New Roman" panose="02020603050405020304" pitchFamily="18" charset="0"/>
              </a:rPr>
              <a:t>“ Kantovi: Nikdo si nezasluhuje žádné zásluhy nikdo si nezasluhuje žádné tresty</a:t>
            </a:r>
            <a:r>
              <a:rPr lang="cs-CZ">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7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E9C13-4D2F-E54F-9AA1-9BD74EB3AF2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6DB6665-CBED-FD44-8FCB-E9690B715EA6}"/>
              </a:ext>
            </a:extLst>
          </p:cNvPr>
          <p:cNvSpPr>
            <a:spLocks noGrp="1"/>
          </p:cNvSpPr>
          <p:nvPr>
            <p:ph idx="1"/>
          </p:nvPr>
        </p:nvSpPr>
        <p:spPr/>
        <p:txBody>
          <a:bodyPr>
            <a:normAutofit fontScale="92500" lnSpcReduction="10000"/>
          </a:bodyPr>
          <a:lstStyle/>
          <a:p>
            <a:pPr marL="0" indent="0" algn="just">
              <a:buNone/>
            </a:pPr>
            <a:r>
              <a:rPr lang="en-GB" dirty="0">
                <a:latin typeface="Times New Roman" panose="02020603050405020304" pitchFamily="18" charset="0"/>
                <a:cs typeface="Times New Roman" panose="02020603050405020304" pitchFamily="18" charset="0"/>
              </a:rPr>
              <a:t>Proust: “We are incapable, while we are in love, of acting as fit predecessors of the next persons who, when we are in love no longer, we shall presently have become.” </a:t>
            </a:r>
            <a:r>
              <a:rPr lang="en-GB" dirty="0" err="1">
                <a:latin typeface="Times New Roman" panose="02020603050405020304" pitchFamily="18" charset="0"/>
                <a:cs typeface="Times New Roman" panose="02020603050405020304" pitchFamily="18" charset="0"/>
              </a:rPr>
              <a:t>Citováno</a:t>
            </a:r>
            <a:r>
              <a:rPr lang="en-GB" dirty="0">
                <a:latin typeface="Times New Roman" panose="02020603050405020304" pitchFamily="18" charset="0"/>
                <a:cs typeface="Times New Roman" panose="02020603050405020304" pitchFamily="18" charset="0"/>
              </a:rPr>
              <a:t> v Parfit, </a:t>
            </a:r>
            <a:r>
              <a:rPr lang="en-GB" i="1" dirty="0">
                <a:latin typeface="Times New Roman" panose="02020603050405020304" pitchFamily="18" charset="0"/>
                <a:cs typeface="Times New Roman" panose="02020603050405020304" pitchFamily="18" charset="0"/>
              </a:rPr>
              <a:t>Personal Identity</a:t>
            </a:r>
            <a:r>
              <a:rPr lang="en-GB" dirty="0">
                <a:latin typeface="Times New Roman" panose="02020603050405020304" pitchFamily="18" charset="0"/>
                <a:cs typeface="Times New Roman" panose="02020603050405020304" pitchFamily="18" charset="0"/>
              </a:rPr>
              <a:t>, 25.</a:t>
            </a:r>
          </a:p>
          <a:p>
            <a:pPr marL="0" indent="0" algn="just">
              <a:buNone/>
            </a:pPr>
            <a:r>
              <a:rPr lang="en-GB" dirty="0">
                <a:latin typeface="Times New Roman" panose="02020603050405020304" pitchFamily="18" charset="0"/>
                <a:cs typeface="Times New Roman" panose="02020603050405020304" pitchFamily="18" charset="0"/>
              </a:rPr>
              <a:t>I have suggested that the principle of self-interest has no strength of its own. If this is so, there is no special problem in the fact that what we ought to do can be against our interests. There is only the general problem that it may not be what we want to do.</a:t>
            </a:r>
          </a:p>
          <a:p>
            <a:pPr marL="0" indent="0" algn="just">
              <a:buNone/>
            </a:pPr>
            <a:r>
              <a:rPr lang="en-GB" dirty="0">
                <a:latin typeface="Times New Roman" panose="02020603050405020304" pitchFamily="18" charset="0"/>
                <a:cs typeface="Times New Roman" panose="02020603050405020304" pitchFamily="18" charset="0"/>
              </a:rPr>
              <a:t>Egoism, the fear not of near but distant death, the regret that so much of one’s only life should have gone by – these are not, I think, wholly natural or instinctive. </a:t>
            </a:r>
            <a:r>
              <a:rPr lang="en-GB" b="1" dirty="0">
                <a:latin typeface="Times New Roman" panose="02020603050405020304" pitchFamily="18" charset="0"/>
                <a:cs typeface="Times New Roman" panose="02020603050405020304" pitchFamily="18" charset="0"/>
              </a:rPr>
              <a:t>They are all strengthened by the beliefs about personal identity which I have been attacking. If we give up these beliefs, they should be weakened.</a:t>
            </a:r>
          </a:p>
        </p:txBody>
      </p:sp>
    </p:spTree>
    <p:extLst>
      <p:ext uri="{BB962C8B-B14F-4D97-AF65-F5344CB8AC3E}">
        <p14:creationId xmlns:p14="http://schemas.microsoft.com/office/powerpoint/2010/main" val="36058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4D584-F573-1743-834C-38E1694F5E1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Svoboda od duše</a:t>
            </a:r>
          </a:p>
        </p:txBody>
      </p:sp>
      <p:sp>
        <p:nvSpPr>
          <p:cNvPr id="3" name="Zástupný obsah 2">
            <a:extLst>
              <a:ext uri="{FF2B5EF4-FFF2-40B4-BE49-F238E27FC236}">
                <a16:creationId xmlns:a16="http://schemas.microsoft.com/office/drawing/2014/main" id="{94A978D1-BE46-5145-B6FD-4F6A7ECBB75D}"/>
              </a:ext>
            </a:extLst>
          </p:cNvPr>
          <p:cNvSpPr>
            <a:spLocks noGrp="1"/>
          </p:cNvSpPr>
          <p:nvPr>
            <p:ph idx="1"/>
          </p:nvPr>
        </p:nvSpPr>
        <p:spPr/>
        <p:txBody>
          <a:bodyPr>
            <a:normAutofit fontScale="70000" lnSpcReduction="20000"/>
          </a:bodyPr>
          <a:lstStyle/>
          <a:p>
            <a:pPr marL="0" indent="0" algn="just">
              <a:buNone/>
            </a:pPr>
            <a:r>
              <a:rPr lang="cs-CZ" dirty="0">
                <a:latin typeface="Times New Roman" panose="02020603050405020304" pitchFamily="18" charset="0"/>
                <a:cs typeface="Times New Roman" panose="02020603050405020304" pitchFamily="18" charset="0"/>
              </a:rPr>
              <a:t>„Dokud jsem si myslel, že záleží na osobní identitě, </a:t>
            </a:r>
            <a:r>
              <a:rPr lang="cs-CZ" b="1" dirty="0">
                <a:latin typeface="Times New Roman" panose="02020603050405020304" pitchFamily="18" charset="0"/>
                <a:cs typeface="Times New Roman" panose="02020603050405020304" pitchFamily="18" charset="0"/>
              </a:rPr>
              <a:t>zdálo se mi, že jsem sám v sobě uvězněn</a:t>
            </a:r>
            <a:r>
              <a:rPr lang="cs-CZ" dirty="0">
                <a:latin typeface="Times New Roman" panose="02020603050405020304" pitchFamily="18" charset="0"/>
                <a:cs typeface="Times New Roman" panose="02020603050405020304" pitchFamily="18" charset="0"/>
              </a:rPr>
              <a:t>. Můj život se mi jevil jako skleněný tunel, jímž jsem rok od roku procházel o něco rychleji a na jehož konci byla temnota. Když jsem změnil své hledisko, skleněné stěny zmizely. Nyní žiji pod širým nebem. Rozdíl mezi mým životem a životem druhých dosud existuje, ale ten rozdíl je o dost menší. </a:t>
            </a:r>
            <a:r>
              <a:rPr lang="cs-CZ" b="1" dirty="0">
                <a:latin typeface="Times New Roman" panose="02020603050405020304" pitchFamily="18" charset="0"/>
                <a:cs typeface="Times New Roman" panose="02020603050405020304" pitchFamily="18" charset="0"/>
              </a:rPr>
              <a:t>Druzí mi jsou blíže</a:t>
            </a:r>
            <a:r>
              <a:rPr lang="cs-CZ" dirty="0">
                <a:latin typeface="Times New Roman" panose="02020603050405020304" pitchFamily="18" charset="0"/>
                <a:cs typeface="Times New Roman" panose="02020603050405020304" pitchFamily="18" charset="0"/>
              </a:rPr>
              <a:t>. Méně se zabývám tím, co mi ze života ještě zbývá, a více se zabývám životy druhých lidí.</a:t>
            </a:r>
          </a:p>
          <a:p>
            <a:pPr marL="0" indent="0" algn="just">
              <a:buNone/>
            </a:pPr>
            <a:r>
              <a:rPr lang="cs-CZ" dirty="0">
                <a:latin typeface="Times New Roman" panose="02020603050405020304" pitchFamily="18" charset="0"/>
                <a:cs typeface="Times New Roman" panose="02020603050405020304" pitchFamily="18" charset="0"/>
              </a:rPr>
              <a:t>Dokud jsem si myslel, že na osobní identitě záleží, rovněž jsem se </a:t>
            </a:r>
            <a:r>
              <a:rPr lang="cs-CZ" b="1" dirty="0">
                <a:latin typeface="Times New Roman" panose="02020603050405020304" pitchFamily="18" charset="0"/>
                <a:cs typeface="Times New Roman" panose="02020603050405020304" pitchFamily="18" charset="0"/>
              </a:rPr>
              <a:t>více zabýval nevyhnutelnou smrtí</a:t>
            </a:r>
            <a:r>
              <a:rPr lang="cs-CZ" dirty="0">
                <a:latin typeface="Times New Roman" panose="02020603050405020304" pitchFamily="18" charset="0"/>
                <a:cs typeface="Times New Roman" panose="02020603050405020304" pitchFamily="18" charset="0"/>
              </a:rPr>
              <a:t>. Až zemřu, zkrátka tu nebudu já. Jsem nyní schopen tuto okolnost popsat jinak. Ačkoliv i později bude existovat mnoho zkušeností, žádná z nich nebude spojená s mými přítomnými zkušenostmi prostřednictvím řetězců tak přímých spojeních jako jsou ty spjaté se zkušenostní pamětí nebo s uskutečněním určitých dřívějších intencí. Některé z budoucích zkušeností mohou být spjaté s mými přítomnými zkušenostmi méně přímými způsoby. Budou existovat vzpomínky na můj život a mohou existovat myšlenky ovlivněné mými myšlenkami a někdo možná bude jednat na základě rady, kterou jsem mu kdysi dal. </a:t>
            </a:r>
          </a:p>
          <a:p>
            <a:pPr marL="0" indent="0" algn="just">
              <a:buNone/>
            </a:pPr>
            <a:r>
              <a:rPr lang="cs-CZ" b="1" dirty="0">
                <a:latin typeface="Times New Roman" panose="02020603050405020304" pitchFamily="18" charset="0"/>
                <a:cs typeface="Times New Roman" panose="02020603050405020304" pitchFamily="18" charset="0"/>
              </a:rPr>
              <a:t>Moje smrt přeruší přímější relace mezi mými přítomnými zkušenostmi a budoucími zkušenostmi, ale neutne mnohé jiné vztahy</a:t>
            </a:r>
            <a:r>
              <a:rPr lang="cs-CZ" dirty="0">
                <a:latin typeface="Times New Roman" panose="02020603050405020304" pitchFamily="18" charset="0"/>
                <a:cs typeface="Times New Roman" panose="02020603050405020304" pitchFamily="18" charset="0"/>
              </a:rPr>
              <a:t>. A to je také vše, co si lze představit pod okolností, že nebude existovat nikdo, kdo je mnou. Nyní, když toto nahlížím, zjišťuji, že moje smrt se mi nezdá být tak špatná.“ D. Parfit, </a:t>
            </a:r>
            <a:r>
              <a:rPr lang="cs-CZ" i="1" dirty="0" err="1">
                <a:latin typeface="Times New Roman" panose="02020603050405020304" pitchFamily="18" charset="0"/>
                <a:cs typeface="Times New Roman" panose="02020603050405020304" pitchFamily="18" charset="0"/>
              </a:rPr>
              <a:t>Reasons</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Oxford 1984, str. 281.</a:t>
            </a:r>
          </a:p>
        </p:txBody>
      </p:sp>
    </p:spTree>
    <p:extLst>
      <p:ext uri="{BB962C8B-B14F-4D97-AF65-F5344CB8AC3E}">
        <p14:creationId xmlns:p14="http://schemas.microsoft.com/office/powerpoint/2010/main" val="10060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76BA99-E6E9-2346-B304-45B9BAECD8AE}"/>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Neosobnost</a:t>
            </a:r>
          </a:p>
        </p:txBody>
      </p:sp>
      <p:sp>
        <p:nvSpPr>
          <p:cNvPr id="3" name="Zástupný obsah 2">
            <a:extLst>
              <a:ext uri="{FF2B5EF4-FFF2-40B4-BE49-F238E27FC236}">
                <a16:creationId xmlns:a16="http://schemas.microsoft.com/office/drawing/2014/main" id="{B87536A8-7503-4840-9787-D426CB5542D2}"/>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„Různými způsoby jsem argumentoval ve prospěch toho, že </a:t>
            </a:r>
            <a:r>
              <a:rPr lang="cs-CZ" b="1" dirty="0">
                <a:latin typeface="Times New Roman" panose="02020603050405020304" pitchFamily="18" charset="0"/>
                <a:cs typeface="Times New Roman" panose="02020603050405020304" pitchFamily="18" charset="0"/>
              </a:rPr>
              <a:t>důvody</a:t>
            </a:r>
            <a:r>
              <a:rPr lang="cs-CZ" dirty="0">
                <a:latin typeface="Times New Roman" panose="02020603050405020304" pitchFamily="18" charset="0"/>
                <a:cs typeface="Times New Roman" panose="02020603050405020304" pitchFamily="18" charset="0"/>
              </a:rPr>
              <a:t> pro to, proč jednáme, tak jak jednáme, </a:t>
            </a:r>
            <a:r>
              <a:rPr lang="cs-CZ" b="1" dirty="0">
                <a:latin typeface="Times New Roman" panose="02020603050405020304" pitchFamily="18" charset="0"/>
                <a:cs typeface="Times New Roman" panose="02020603050405020304" pitchFamily="18" charset="0"/>
              </a:rPr>
              <a:t>by měly být více neosobní</a:t>
            </a:r>
            <a:r>
              <a:rPr lang="cs-CZ" dirty="0">
                <a:latin typeface="Times New Roman" panose="02020603050405020304" pitchFamily="18" charset="0"/>
                <a:cs typeface="Times New Roman" panose="02020603050405020304" pitchFamily="18" charset="0"/>
              </a:rPr>
              <a:t>. Větší neosobnost (</a:t>
            </a:r>
            <a:r>
              <a:rPr lang="cs-CZ" dirty="0" err="1">
                <a:latin typeface="Times New Roman" panose="02020603050405020304" pitchFamily="18" charset="0"/>
                <a:cs typeface="Times New Roman" panose="02020603050405020304" pitchFamily="18" charset="0"/>
              </a:rPr>
              <a:t>impersonality</a:t>
            </a:r>
            <a:r>
              <a:rPr lang="cs-CZ" dirty="0">
                <a:latin typeface="Times New Roman" panose="02020603050405020304" pitchFamily="18" charset="0"/>
                <a:cs typeface="Times New Roman" panose="02020603050405020304" pitchFamily="18" charset="0"/>
              </a:rPr>
              <a:t>) se může jevit jako ohrožující. Jenže mnohdy je to lepší pro všechny.“ Tamtéž, str. 43.</a:t>
            </a:r>
          </a:p>
          <a:p>
            <a:pPr marL="0" indent="0" algn="just">
              <a:buNone/>
            </a:pPr>
            <a:r>
              <a:rPr lang="cs-CZ" dirty="0">
                <a:latin typeface="Times New Roman" panose="02020603050405020304" pitchFamily="18" charset="0"/>
                <a:cs typeface="Times New Roman" panose="02020603050405020304" pitchFamily="18" charset="0"/>
              </a:rPr>
              <a:t>„Pak se také tvrdí, že </a:t>
            </a:r>
            <a:r>
              <a:rPr lang="cs-CZ" b="1" dirty="0">
                <a:latin typeface="Times New Roman" panose="02020603050405020304" pitchFamily="18" charset="0"/>
                <a:cs typeface="Times New Roman" panose="02020603050405020304" pitchFamily="18" charset="0"/>
              </a:rPr>
              <a:t>na ničem nezáleží</a:t>
            </a:r>
            <a:r>
              <a:rPr lang="cs-CZ" dirty="0">
                <a:latin typeface="Times New Roman" panose="02020603050405020304" pitchFamily="18" charset="0"/>
                <a:cs typeface="Times New Roman" panose="02020603050405020304" pitchFamily="18" charset="0"/>
              </a:rPr>
              <a:t>. Říká se, že důvody pro naše jednání vyplývají z našich tužeb, pro které však postrádáme racionální důvody. Ukázal jsem a budu se tomu ještě věnovat, že </a:t>
            </a:r>
            <a:r>
              <a:rPr lang="cs-CZ" b="1" dirty="0">
                <a:latin typeface="Times New Roman" panose="02020603050405020304" pitchFamily="18" charset="0"/>
                <a:cs typeface="Times New Roman" panose="02020603050405020304" pitchFamily="18" charset="0"/>
              </a:rPr>
              <a:t>bychom</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toto bezútěšné hledisko měli opustit</a:t>
            </a:r>
            <a:r>
              <a:rPr lang="cs-CZ" dirty="0">
                <a:latin typeface="Times New Roman" panose="02020603050405020304" pitchFamily="18" charset="0"/>
                <a:cs typeface="Times New Roman" panose="02020603050405020304" pitchFamily="18" charset="0"/>
              </a:rPr>
              <a: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8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ADE59D-33A0-E347-86A8-1077AA38CFCB}"/>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Non-Identity Argument</a:t>
            </a:r>
          </a:p>
        </p:txBody>
      </p:sp>
      <p:sp>
        <p:nvSpPr>
          <p:cNvPr id="3" name="Zástupný obsah 2">
            <a:extLst>
              <a:ext uri="{FF2B5EF4-FFF2-40B4-BE49-F238E27FC236}">
                <a16:creationId xmlns:a16="http://schemas.microsoft.com/office/drawing/2014/main" id="{539970F4-B0DF-E841-86B4-C8106E928B13}"/>
              </a:ext>
            </a:extLst>
          </p:cNvPr>
          <p:cNvSpPr>
            <a:spLocks noGrp="1"/>
          </p:cNvSpPr>
          <p:nvPr>
            <p:ph idx="1"/>
          </p:nvPr>
        </p:nvSpPr>
        <p:spPr/>
        <p:txBody>
          <a:bodyPr>
            <a:normAutofit fontScale="70000" lnSpcReduction="20000"/>
          </a:bodyPr>
          <a:lstStyle/>
          <a:p>
            <a:pPr marL="0" indent="0" algn="just">
              <a:buNone/>
            </a:pPr>
            <a:r>
              <a:rPr lang="cs-CZ" dirty="0">
                <a:latin typeface="Times New Roman" panose="02020603050405020304" pitchFamily="18" charset="0"/>
                <a:cs typeface="Times New Roman" panose="02020603050405020304" pitchFamily="18" charset="0"/>
              </a:rPr>
              <a:t>Případ hluchého chlapce </a:t>
            </a:r>
            <a:r>
              <a:rPr lang="cs-CZ" dirty="0" err="1">
                <a:latin typeface="Times New Roman" panose="02020603050405020304" pitchFamily="18" charset="0"/>
                <a:cs typeface="Times New Roman" panose="02020603050405020304" pitchFamily="18" charset="0"/>
              </a:rPr>
              <a:t>Gauvina</a:t>
            </a:r>
            <a:r>
              <a:rPr lang="cs-CZ" dirty="0">
                <a:latin typeface="Times New Roman" panose="02020603050405020304" pitchFamily="18" charset="0"/>
                <a:cs typeface="Times New Roman" panose="02020603050405020304" pitchFamily="18" charset="0"/>
              </a:rPr>
              <a:t>, rok 2002. Lesbický pár se rozhodl  využít dárcovství spermatu, ale protože obě dvě byly hluché, rozhodly se využít sperma muže, které zvýší pravděpodobnost, že i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bude hluchý. To pobouřilo veřejnost, která měla za to, že chlapci ublížili. Parfit namítal, že chlapci neublížili. Existuje zde mylná představa, že by mohl existovat chlapec jménem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který by ale mohl být šanci nebýt hluchý. To ale není pravda. Kdyby vybraly jiné sperma, chlapec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by neexistoval vůbec. Neexistuje tedy alternativa hluchý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nebo sluchově nepostižený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ale jen alternativy hluchý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versus žádný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 a rozřešit tuto alternativu ve prospěch „žádný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je extrémně morálně sporné. Ale ta otázka, před níž stojíme na obecné rovině je také dobrá: Můžeme někomu ublížit tím, že jej stvoříme? </a:t>
            </a:r>
          </a:p>
          <a:p>
            <a:pPr marL="0" indent="0" algn="just">
              <a:buNone/>
            </a:pPr>
            <a:r>
              <a:rPr lang="cs-CZ" dirty="0">
                <a:latin typeface="Times New Roman" panose="02020603050405020304" pitchFamily="18" charset="0"/>
                <a:cs typeface="Times New Roman" panose="02020603050405020304" pitchFamily="18" charset="0"/>
              </a:rPr>
              <a:t>Jednali tedy ženy správně? Nejednali. Existuje-li možnost přivést na svět zdravé dítě a ony se rozhodnou při přivedení na svět nemocného dítěte, je to extrémně špatná volba, což v nějakém ohledu, byť mylnými argumentu veřejná diskuse potvrdila. Podstatné: existují dobré důvody v reprodukci – máme povinnost vybrat nejlepší možné dítě, které bude mít nejlepší možný výhled. </a:t>
            </a:r>
          </a:p>
          <a:p>
            <a:pPr marL="0" indent="0" algn="just">
              <a:buNone/>
            </a:pPr>
            <a:r>
              <a:rPr lang="cs-CZ" dirty="0">
                <a:latin typeface="Times New Roman" panose="02020603050405020304" pitchFamily="18" charset="0"/>
                <a:cs typeface="Times New Roman" panose="02020603050405020304" pitchFamily="18" charset="0"/>
              </a:rPr>
              <a:t>Ale zajímavé: tyto dvě ženy se provinily, aniž by existovala oběť jejich jednání.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to není. </a:t>
            </a:r>
            <a:r>
              <a:rPr lang="cs-CZ" dirty="0" err="1">
                <a:latin typeface="Times New Roman" panose="02020603050405020304" pitchFamily="18" charset="0"/>
                <a:cs typeface="Times New Roman" panose="02020603050405020304" pitchFamily="18" charset="0"/>
              </a:rPr>
              <a:t>Gauvin</a:t>
            </a:r>
            <a:r>
              <a:rPr lang="cs-CZ" dirty="0">
                <a:latin typeface="Times New Roman" panose="02020603050405020304" pitchFamily="18" charset="0"/>
                <a:cs typeface="Times New Roman" panose="02020603050405020304" pitchFamily="18" charset="0"/>
              </a:rPr>
              <a:t> by pravděpodobně nepreferoval neexistovat. </a:t>
            </a:r>
          </a:p>
          <a:p>
            <a:pPr marL="0" indent="0" algn="just">
              <a:buNone/>
            </a:pPr>
            <a:r>
              <a:rPr lang="cs-CZ" dirty="0">
                <a:latin typeface="Times New Roman" panose="02020603050405020304" pitchFamily="18" charset="0"/>
                <a:cs typeface="Times New Roman" panose="02020603050405020304" pitchFamily="18" charset="0"/>
              </a:rPr>
              <a:t>Takže: existuje i jakási neosobní vina.</a:t>
            </a:r>
          </a:p>
          <a:p>
            <a:pPr marL="0" indent="0" algn="just">
              <a:buNone/>
            </a:pPr>
            <a:r>
              <a:rPr lang="cs-CZ" dirty="0">
                <a:latin typeface="Times New Roman" panose="02020603050405020304" pitchFamily="18" charset="0"/>
                <a:cs typeface="Times New Roman" panose="02020603050405020304" pitchFamily="18" charset="0"/>
              </a:rPr>
              <a:t>https://</a:t>
            </a:r>
            <a:r>
              <a:rPr lang="cs-CZ" dirty="0" err="1">
                <a:latin typeface="Times New Roman" panose="02020603050405020304" pitchFamily="18" charset="0"/>
                <a:cs typeface="Times New Roman" panose="02020603050405020304" pitchFamily="18" charset="0"/>
              </a:rPr>
              <a:t>www.theguardian.com</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world</a:t>
            </a:r>
            <a:r>
              <a:rPr lang="cs-CZ" dirty="0">
                <a:latin typeface="Times New Roman" panose="02020603050405020304" pitchFamily="18" charset="0"/>
                <a:cs typeface="Times New Roman" panose="02020603050405020304" pitchFamily="18" charset="0"/>
              </a:rPr>
              <a:t>/2002/</a:t>
            </a:r>
            <a:r>
              <a:rPr lang="cs-CZ" dirty="0" err="1">
                <a:latin typeface="Times New Roman" panose="02020603050405020304" pitchFamily="18" charset="0"/>
                <a:cs typeface="Times New Roman" panose="02020603050405020304" pitchFamily="18" charset="0"/>
              </a:rPr>
              <a:t>apr</a:t>
            </a:r>
            <a:r>
              <a:rPr lang="cs-CZ" dirty="0">
                <a:latin typeface="Times New Roman" panose="02020603050405020304" pitchFamily="18" charset="0"/>
                <a:cs typeface="Times New Roman" panose="02020603050405020304" pitchFamily="18" charset="0"/>
              </a:rPr>
              <a:t>/08/</a:t>
            </a:r>
            <a:r>
              <a:rPr lang="cs-CZ" dirty="0" err="1">
                <a:latin typeface="Times New Roman" panose="02020603050405020304" pitchFamily="18" charset="0"/>
                <a:cs typeface="Times New Roman" panose="02020603050405020304" pitchFamily="18" charset="0"/>
              </a:rPr>
              <a:t>davidteather</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2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864E86-6352-D643-AD01-7A6F35F7FD4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5F6F45C-41D1-3E44-A6DF-6F18319B1643}"/>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„Na čem nyní opravdu záleží, je, </a:t>
            </a:r>
            <a:r>
              <a:rPr lang="cs-CZ" b="1" dirty="0">
                <a:latin typeface="Times New Roman" panose="02020603050405020304" pitchFamily="18" charset="0"/>
                <a:cs typeface="Times New Roman" panose="02020603050405020304" pitchFamily="18" charset="0"/>
              </a:rPr>
              <a:t>aby se bohatí lidé vzdali části svého luxusu</a:t>
            </a:r>
            <a:r>
              <a:rPr lang="cs-CZ" dirty="0">
                <a:latin typeface="Times New Roman" panose="02020603050405020304" pitchFamily="18" charset="0"/>
                <a:cs typeface="Times New Roman" panose="02020603050405020304" pitchFamily="18" charset="0"/>
              </a:rPr>
              <a:t>, aby přestali přehřívat zemskou atmosféru a aby se začali o planetu starat tak, aby mohla být nadále domovem pro inteligentní život. Jsme-li jedinými racionálními živočichy v univerzu, záleží tím spíše na tom, zda v následujících miliardách let budeme mít potomky. Někteří naši potomci by mohli žít život a vytvořit světy, které, jakkoliv by neospravedlnily minulé utrpení, poskytly by nám všem, včetně těm, jež trpí, důvody, pro to, abychom byli rádi, že univerzum existuje.“ Parfit, </a:t>
            </a:r>
            <a:r>
              <a:rPr lang="cs-CZ" i="1" dirty="0">
                <a:latin typeface="Times New Roman" panose="02020603050405020304" pitchFamily="18" charset="0"/>
                <a:cs typeface="Times New Roman" panose="02020603050405020304" pitchFamily="18" charset="0"/>
              </a:rPr>
              <a:t>On </a:t>
            </a:r>
            <a:r>
              <a:rPr lang="cs-CZ" i="1" dirty="0" err="1">
                <a:latin typeface="Times New Roman" panose="02020603050405020304" pitchFamily="18" charset="0"/>
                <a:cs typeface="Times New Roman" panose="02020603050405020304" pitchFamily="18" charset="0"/>
              </a:rPr>
              <a:t>What</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Matters</a:t>
            </a:r>
            <a:r>
              <a:rPr lang="cs-CZ" dirty="0">
                <a:latin typeface="Times New Roman" panose="02020603050405020304" pitchFamily="18" charset="0"/>
                <a:cs typeface="Times New Roman" panose="02020603050405020304" pitchFamily="18" charset="0"/>
              </a:rPr>
              <a:t>, sv. I, Oxford 2011, str. 419.</a:t>
            </a:r>
          </a:p>
        </p:txBody>
      </p:sp>
    </p:spTree>
    <p:extLst>
      <p:ext uri="{BB962C8B-B14F-4D97-AF65-F5344CB8AC3E}">
        <p14:creationId xmlns:p14="http://schemas.microsoft.com/office/powerpoint/2010/main" val="38247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E3D9D-363C-C443-BE05-5AE7029BA0C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C542632-3903-3A41-9CF1-0233CCBC157C}"/>
              </a:ext>
            </a:extLst>
          </p:cNvPr>
          <p:cNvSpPr>
            <a:spLocks noGrp="1"/>
          </p:cNvSpPr>
          <p:nvPr>
            <p:ph idx="1"/>
          </p:nvPr>
        </p:nvSpPr>
        <p:spPr/>
        <p:txBody>
          <a:bodyPr>
            <a:normAutofit lnSpcReduction="10000"/>
          </a:bodyPr>
          <a:lstStyle/>
          <a:p>
            <a:pPr marL="0" indent="0" algn="just">
              <a:buNone/>
            </a:pPr>
            <a:r>
              <a:rPr lang="cs-CZ" dirty="0">
                <a:latin typeface="Times New Roman" panose="02020603050405020304" pitchFamily="18" charset="0"/>
                <a:cs typeface="Times New Roman" panose="02020603050405020304" pitchFamily="18" charset="0"/>
              </a:rPr>
              <a:t>„Obecně se má za to, že mezi </a:t>
            </a:r>
            <a:r>
              <a:rPr lang="cs-CZ" dirty="0" err="1">
                <a:latin typeface="Times New Roman" panose="02020603050405020304" pitchFamily="18" charset="0"/>
                <a:cs typeface="Times New Roman" panose="02020603050405020304" pitchFamily="18" charset="0"/>
              </a:rPr>
              <a:t>kantiány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kontraktualisty</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konsekvencialisty</a:t>
            </a:r>
            <a:r>
              <a:rPr lang="cs-CZ" dirty="0">
                <a:latin typeface="Times New Roman" panose="02020603050405020304" pitchFamily="18" charset="0"/>
                <a:cs typeface="Times New Roman" panose="02020603050405020304" pitchFamily="18" charset="0"/>
              </a:rPr>
              <a:t> existují hluboké příkopy. Mám za to, že to není pravda. </a:t>
            </a:r>
            <a:r>
              <a:rPr lang="cs-CZ" b="1" dirty="0">
                <a:latin typeface="Times New Roman" panose="02020603050405020304" pitchFamily="18" charset="0"/>
                <a:cs typeface="Times New Roman" panose="02020603050405020304" pitchFamily="18" charset="0"/>
              </a:rPr>
              <a:t>Tihle lidé stoupají na stejnou horu, jen z jiných stran</a:t>
            </a:r>
            <a:r>
              <a:rPr lang="cs-CZ" dirty="0">
                <a:latin typeface="Times New Roman" panose="02020603050405020304" pitchFamily="18" charset="0"/>
                <a:cs typeface="Times New Roman" panose="02020603050405020304" pitchFamily="18" charset="0"/>
              </a:rPr>
              <a:t>.“</a:t>
            </a:r>
          </a:p>
          <a:p>
            <a:pPr marL="0" indent="0" algn="just">
              <a:buNone/>
            </a:pPr>
            <a:r>
              <a:rPr lang="cs-CZ" dirty="0" err="1">
                <a:latin typeface="Times New Roman" panose="02020603050405020304" pitchFamily="18" charset="0"/>
                <a:cs typeface="Times New Roman" panose="02020603050405020304" pitchFamily="18" charset="0"/>
              </a:rPr>
              <a:t>Parfitův</a:t>
            </a:r>
            <a:r>
              <a:rPr lang="cs-CZ" dirty="0">
                <a:latin typeface="Times New Roman" panose="02020603050405020304" pitchFamily="18" charset="0"/>
                <a:cs typeface="Times New Roman" panose="02020603050405020304" pitchFamily="18" charset="0"/>
              </a:rPr>
              <a:t> kantovský </a:t>
            </a:r>
            <a:r>
              <a:rPr lang="cs-CZ" dirty="0" err="1">
                <a:latin typeface="Times New Roman" panose="02020603050405020304" pitchFamily="18" charset="0"/>
                <a:cs typeface="Times New Roman" panose="02020603050405020304" pitchFamily="18" charset="0"/>
              </a:rPr>
              <a:t>konsekvancionalismus</a:t>
            </a:r>
            <a:r>
              <a:rPr lang="cs-CZ" dirty="0">
                <a:latin typeface="Times New Roman" panose="02020603050405020304" pitchFamily="18" charset="0"/>
                <a:cs typeface="Times New Roman" panose="02020603050405020304" pitchFamily="18" charset="0"/>
              </a:rPr>
              <a:t> zásad („</a:t>
            </a:r>
            <a:r>
              <a:rPr lang="cs-CZ" dirty="0" err="1">
                <a:latin typeface="Times New Roman" panose="02020603050405020304" pitchFamily="18" charset="0"/>
                <a:cs typeface="Times New Roman" panose="02020603050405020304" pitchFamily="18" charset="0"/>
              </a:rPr>
              <a:t>Kantian</a:t>
            </a:r>
            <a:r>
              <a:rPr lang="cs-CZ" dirty="0">
                <a:latin typeface="Times New Roman" panose="02020603050405020304" pitchFamily="18" charset="0"/>
                <a:cs typeface="Times New Roman" panose="02020603050405020304" pitchFamily="18" charset="0"/>
              </a:rPr>
              <a:t> Rule </a:t>
            </a:r>
            <a:r>
              <a:rPr lang="cs-CZ" dirty="0" err="1">
                <a:latin typeface="Times New Roman" panose="02020603050405020304" pitchFamily="18" charset="0"/>
                <a:cs typeface="Times New Roman" panose="02020603050405020304" pitchFamily="18" charset="0"/>
              </a:rPr>
              <a:t>Consequentialism</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Každý</a:t>
            </a:r>
            <a:r>
              <a:rPr lang="cs-CZ" dirty="0">
                <a:latin typeface="Times New Roman" panose="02020603050405020304" pitchFamily="18" charset="0"/>
                <a:cs typeface="Times New Roman" panose="02020603050405020304" pitchFamily="18" charset="0"/>
              </a:rPr>
              <a:t> má </a:t>
            </a:r>
            <a:r>
              <a:rPr lang="cs-CZ" b="1" dirty="0">
                <a:latin typeface="Times New Roman" panose="02020603050405020304" pitchFamily="18" charset="0"/>
                <a:cs typeface="Times New Roman" panose="02020603050405020304" pitchFamily="18" charset="0"/>
              </a:rPr>
              <a:t>jednat podle takových principů</a:t>
            </a:r>
            <a:r>
              <a:rPr lang="cs-CZ" dirty="0">
                <a:latin typeface="Times New Roman" panose="02020603050405020304" pitchFamily="18" charset="0"/>
                <a:cs typeface="Times New Roman" panose="02020603050405020304" pitchFamily="18" charset="0"/>
              </a:rPr>
              <a:t>, jejichž obecný zákon by </a:t>
            </a:r>
            <a:r>
              <a:rPr lang="cs-CZ" b="1" dirty="0">
                <a:latin typeface="Times New Roman" panose="02020603050405020304" pitchFamily="18" charset="0"/>
                <a:cs typeface="Times New Roman" panose="02020603050405020304" pitchFamily="18" charset="0"/>
              </a:rPr>
              <a:t>umožnil nejlepší výsledek</a:t>
            </a:r>
            <a:r>
              <a:rPr lang="cs-CZ" dirty="0">
                <a:latin typeface="Times New Roman" panose="02020603050405020304" pitchFamily="18" charset="0"/>
                <a:cs typeface="Times New Roman" panose="02020603050405020304" pitchFamily="18" charset="0"/>
              </a:rPr>
              <a:t>, neboť to jsou ty jediné principy, o nichž </a:t>
            </a:r>
            <a:r>
              <a:rPr lang="cs-CZ" b="1" dirty="0">
                <a:latin typeface="Times New Roman" panose="02020603050405020304" pitchFamily="18" charset="0"/>
                <a:cs typeface="Times New Roman" panose="02020603050405020304" pitchFamily="18" charset="0"/>
              </a:rPr>
              <a:t>člověk může racionálně chtít</a:t>
            </a:r>
            <a:r>
              <a:rPr lang="cs-CZ" dirty="0">
                <a:latin typeface="Times New Roman" panose="02020603050405020304" pitchFamily="18" charset="0"/>
                <a:cs typeface="Times New Roman" panose="02020603050405020304" pitchFamily="18" charset="0"/>
              </a:rPr>
              <a:t>, aby se staly </a:t>
            </a:r>
            <a:r>
              <a:rPr lang="cs-CZ" b="1" dirty="0">
                <a:latin typeface="Times New Roman" panose="02020603050405020304" pitchFamily="18" charset="0"/>
                <a:cs typeface="Times New Roman" panose="02020603050405020304" pitchFamily="18" charset="0"/>
              </a:rPr>
              <a:t>univerzálními zákony</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Konkrétní akt je špatný právě tehdy, je-li vyvrácen principem, který je optimální (</a:t>
            </a:r>
            <a:r>
              <a:rPr lang="cs-CZ" dirty="0" err="1">
                <a:latin typeface="Times New Roman" panose="02020603050405020304" pitchFamily="18" charset="0"/>
                <a:cs typeface="Times New Roman" panose="02020603050405020304" pitchFamily="18" charset="0"/>
              </a:rPr>
              <a:t>optimific</a:t>
            </a:r>
            <a:r>
              <a:rPr lang="cs-CZ" dirty="0">
                <a:latin typeface="Times New Roman" panose="02020603050405020304" pitchFamily="18" charset="0"/>
                <a:cs typeface="Times New Roman" panose="02020603050405020304" pitchFamily="18" charset="0"/>
              </a:rPr>
              <a:t>), jedinečným způsobem žádoucí a racionálně </a:t>
            </a:r>
            <a:r>
              <a:rPr lang="cs-CZ" dirty="0" err="1">
                <a:latin typeface="Times New Roman" panose="02020603050405020304" pitchFamily="18" charset="0"/>
                <a:cs typeface="Times New Roman" panose="02020603050405020304" pitchFamily="18" charset="0"/>
              </a:rPr>
              <a:t>neodmítnutelný</a:t>
            </a:r>
            <a:r>
              <a:rPr lang="cs-CZ" dirty="0">
                <a:latin typeface="Times New Roman" panose="02020603050405020304" pitchFamily="18" charset="0"/>
                <a:cs typeface="Times New Roman" panose="02020603050405020304" pitchFamily="18" charset="0"/>
              </a:rPr>
              <a: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EF6EF-05F0-AE4D-B37E-54CE828CF74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798C176-AD8B-744A-AC23-D128E4B26A16}"/>
              </a:ext>
            </a:extLst>
          </p:cNvPr>
          <p:cNvSpPr>
            <a:spLocks noGrp="1"/>
          </p:cNvSpPr>
          <p:nvPr>
            <p:ph idx="1"/>
          </p:nvPr>
        </p:nvSpPr>
        <p:spPr/>
        <p:txBody>
          <a:bodyPr>
            <a:normAutofit/>
          </a:bodyPr>
          <a:lstStyle/>
          <a:p>
            <a:pPr marL="0" indent="0" algn="just">
              <a:buNone/>
            </a:pPr>
            <a:r>
              <a:rPr lang="cs-CZ" dirty="0" err="1">
                <a:latin typeface="Times New Roman" panose="02020603050405020304" pitchFamily="18" charset="0"/>
                <a:cs typeface="Times New Roman" panose="02020603050405020304" pitchFamily="18" charset="0"/>
              </a:rPr>
              <a:t>Hedonisté</a:t>
            </a:r>
            <a:r>
              <a:rPr lang="cs-CZ" dirty="0">
                <a:latin typeface="Times New Roman" panose="02020603050405020304" pitchFamily="18" charset="0"/>
                <a:cs typeface="Times New Roman" panose="02020603050405020304" pitchFamily="18" charset="0"/>
              </a:rPr>
              <a:t> dlouho věděli, že je obtížné dosáhnout štěstí, pakliže o ně usilujeme. Je-li mou nejsilnější touhou být šťastný, je dost pravděpodobné, že budu méně šťastný, než kdybych měl jiné tužby, které by byly silnější. </a:t>
            </a:r>
            <a:r>
              <a:rPr lang="cs-CZ" b="1" dirty="0">
                <a:latin typeface="Times New Roman" panose="02020603050405020304" pitchFamily="18" charset="0"/>
                <a:cs typeface="Times New Roman" panose="02020603050405020304" pitchFamily="18" charset="0"/>
              </a:rPr>
              <a:t>Možná bych byl šťastnější, kdyby mojí nejsilnější touhou bylo, aby byl šťastný někdo jiný</a:t>
            </a:r>
            <a:r>
              <a:rPr lang="cs-CZ" dirty="0">
                <a:latin typeface="Times New Roman" panose="02020603050405020304" pitchFamily="18" charset="0"/>
                <a:cs typeface="Times New Roman" panose="02020603050405020304" pitchFamily="18" charset="0"/>
              </a:rPr>
              <a:t>. D. Parfit, </a:t>
            </a:r>
            <a:r>
              <a:rPr lang="cs-CZ" i="1" dirty="0" err="1">
                <a:latin typeface="Times New Roman" panose="02020603050405020304" pitchFamily="18" charset="0"/>
                <a:cs typeface="Times New Roman" panose="02020603050405020304" pitchFamily="18" charset="0"/>
              </a:rPr>
              <a:t>Reason</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6.</a:t>
            </a:r>
          </a:p>
        </p:txBody>
      </p:sp>
    </p:spTree>
    <p:extLst>
      <p:ext uri="{BB962C8B-B14F-4D97-AF65-F5344CB8AC3E}">
        <p14:creationId xmlns:p14="http://schemas.microsoft.com/office/powerpoint/2010/main" val="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7E9A72-B155-1648-BC1C-1D0BCA86C824}"/>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Vězeňská dilemata, v nichž žijeme</a:t>
            </a:r>
          </a:p>
        </p:txBody>
      </p:sp>
      <p:sp>
        <p:nvSpPr>
          <p:cNvPr id="3" name="Zástupný obsah 2">
            <a:extLst>
              <a:ext uri="{FF2B5EF4-FFF2-40B4-BE49-F238E27FC236}">
                <a16:creationId xmlns:a16="http://schemas.microsoft.com/office/drawing/2014/main" id="{EC2ADD16-5B93-E841-AA04-56FD8FABCCA1}"/>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Vojáci: Každý jednotlivec bude v menším ohrožení, pakliže uteče z boje, ale udělají-li to všichni, zemře více vojáků, než kdyby neutekl nikdo.</a:t>
            </a:r>
          </a:p>
          <a:p>
            <a:pPr marL="0" indent="0" algn="just">
              <a:buNone/>
            </a:pPr>
            <a:r>
              <a:rPr lang="cs-CZ" dirty="0">
                <a:latin typeface="Times New Roman" panose="02020603050405020304" pitchFamily="18" charset="0"/>
                <a:cs typeface="Times New Roman" panose="02020603050405020304" pitchFamily="18" charset="0"/>
              </a:rPr>
              <a:t>Rybáři: Jestliže je v moři málo ryb v důsledky excesivního rybaření, je pro každého jednotlivce lepší, když se přesto bude snažit rybu ulovit, ale budou-li se tak chovat všichni, budou na tom všichni hůře.</a:t>
            </a:r>
          </a:p>
          <a:p>
            <a:pPr marL="0" indent="0" algn="just">
              <a:buNone/>
            </a:pPr>
            <a:r>
              <a:rPr lang="cs-CZ" dirty="0">
                <a:latin typeface="Times New Roman" panose="02020603050405020304" pitchFamily="18" charset="0"/>
                <a:cs typeface="Times New Roman" panose="02020603050405020304" pitchFamily="18" charset="0"/>
              </a:rPr>
              <a:t>Populace: Je-li země přelidněná, může být pro každého jednotlivce výhodnější, když bude mít více dětí, ale všichni se octnou v horší situaci, kdyby se tak chovali všichni.</a:t>
            </a:r>
          </a:p>
          <a:p>
            <a:pPr marL="0" indent="0" algn="just">
              <a:buNone/>
            </a:pPr>
            <a:r>
              <a:rPr lang="cs-CZ" dirty="0">
                <a:latin typeface="Times New Roman" panose="02020603050405020304" pitchFamily="18" charset="0"/>
                <a:cs typeface="Times New Roman" panose="02020603050405020304" pitchFamily="18" charset="0"/>
              </a:rPr>
              <a:t>Parfit, </a:t>
            </a:r>
            <a:r>
              <a:rPr lang="cs-CZ" i="1" dirty="0" err="1">
                <a:latin typeface="Times New Roman" panose="02020603050405020304" pitchFamily="18" charset="0"/>
                <a:cs typeface="Times New Roman" panose="02020603050405020304" pitchFamily="18" charset="0"/>
              </a:rPr>
              <a:t>Reason</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32.</a:t>
            </a:r>
          </a:p>
          <a:p>
            <a:pPr marL="0" indent="0" algn="just">
              <a:buNone/>
            </a:pPr>
            <a:r>
              <a:rPr lang="cs-CZ" dirty="0">
                <a:latin typeface="Times New Roman" panose="02020603050405020304" pitchFamily="18" charset="0"/>
                <a:cs typeface="Times New Roman" panose="02020603050405020304" pitchFamily="18" charset="0"/>
              </a:rPr>
              <a:t>Závěr: „Velmi často platí, že </a:t>
            </a:r>
            <a:r>
              <a:rPr lang="cs-CZ" b="1" dirty="0">
                <a:latin typeface="Times New Roman" panose="02020603050405020304" pitchFamily="18" charset="0"/>
                <a:cs typeface="Times New Roman" panose="02020603050405020304" pitchFamily="18" charset="0"/>
              </a:rPr>
              <a:t>když každý učiní to, co je pro něho osobně nejvýhodnější, ocitnou se všichni ostatní v horší situaci</a:t>
            </a:r>
            <a:r>
              <a:rPr lang="cs-CZ" dirty="0">
                <a:latin typeface="Times New Roman" panose="02020603050405020304" pitchFamily="18" charset="0"/>
                <a:cs typeface="Times New Roman" panose="02020603050405020304" pitchFamily="18" charset="0"/>
              </a:rPr>
              <a:t>.“ Parfit, </a:t>
            </a:r>
            <a:r>
              <a:rPr lang="cs-CZ" i="1" dirty="0" err="1">
                <a:latin typeface="Times New Roman" panose="02020603050405020304" pitchFamily="18" charset="0"/>
                <a:cs typeface="Times New Roman" panose="02020603050405020304" pitchFamily="18" charset="0"/>
              </a:rPr>
              <a:t>Reason</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Persons</a:t>
            </a:r>
            <a:r>
              <a:rPr lang="cs-CZ" dirty="0">
                <a:latin typeface="Times New Roman" panose="02020603050405020304" pitchFamily="18" charset="0"/>
                <a:cs typeface="Times New Roman" panose="02020603050405020304" pitchFamily="18" charset="0"/>
              </a:rPr>
              <a:t>, str. 61 n.</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4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TotalTime>
  <Words>2736</Words>
  <Application>Microsoft Macintosh PowerPoint</Application>
  <PresentationFormat>Širokoúhlá obrazovka</PresentationFormat>
  <Paragraphs>58</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Times New Roman</vt:lpstr>
      <vt:lpstr>Motiv Office</vt:lpstr>
      <vt:lpstr>Derek Parfit: Jednat méně osobně.</vt:lpstr>
      <vt:lpstr>Prezentace aplikace PowerPoint</vt:lpstr>
      <vt:lpstr>Svoboda od duše</vt:lpstr>
      <vt:lpstr>Neosobnost</vt:lpstr>
      <vt:lpstr>Non-Identity Argument</vt:lpstr>
      <vt:lpstr>Prezentace aplikace PowerPoint</vt:lpstr>
      <vt:lpstr>Prezentace aplikace PowerPoint</vt:lpstr>
      <vt:lpstr>Prezentace aplikace PowerPoint</vt:lpstr>
      <vt:lpstr>Vězeňská dilemata, v nichž žijeme</vt:lpstr>
      <vt:lpstr>Prezentace aplikace PowerPoint</vt:lpstr>
      <vt:lpstr>Prezentace aplikace PowerPoint</vt:lpstr>
      <vt:lpstr>Prezentace aplikace PowerPoint</vt:lpstr>
      <vt:lpstr>On What Does Not Matter</vt:lpstr>
      <vt:lpstr>Prezentace aplikace PowerPoint</vt:lpstr>
      <vt:lpstr>Prezentace aplikace PowerPoint</vt:lpstr>
      <vt:lpstr>Prezentace aplikace PowerPoint</vt:lpstr>
      <vt:lpstr>Prezentace aplikace PowerPoint</vt:lpstr>
      <vt:lpstr>Prezentace aplikace PowerPoint</vt:lpstr>
      <vt:lpstr>Personhood is no further fact.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Derek Parfit: Jednat neosobněji.</dc:title>
  <dc:creator>Matějčková, Tereza</dc:creator>
  <cp:lastModifiedBy>Matějčková, Tereza</cp:lastModifiedBy>
  <cp:revision>19</cp:revision>
  <dcterms:created xsi:type="dcterms:W3CDTF">2021-04-10T12:30:28Z</dcterms:created>
  <dcterms:modified xsi:type="dcterms:W3CDTF">2021-04-13T20:46:03Z</dcterms:modified>
</cp:coreProperties>
</file>