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3" r:id="rId8"/>
    <p:sldId id="264" r:id="rId9"/>
    <p:sldId id="267" r:id="rId10"/>
    <p:sldId id="265" r:id="rId11"/>
    <p:sldId id="270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20" y="-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2058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012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1069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240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="" xmlns:p14="http://schemas.microsoft.com/office/powerpoint/2010/main" val="1787238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05118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195255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934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1715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F6E2C9B-5FA2-460D-9BE7-B0812FC2A6FF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78150079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3014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338309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z/url?sa=i&amp;rct=j&amp;q=&amp;esrc=s&amp;source=images&amp;cd=&amp;cad=rja&amp;uact=8&amp;ved=0ahUKEwjd9NSjpPzWAhXDXhQKHcgeApAQjRwIBw&amp;url=http://www.soc.cas.cz/aktualita/jake-povolani-cesi-obdivuji-vysledky-vyzkumu-prestiz-povolani-2013&amp;psig=AOvVaw36sp_G9AnJYQP3Go8cvd-T&amp;ust=150848864306464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fogram.com/Presti-povoln-v-R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72DDC8-15EF-49AC-B7E2-43F029D7DE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PRESTIŽ POVOLÁNÍ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9020341-CE79-4072-8A42-4E254AFE88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423" y="6464105"/>
            <a:ext cx="11942618" cy="393895"/>
          </a:xfrm>
        </p:spPr>
        <p:txBody>
          <a:bodyPr>
            <a:normAutofit fontScale="92500"/>
          </a:bodyPr>
          <a:lstStyle/>
          <a:p>
            <a:r>
              <a:rPr lang="cs-CZ" dirty="0"/>
              <a:t>Hanzlová </a:t>
            </a:r>
            <a:r>
              <a:rPr lang="cs-CZ" dirty="0" err="1"/>
              <a:t>radka</a:t>
            </a:r>
            <a:r>
              <a:rPr lang="cs-CZ" dirty="0"/>
              <a:t> 20. 10. 2017, </a:t>
            </a:r>
            <a:r>
              <a:rPr lang="cs-CZ"/>
              <a:t>Sociologie </a:t>
            </a:r>
            <a:r>
              <a:rPr lang="cs-CZ" smtClean="0"/>
              <a:t>práce, </a:t>
            </a:r>
            <a:r>
              <a:rPr lang="cs-CZ" dirty="0"/>
              <a:t>ff </a:t>
            </a:r>
            <a:r>
              <a:rPr lang="cs-CZ" dirty="0" err="1"/>
              <a:t>uk</a:t>
            </a:r>
            <a:r>
              <a:rPr lang="cs-CZ" dirty="0"/>
              <a:t> </a:t>
            </a:r>
            <a:r>
              <a:rPr lang="cs-CZ" dirty="0" err="1"/>
              <a:t>zs</a:t>
            </a:r>
            <a:r>
              <a:rPr lang="cs-CZ" dirty="0"/>
              <a:t> 17/18	</a:t>
            </a:r>
          </a:p>
        </p:txBody>
      </p:sp>
    </p:spTree>
    <p:extLst>
      <p:ext uri="{BB962C8B-B14F-4D97-AF65-F5344CB8AC3E}">
        <p14:creationId xmlns="" xmlns:p14="http://schemas.microsoft.com/office/powerpoint/2010/main" val="288475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6F77E93-2170-46FE-A6EB-2453B0A8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182" y="87561"/>
            <a:ext cx="10178322" cy="878379"/>
          </a:xfrm>
        </p:spPr>
        <p:txBody>
          <a:bodyPr/>
          <a:lstStyle/>
          <a:p>
            <a:r>
              <a:rPr lang="cs-CZ" dirty="0"/>
              <a:t>Mezinárodní srovnání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C6F1FBC-BC99-40D6-B663-F580F408C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990" y="734846"/>
            <a:ext cx="10178322" cy="2549235"/>
          </a:xfrm>
        </p:spPr>
        <p:txBody>
          <a:bodyPr>
            <a:normAutofit/>
          </a:bodyPr>
          <a:lstStyle/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Problematické </a:t>
            </a:r>
          </a:p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1990: výzkum </a:t>
            </a:r>
            <a:r>
              <a:rPr lang="cs-CZ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Sociální rozdíly a prestiž povolání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Postavení horníka (ČSR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vysoko, MPP nízko)</a:t>
            </a: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Postavení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vojáka z povolání a tajemníka politické strany (ČSR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nízko, MPP vysoko)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1992: výzkum </a:t>
            </a:r>
            <a:r>
              <a:rPr lang="cs-CZ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Utváření trhu práce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 blíže mezinárodnímu standardu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468" y="2340864"/>
            <a:ext cx="5709842" cy="418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" y="5877687"/>
            <a:ext cx="580072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1290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0190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Zajímavost – Výzkum prestiž povolání 2013 (CVVM)</a:t>
            </a:r>
            <a:endParaRPr lang="cs-CZ" dirty="0"/>
          </a:p>
        </p:txBody>
      </p:sp>
      <p:pic>
        <p:nvPicPr>
          <p:cNvPr id="4098" name="Picture 2" descr="Výsledek obrázku pro prestiž povolání výzkum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054" y="1784286"/>
            <a:ext cx="6208649" cy="44580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053571" y="6242304"/>
            <a:ext cx="4232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4"/>
              </a:rPr>
              <a:t>https://infogram.com/Presti-povoln-v-R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770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D91E85-F15E-4FC1-ABDA-A4017BD9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použitých zdrojů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522C28D-C012-4F32-8CFB-A4BA867CC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26464"/>
            <a:ext cx="10178322" cy="5266943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Brenner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  V.; Hrouda, M. (1967).  Věda a vysokoškolské vzdělání v prestiži povolání.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Sociologický časopis. 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5.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Kapr, J. (1967). Prestiž povolání.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Sociologický časopis.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Vol. 3, 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6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r>
              <a:rPr lang="cs-CZ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Machonin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, P. a kol. (1969). </a:t>
            </a:r>
            <a:r>
              <a:rPr lang="cs-CZ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Československá společnost: sociologická analýza sociální stratifikace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 Epocha: Bratislava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Tuček, M.(1991). Jakou prestiž mají povolání v současné době.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Sociologické aktuality.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Nr.1/91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Tuček, M. (1991). Sociální diferenciace v profesní sféře ve vědomí československé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populace.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Sociologický časopis .Vol.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27, 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4, s. 504-518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Tuček, M.; 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Machonin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 P.  (1993). Prestiž povolání v České republice v roce 1992. 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Sociologický časopis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Vol. 29, 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Nr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3, s. 367-382.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Tuček, M. a kol. (2003).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Dynamika české společnosti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Slon: Praha</a:t>
            </a:r>
          </a:p>
          <a:p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Tuček, M., Zich, F. (2005). </a:t>
            </a:r>
            <a:r>
              <a:rPr lang="cs-CZ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Otázka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pojetí tříd a některé změny sociální struktury ČR </a:t>
            </a:r>
            <a:r>
              <a:rPr lang="cs-CZ" i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 roce </a:t>
            </a:r>
            <a:r>
              <a:rPr 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1989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3252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0425C7-51DA-4899-BC60-53F2D2163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prestiž povolání? Jaké má funkce?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DF88A9E-AAC2-4C42-BBE8-D6749CC24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706392"/>
          </a:xfrm>
        </p:spPr>
        <p:txBody>
          <a:bodyPr>
            <a:normAutofit/>
          </a:bodyPr>
          <a:lstStyle/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Prestiž = váženost, jíž se lidé ve společnosti těší (X úcta)</a:t>
            </a:r>
          </a:p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Prestiž povolání = obecně prokazovaná společenská váženost a uznání, spojená s jednotlivými povoláními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(nikoliv s jednotlivými lidmi)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Jedna ze tří dimenzí sociální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stratifikace</a:t>
            </a:r>
          </a:p>
          <a:p>
            <a:pPr marL="228600" lvl="1">
              <a:buFont typeface="Arial" panose="020B0604020202020204" pitchFamily="34" charset="0"/>
              <a:buChar char="•"/>
            </a:pP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Výsledek výzkumu škál prestiže povolání</a:t>
            </a:r>
          </a:p>
          <a:p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hlavní funkce prestiže povolání (Tuček, 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Machonin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1993; Tuček 2003):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projev subjektivní dimenze objektivně existující vertikální sociální diferenciace zaměstnání a profesí = 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indikátor sociálního postavení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relativně ustálená struktura duchovních či morálních kompenzací za výkon profesně-pracovní role, kterých se jednotlivým povoláním dostává od společnosti, paralelně s kompenzacemi materiálními = 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míra sociálního statusu (atribut statusu profese)  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42676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0E7B960-6686-4A8B-B9B1-3E1A31021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95251"/>
          </a:xfrm>
        </p:spPr>
        <p:txBody>
          <a:bodyPr/>
          <a:lstStyle/>
          <a:p>
            <a:r>
              <a:rPr lang="cs-CZ" dirty="0"/>
              <a:t>Výzkumy prestiže povolání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FCDCE455-1FDB-4431-8038-60BF9D8E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77636"/>
            <a:ext cx="10178322" cy="5375563"/>
          </a:xfrm>
        </p:spPr>
        <p:txBody>
          <a:bodyPr>
            <a:normAutofit/>
          </a:bodyPr>
          <a:lstStyle/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Původ ve 20. letech 20. století v USA</a:t>
            </a:r>
          </a:p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1947: </a:t>
            </a:r>
            <a:r>
              <a:rPr lang="cs-CZ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North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 a Hart – studie </a:t>
            </a:r>
            <a:r>
              <a:rPr lang="cs-CZ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Jobs</a:t>
            </a:r>
            <a:r>
              <a:rPr lang="cs-CZ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Occupation</a:t>
            </a:r>
            <a:r>
              <a:rPr lang="cs-CZ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pro NORC 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Existuje souvislost mezi prestiží povolání a faktory jako je věk, vzdělání a příjem?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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přínos (+):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vymezení obsahu a metodiky pro další výzkumy</a:t>
            </a:r>
          </a:p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1977:  </a:t>
            </a:r>
            <a:r>
              <a:rPr lang="cs-CZ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Treimanova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 mezinárodní škála prestiže povolání </a:t>
            </a: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Jsou škály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prestiže v jednotlivých zemích stejné nebo se liší?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Analýza výzkumů z 50. a 60. let ze 60 zemí světa</a:t>
            </a: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Negativa (-)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vliv národního pozadí a kulturních tradic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000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Duncanův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socioekonomický index (SEI) 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Data ze sčítání lidu v USA z roku 1950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Přínos: porovnání jednotlivým zaměstnání mezi sebou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Současnost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prestiž povolání jako součást socioekonomického statusu (SES) -&gt; </a:t>
            </a: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Konstrukce mezinárodního indexu socioekonomického statusu zaměstnání ISEI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8131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6557E8-AF5D-48D8-91F1-64DD53C7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60712"/>
            <a:ext cx="10178322" cy="809106"/>
          </a:xfrm>
        </p:spPr>
        <p:txBody>
          <a:bodyPr/>
          <a:lstStyle/>
          <a:p>
            <a:r>
              <a:rPr lang="cs-CZ" dirty="0"/>
              <a:t>Výzkumy prestiže povolání u nás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2D1064E-B9F3-42A9-B16B-7298AF2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804672"/>
            <a:ext cx="10178322" cy="6053327"/>
          </a:xfrm>
        </p:spPr>
        <p:txBody>
          <a:bodyPr>
            <a:normAutofit/>
          </a:bodyPr>
          <a:lstStyle/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1937: Antonín </a:t>
            </a:r>
            <a:r>
              <a:rPr lang="cs-CZ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Obrdlík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 – studie </a:t>
            </a:r>
            <a:r>
              <a:rPr lang="cs-CZ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Povolání a veřejné blaho 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Následovníci: konec 60. let – 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J. Kapr, V. </a:t>
            </a:r>
            <a:r>
              <a:rPr lang="cs-CZ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Brenner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M. Hrouda, P. </a:t>
            </a:r>
            <a:r>
              <a:rPr lang="cs-CZ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Machonin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M. Tuček</a:t>
            </a: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1992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první ryze česká studie prestiže povolání – výzkum </a:t>
            </a:r>
            <a:r>
              <a:rPr lang="cs-CZ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Utváření trhu práce 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1 597 respondentů ve věku 18-60let hodnotí 70 profesí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Současnost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Sociologický ústav AV ČR (1x za 2, 3 roky</a:t>
            </a:r>
            <a:r>
              <a:rPr lang="cs-CZ" sz="20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) - CVVM</a:t>
            </a:r>
            <a:endParaRPr 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BBE4F9DC-989C-4443-9746-4282C283A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6596" y="1819274"/>
            <a:ext cx="6878349" cy="37787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473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1678" y="414529"/>
            <a:ext cx="10178322" cy="5465064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Tabulka zobrazující československé výzkumy 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prestiže mezi 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lety 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1965-1990</a:t>
            </a:r>
            <a:endParaRPr lang="cs-CZ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175" y="865251"/>
            <a:ext cx="558165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305174" y="5444109"/>
            <a:ext cx="2790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Zdroj: Tuček 1991, s. 507 </a:t>
            </a:r>
            <a:endParaRPr lang="cs-CZ" sz="1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197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A073C5-7B42-4917-8D7A-03FCE0DD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096" y="133003"/>
            <a:ext cx="11319164" cy="1321724"/>
          </a:xfrm>
        </p:spPr>
        <p:txBody>
          <a:bodyPr>
            <a:normAutofit fontScale="90000"/>
          </a:bodyPr>
          <a:lstStyle/>
          <a:p>
            <a:r>
              <a:rPr lang="cs-CZ" dirty="0"/>
              <a:t>Metodika a cíle výzkumů prestiže povolání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3A3DF0C-6845-405E-9A6F-1094B2E8A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096" y="1454727"/>
            <a:ext cx="10178322" cy="5153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METODIKA</a:t>
            </a:r>
          </a:p>
          <a:p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3 druhy šetření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Subjektivní přístup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Využívání nezávislých hodnotitelů/soudců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Objektivní přístup</a:t>
            </a:r>
          </a:p>
          <a:p>
            <a:pPr marL="0" lvl="1" indent="0">
              <a:buNone/>
            </a:pP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CÍLE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5 základních cílů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deskriptivní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komparační v čase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komparační v mezinárodním měřítku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determinační a vztahové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strukturální</a:t>
            </a:r>
          </a:p>
        </p:txBody>
      </p:sp>
    </p:spTree>
    <p:extLst>
      <p:ext uri="{BB962C8B-B14F-4D97-AF65-F5344CB8AC3E}">
        <p14:creationId xmlns="" xmlns:p14="http://schemas.microsoft.com/office/powerpoint/2010/main" val="256434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431135-D96F-4749-A465-AD7661A7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64524"/>
          </a:xfrm>
        </p:spPr>
        <p:txBody>
          <a:bodyPr/>
          <a:lstStyle/>
          <a:p>
            <a:r>
              <a:rPr lang="cs-CZ" dirty="0"/>
              <a:t>Škály prestiže povolání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20ADEE8-70AF-4BD0-8096-5247B8F39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99309"/>
            <a:ext cx="10178322" cy="4480283"/>
          </a:xfrm>
        </p:spPr>
        <p:txBody>
          <a:bodyPr/>
          <a:lstStyle/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Výsledek výzkumů prestiže povolání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Konstrukce pomocí standardizované metody 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hodnocení profesí od 1 (nejméně) do 99 (nejvíce)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bodů</a:t>
            </a: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(hodnocení 1 – 10)</a:t>
            </a: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(5 bodová škála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</a:rPr>
              <a:t> index od 20 do 100)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Kritika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endParaRPr lang="cs-CZ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vliv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národního pozadí a kulturních tradic (</a:t>
            </a:r>
            <a:r>
              <a:rPr 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Treiman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), </a:t>
            </a:r>
            <a:endParaRPr lang="cs-CZ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cs-CZ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Goldthorpe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 Hope: spíše hodnocení povolání a jejich obecná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žádanost</a:t>
            </a:r>
          </a:p>
          <a:p>
            <a:pPr lvl="1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jaký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počet a které povolání nabídnout</a:t>
            </a:r>
          </a:p>
        </p:txBody>
      </p:sp>
    </p:spTree>
    <p:extLst>
      <p:ext uri="{BB962C8B-B14F-4D97-AF65-F5344CB8AC3E}">
        <p14:creationId xmlns="" xmlns:p14="http://schemas.microsoft.com/office/powerpoint/2010/main" val="394955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72B522-EFC5-484B-BFC1-A1FFC061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České(československé) škály prestiže povolání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E9772B1-396E-4A4D-B54C-84FD07EA4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8"/>
            <a:ext cx="10178322" cy="4526282"/>
          </a:xfrm>
        </p:spPr>
        <p:txBody>
          <a:bodyPr>
            <a:normAutofit/>
          </a:bodyPr>
          <a:lstStyle/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Velká stabilita v čase – změny v období transformace – typický příklad ČR po r. 1989</a:t>
            </a:r>
          </a:p>
          <a:p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Porovnání škál prestiže od 60. po 90. léta: 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1966-1984: relativně stabilní – vlivem normalizace se snížila diferenciace mezi manuální  a nemanuální prací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1984-1990: stoupla „příjmová prestiž“ nemanuálních vysoce kvalifikovaných povolání, malí podnikatelé se zařadili nad kvalifikované manuály a za kvalifikované specialisty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1990-1992: stabilizace rozdílu mezi manuální kvalifikovanou a nekvalifikovanou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prací,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mezi dělnickými a vysoce náročnými povoláními, výrazně si polepšili malí a střední podnikatelé</a:t>
            </a:r>
          </a:p>
          <a:p>
            <a:pPr lvl="1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Po r. 1992: stabilizovaná podoba odpovídající stratifikaci společnosti dle majetku, moci, vzdělání, kvalifikace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811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04011995-12CA-4DC7-BD4C-AC1FD9F99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491" y="2909452"/>
            <a:ext cx="9227127" cy="3893126"/>
          </a:xfrm>
          <a:prstGeom prst="rect">
            <a:avLst/>
          </a:prstGeom>
        </p:spPr>
      </p:pic>
      <p:pic>
        <p:nvPicPr>
          <p:cNvPr id="5" name="Zástupný symbol pro obsah 3">
            <a:extLst>
              <a:ext uri="{FF2B5EF4-FFF2-40B4-BE49-F238E27FC236}">
                <a16:creationId xmlns:a16="http://schemas.microsoft.com/office/drawing/2014/main" xmlns="" id="{078463B1-05DA-4D50-A23A-AE7DF8C427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91491" y="55416"/>
            <a:ext cx="9166940" cy="28540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7423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344</TotalTime>
  <Words>568</Words>
  <Application>Microsoft Office PowerPoint</Application>
  <PresentationFormat>Vlastní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Badge</vt:lpstr>
      <vt:lpstr>PRESTIŽ POVOLÁNÍ</vt:lpstr>
      <vt:lpstr>Co je prestiž povolání? Jaké má funkce?</vt:lpstr>
      <vt:lpstr>Výzkumy prestiže povolání</vt:lpstr>
      <vt:lpstr>Výzkumy prestiže povolání u nás</vt:lpstr>
      <vt:lpstr>Snímek 5</vt:lpstr>
      <vt:lpstr>Metodika a cíle výzkumů prestiže povolání</vt:lpstr>
      <vt:lpstr>Škály prestiže povolání</vt:lpstr>
      <vt:lpstr>České(československé) škály prestiže povolání</vt:lpstr>
      <vt:lpstr>Snímek 9</vt:lpstr>
      <vt:lpstr>Mezinárodní srovnání </vt:lpstr>
      <vt:lpstr>Zajímavost – Výzkum prestiž povolání 2013 (CVVM)</vt:lpstr>
      <vt:lpstr>Seznam použitých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PRESTIŽ POVOLÁNÍ</dc:title>
  <dc:creator>Radka Hanzlová</dc:creator>
  <cp:lastModifiedBy>Kuchar</cp:lastModifiedBy>
  <cp:revision>28</cp:revision>
  <dcterms:created xsi:type="dcterms:W3CDTF">2017-10-18T15:24:30Z</dcterms:created>
  <dcterms:modified xsi:type="dcterms:W3CDTF">2020-09-26T09:29:57Z</dcterms:modified>
</cp:coreProperties>
</file>