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1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2" r:id="rId27"/>
    <p:sldId id="281" r:id="rId28"/>
    <p:sldId id="283" r:id="rId2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1649" autoAdjust="0"/>
  </p:normalViewPr>
  <p:slideViewPr>
    <p:cSldViewPr>
      <p:cViewPr varScale="1">
        <p:scale>
          <a:sx n="43" d="100"/>
          <a:sy n="43" d="100"/>
        </p:scale>
        <p:origin x="-216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C98B49-CDAE-48CE-ABF7-D329459C4AE1}" type="datetimeFigureOut">
              <a:rPr lang="cs-CZ" smtClean="0"/>
              <a:t>11. 4. 2021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46686B-8799-498F-B84B-52AAC39B4EC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mírná úzkost není patologický fenomén – dítě chrání,</a:t>
            </a:r>
            <a:r>
              <a:rPr lang="cs-CZ" baseline="0" dirty="0" smtClean="0"/>
              <a:t> upozorňuje na nebezpečí</a:t>
            </a:r>
          </a:p>
          <a:p>
            <a:r>
              <a:rPr lang="cs-CZ" baseline="0" dirty="0" smtClean="0"/>
              <a:t>ale patologická brzdí vývoj, interferuje s rolí dítěte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s věkem </a:t>
            </a:r>
            <a:r>
              <a:rPr lang="cs-CZ" dirty="0" err="1" smtClean="0"/>
              <a:t>sym</a:t>
            </a:r>
            <a:r>
              <a:rPr lang="cs-CZ" dirty="0" smtClean="0"/>
              <a:t>. krystalizují </a:t>
            </a:r>
          </a:p>
          <a:p>
            <a:r>
              <a:rPr lang="cs-CZ" dirty="0" smtClean="0"/>
              <a:t>poměrně častá spontánní </a:t>
            </a:r>
            <a:r>
              <a:rPr lang="cs-CZ" dirty="0" err="1" smtClean="0"/>
              <a:t>úzdrava</a:t>
            </a:r>
            <a:r>
              <a:rPr lang="cs-CZ" dirty="0" smtClean="0"/>
              <a:t> +</a:t>
            </a:r>
            <a:r>
              <a:rPr lang="cs-CZ" baseline="0" dirty="0" smtClean="0"/>
              <a:t> dospělí neurotici nemívali problémy v dětství</a:t>
            </a:r>
          </a:p>
          <a:p>
            <a:r>
              <a:rPr lang="cs-CZ" dirty="0" smtClean="0"/>
              <a:t>v dětství </a:t>
            </a:r>
            <a:r>
              <a:rPr lang="cs-CZ" dirty="0" smtClean="0"/>
              <a:t>spíš </a:t>
            </a:r>
            <a:r>
              <a:rPr lang="cs-CZ" dirty="0" err="1" smtClean="0"/>
              <a:t>vyší</a:t>
            </a:r>
            <a:r>
              <a:rPr lang="cs-CZ" dirty="0" smtClean="0"/>
              <a:t> míra, nikoli odlišná kvalita – ale v dospělosti třeba projevy OCD do zdravého</a:t>
            </a:r>
            <a:r>
              <a:rPr lang="cs-CZ" baseline="0" dirty="0" smtClean="0"/>
              <a:t> obrazu nepatří v žádné míře</a:t>
            </a:r>
          </a:p>
          <a:p>
            <a:endParaRPr lang="cs-CZ" baseline="0" dirty="0" smtClean="0"/>
          </a:p>
          <a:p>
            <a:r>
              <a:rPr lang="cs-CZ" baseline="0" dirty="0" smtClean="0"/>
              <a:t>puberta – jsou schopni </a:t>
            </a:r>
            <a:r>
              <a:rPr lang="cs-CZ" baseline="0" dirty="0" err="1" smtClean="0"/>
              <a:t>hypotetizovat</a:t>
            </a:r>
            <a:r>
              <a:rPr lang="cs-CZ" baseline="0" dirty="0" smtClean="0"/>
              <a:t>, kombinovat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46686B-8799-498F-B84B-52AAC39B4EC9}" type="slidenum">
              <a:rPr lang="cs-CZ" smtClean="0"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úzkost není vázána</a:t>
            </a:r>
            <a:r>
              <a:rPr lang="cs-CZ" baseline="0" dirty="0" smtClean="0"/>
              <a:t> na situace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baseline="0" dirty="0" smtClean="0"/>
              <a:t>strach, že se bude bát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baseline="0" dirty="0" smtClean="0"/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úzkosti jsou nevyvratitelné, těžko se zvládají expozicemi, protože se vždy najde pak něco dalšího</a:t>
            </a:r>
            <a:endParaRPr lang="cs-CZ" baseline="0" dirty="0" smtClean="0"/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 smtClean="0"/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zvážit vývojový aspekt strachu (hl. u smrti)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 smtClean="0"/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nepřicházejí kvůli úzkosti, ale kvůli neurovegetativním symptomům úzkosti (červenání, žaludek na vodě, zvracení, kolísání tlaku, palpitace, průjmy)</a:t>
            </a:r>
            <a:endParaRPr lang="cs-CZ" dirty="0" smtClean="0"/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46686B-8799-498F-B84B-52AAC39B4EC9}" type="slidenum">
              <a:rPr lang="cs-CZ" smtClean="0"/>
              <a:t>15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dif</a:t>
            </a:r>
            <a:r>
              <a:rPr lang="cs-CZ" dirty="0" smtClean="0"/>
              <a:t> dg fobická úzkostná</a:t>
            </a:r>
            <a:r>
              <a:rPr lang="cs-CZ" baseline="0" dirty="0" smtClean="0"/>
              <a:t> porucha v dětství</a:t>
            </a:r>
          </a:p>
          <a:p>
            <a:r>
              <a:rPr lang="cs-CZ" baseline="0" dirty="0" smtClean="0"/>
              <a:t>	tam patří třeba školní fobie, tma, lékaři, psi – pokud něco, co patří do F4, tak kóduji F4</a:t>
            </a:r>
          </a:p>
          <a:p>
            <a:r>
              <a:rPr lang="cs-CZ" baseline="0" dirty="0" smtClean="0"/>
              <a:t>	ta zahrnuje specifické strachy podmíněné vývojovou fází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46686B-8799-498F-B84B-52AAC39B4EC9}" type="slidenum">
              <a:rPr lang="cs-CZ" smtClean="0"/>
              <a:t>18</a:t>
            </a:fld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špatně snášejí situaci společného jídla</a:t>
            </a:r>
          </a:p>
          <a:p>
            <a:r>
              <a:rPr lang="cs-CZ" dirty="0" smtClean="0"/>
              <a:t>problém je, že děti se nemohou škole</a:t>
            </a:r>
            <a:r>
              <a:rPr lang="cs-CZ" baseline="0" dirty="0" smtClean="0"/>
              <a:t> vyhnout → stres</a:t>
            </a:r>
          </a:p>
          <a:p>
            <a:r>
              <a:rPr lang="cs-CZ" baseline="0" dirty="0" err="1" smtClean="0"/>
              <a:t>dif</a:t>
            </a:r>
            <a:r>
              <a:rPr lang="cs-CZ" baseline="0" dirty="0" smtClean="0"/>
              <a:t> dg sociální úzkostná porucha v dětství – musí se vyskytnout do 6. roku věku</a:t>
            </a:r>
          </a:p>
          <a:p>
            <a:endParaRPr lang="cs-CZ" baseline="0" dirty="0" smtClean="0"/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průměrně trvá asi 25 let, pak častá spontánní remise (u 50%)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46686B-8799-498F-B84B-52AAC39B4EC9}" type="slidenum">
              <a:rPr lang="cs-CZ" smtClean="0"/>
              <a:t>19</a:t>
            </a:fld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obavy: špína,</a:t>
            </a:r>
            <a:r>
              <a:rPr lang="cs-CZ" baseline="0" dirty="0" smtClean="0"/>
              <a:t> nákaza. obava o rodiče, také strach ze ztráty kontroly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 smtClean="0"/>
          </a:p>
          <a:p>
            <a:r>
              <a:rPr lang="cs-CZ" dirty="0" smtClean="0"/>
              <a:t>od staršího školního věku jsou většinou schopny</a:t>
            </a:r>
            <a:r>
              <a:rPr lang="cs-CZ" baseline="0" dirty="0" smtClean="0"/>
              <a:t> popsat, že to jsou jejich vlastní myšlenky</a:t>
            </a:r>
          </a:p>
          <a:p>
            <a:endParaRPr lang="cs-CZ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snahy po potlačení myšlenek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err="1" smtClean="0"/>
              <a:t>kompulze</a:t>
            </a:r>
            <a:r>
              <a:rPr lang="cs-CZ" dirty="0" smtClean="0"/>
              <a:t>: mytí rukou, počítání věcí, šlapání</a:t>
            </a:r>
            <a:r>
              <a:rPr lang="cs-CZ" baseline="0" dirty="0" smtClean="0"/>
              <a:t> na přesně vymezená místa, rovnání věcí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baseline="0" dirty="0" smtClean="0"/>
              <a:t>	někdy zahrnují rodiče – když odmítají → vzdor, negativismus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baseline="0" dirty="0" smtClean="0"/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pokud začne v nižším věku, je </a:t>
            </a:r>
            <a:r>
              <a:rPr lang="cs-CZ" dirty="0" err="1" smtClean="0"/>
              <a:t>symptomatika</a:t>
            </a:r>
            <a:r>
              <a:rPr lang="cs-CZ" dirty="0" smtClean="0"/>
              <a:t> sycená převážně </a:t>
            </a:r>
            <a:r>
              <a:rPr lang="cs-CZ" dirty="0" err="1" smtClean="0"/>
              <a:t>kompulzemi</a:t>
            </a:r>
            <a:r>
              <a:rPr lang="cs-CZ" dirty="0" smtClean="0"/>
              <a:t> – možná i obsesemi, ale to z dítěte nedostaneme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 smtClean="0"/>
          </a:p>
          <a:p>
            <a:r>
              <a:rPr lang="cs-CZ" baseline="0" dirty="0" smtClean="0"/>
              <a:t>předškolní věk – rituály přirozené – součást her – magické myšlení – přechodně i v mladším školním  věku</a:t>
            </a:r>
          </a:p>
          <a:p>
            <a:r>
              <a:rPr lang="cs-CZ" baseline="0" dirty="0" smtClean="0"/>
              <a:t>	OCD je založeno na stejném principu – jde o infantilní obranu</a:t>
            </a:r>
          </a:p>
          <a:p>
            <a:endParaRPr lang="cs-CZ" baseline="0" dirty="0" smtClean="0"/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obsese mohou mít až náznak bizarnosti – čím menší dítě, tím jsem k tomu shovívavější – u dospělých by to mohlo vypadat psychoticky </a:t>
            </a:r>
            <a:endParaRPr lang="cs-CZ" baseline="0" dirty="0" smtClean="0"/>
          </a:p>
          <a:p>
            <a:endParaRPr lang="cs-CZ" dirty="0" smtClean="0"/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organický podklad – porodní trauma, toxické a infekční vlivy</a:t>
            </a:r>
            <a:r>
              <a:rPr lang="cs-CZ" baseline="0" dirty="0" smtClean="0"/>
              <a:t> na CNS v prenatálním období, možná serotoninová dysfunkce (jako u deprese)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baseline="0" dirty="0" smtClean="0"/>
              <a:t>v rodinách vysoké nároky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46686B-8799-498F-B84B-52AAC39B4EC9}" type="slidenum">
              <a:rPr lang="cs-CZ" smtClean="0"/>
              <a:t>21</a:t>
            </a:fld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pseudodospělé</a:t>
            </a:r>
            <a:r>
              <a:rPr lang="cs-CZ" baseline="0" dirty="0" smtClean="0"/>
              <a:t> = málo hravé, málo veselé, dříve prožívají tíhu života</a:t>
            </a:r>
          </a:p>
          <a:p>
            <a:endParaRPr lang="cs-CZ" baseline="0" dirty="0" smtClean="0"/>
          </a:p>
          <a:p>
            <a:r>
              <a:rPr lang="cs-CZ" baseline="0" dirty="0" smtClean="0"/>
              <a:t>u dětí s</a:t>
            </a:r>
            <a:r>
              <a:rPr lang="cs-CZ" dirty="0" smtClean="0"/>
              <a:t> extrémní snahou o kontrolu vnitřních impulzů a emocí</a:t>
            </a:r>
          </a:p>
          <a:p>
            <a:endParaRPr lang="cs-CZ" baseline="0" dirty="0" smtClean="0"/>
          </a:p>
          <a:p>
            <a:r>
              <a:rPr lang="cs-CZ" baseline="0" dirty="0" smtClean="0"/>
              <a:t>často přetrvá do dospělosti</a:t>
            </a:r>
          </a:p>
          <a:p>
            <a:endParaRPr lang="cs-CZ" dirty="0" smtClean="0"/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 adolescenci kombinace s agresivitou, agitovaností, poruchami chování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46686B-8799-498F-B84B-52AAC39B4EC9}" type="slidenum">
              <a:rPr lang="cs-CZ" smtClean="0"/>
              <a:t>22</a:t>
            </a:fld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významnou roli hrají</a:t>
            </a:r>
            <a:r>
              <a:rPr lang="cs-CZ" baseline="0" dirty="0" smtClean="0"/>
              <a:t> osobnostní dispozice a schopnost vyrovnat se se stresem</a:t>
            </a:r>
          </a:p>
          <a:p>
            <a:r>
              <a:rPr lang="cs-CZ" baseline="0" dirty="0" smtClean="0"/>
              <a:t>vliv má i dostupnost podpory v okolí – jak na rozvoj, tak na průběh</a:t>
            </a:r>
          </a:p>
          <a:p>
            <a:endParaRPr lang="cs-CZ" baseline="0" dirty="0" smtClean="0"/>
          </a:p>
          <a:p>
            <a:r>
              <a:rPr lang="cs-CZ" baseline="0" dirty="0" smtClean="0"/>
              <a:t>na projevy má vliv vývojová úroveň dítěte – u mladších regrese, u starších poruchy chování</a:t>
            </a:r>
          </a:p>
          <a:p>
            <a:r>
              <a:rPr lang="cs-CZ" baseline="0" dirty="0" smtClean="0"/>
              <a:t>mezi projevy patří i derealizace, depersonalizace, subjektivní pocit ztráty emocí</a:t>
            </a:r>
          </a:p>
          <a:p>
            <a:endParaRPr lang="cs-CZ" baseline="0" dirty="0" smtClean="0"/>
          </a:p>
          <a:p>
            <a:r>
              <a:rPr lang="cs-CZ" baseline="0" dirty="0" smtClean="0"/>
              <a:t>začíná do měsíce od působení </a:t>
            </a:r>
            <a:r>
              <a:rPr lang="cs-CZ" baseline="0" dirty="0" err="1" smtClean="0"/>
              <a:t>stresoru</a:t>
            </a:r>
            <a:r>
              <a:rPr lang="cs-CZ" baseline="0" dirty="0" smtClean="0"/>
              <a:t> (</a:t>
            </a:r>
            <a:r>
              <a:rPr lang="cs-CZ" baseline="0" dirty="0" err="1" smtClean="0"/>
              <a:t>stresor</a:t>
            </a:r>
            <a:r>
              <a:rPr lang="cs-CZ" baseline="0" dirty="0" smtClean="0"/>
              <a:t> není neobvyklého nebo katastrofického charakteru), mizí do 6 měsíců po jeho skončení (</a:t>
            </a:r>
            <a:r>
              <a:rPr lang="cs-CZ" baseline="0" dirty="0" err="1" smtClean="0"/>
              <a:t>protrahovaná</a:t>
            </a:r>
            <a:r>
              <a:rPr lang="cs-CZ" baseline="0" dirty="0" smtClean="0"/>
              <a:t> max. 2 roky)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46686B-8799-498F-B84B-52AAC39B4EC9}" type="slidenum">
              <a:rPr lang="cs-CZ" smtClean="0"/>
              <a:t>23</a:t>
            </a:fld>
            <a:endParaRPr 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pozor na nadužívání diagnózy (ne rozvod, ne úmrtí sourozence na nemoc)</a:t>
            </a:r>
          </a:p>
          <a:p>
            <a:endParaRPr lang="cs-CZ" dirty="0" smtClean="0"/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na klinický obraz má vliv vývojová úroveň – u mladších dětí těžká</a:t>
            </a:r>
            <a:r>
              <a:rPr lang="cs-CZ" baseline="0" dirty="0" smtClean="0"/>
              <a:t> regrese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 smtClean="0"/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sny, intruzivní myšlenky, vzpomínky, </a:t>
            </a:r>
            <a:r>
              <a:rPr lang="cs-CZ" dirty="0" err="1" smtClean="0"/>
              <a:t>flashbacky</a:t>
            </a:r>
            <a:r>
              <a:rPr lang="cs-CZ" baseline="0" dirty="0" smtClean="0"/>
              <a:t> míň než u dospělých, opakování ve hře (sexualizovaná hra), znovuprožívání v chování (např. adolescent vyhledávající nebezpečí)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baseline="0" dirty="0" smtClean="0"/>
              <a:t>vyhýbání se místům, tématům hry, interpersonálním kontaktům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baseline="0" dirty="0" smtClean="0"/>
              <a:t>aktivace – poruchy spánku, potíže s pozorností, zvýšená dráždivost, agresivita, zvýšené úlekové reakce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46686B-8799-498F-B84B-52AAC39B4EC9}" type="slidenum">
              <a:rPr lang="cs-CZ" smtClean="0"/>
              <a:t>24</a:t>
            </a:fld>
            <a:endParaRPr 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symptom se objevuje v časové souvislosti se </a:t>
            </a:r>
            <a:r>
              <a:rPr lang="cs-CZ" dirty="0" err="1" smtClean="0"/>
              <a:t>stresorem</a:t>
            </a:r>
            <a:endParaRPr lang="cs-CZ" dirty="0" smtClean="0"/>
          </a:p>
          <a:p>
            <a:r>
              <a:rPr lang="cs-CZ" dirty="0" smtClean="0"/>
              <a:t>více</a:t>
            </a:r>
            <a:r>
              <a:rPr lang="cs-CZ" baseline="0" dirty="0" smtClean="0"/>
              <a:t> u žen</a:t>
            </a:r>
          </a:p>
          <a:p>
            <a:r>
              <a:rPr lang="cs-CZ" baseline="0" dirty="0" smtClean="0"/>
              <a:t>děti někdy „napodobují“ projevy nemocných blízkých</a:t>
            </a:r>
          </a:p>
          <a:p>
            <a:r>
              <a:rPr lang="cs-CZ" baseline="0" dirty="0" smtClean="0"/>
              <a:t>rodina má vliv na průběh – úzkost rodičů, dezorganizovaná reaktivita</a:t>
            </a:r>
          </a:p>
          <a:p>
            <a:r>
              <a:rPr lang="cs-CZ" baseline="0" dirty="0" smtClean="0"/>
              <a:t>nenaléhají na vyšetřování, nemají obavy o své zdraví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46686B-8799-498F-B84B-52AAC39B4EC9}" type="slidenum">
              <a:rPr lang="cs-CZ" smtClean="0"/>
              <a:t>25</a:t>
            </a:fld>
            <a:endParaRPr 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derealizace – spíše zevní svět, kvalita cizosti, neskutečnosti</a:t>
            </a:r>
          </a:p>
          <a:p>
            <a:r>
              <a:rPr lang="cs-CZ" dirty="0" smtClean="0"/>
              <a:t>depersonalizace</a:t>
            </a:r>
            <a:r>
              <a:rPr lang="cs-CZ" baseline="0" dirty="0" smtClean="0"/>
              <a:t> – vlastní tělo, duševní pochody, „já“ se jeví jako nereálné, cizí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46686B-8799-498F-B84B-52AAC39B4EC9}" type="slidenum">
              <a:rPr lang="cs-CZ" smtClean="0"/>
              <a:t>26</a:t>
            </a:fld>
            <a:endParaRPr lang="cs-CZ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46686B-8799-498F-B84B-52AAC39B4EC9}" type="slidenum">
              <a:rPr lang="cs-CZ" smtClean="0"/>
              <a:t>27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„neurotické návyky“ - </a:t>
            </a:r>
            <a:r>
              <a:rPr lang="cs-CZ" sz="1200" dirty="0" smtClean="0"/>
              <a:t>cucání palce, okusování nehtů, trhání vlasů, nadměrná masturbace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46686B-8799-498F-B84B-52AAC39B4EC9}" type="slidenum">
              <a:rPr lang="cs-CZ" smtClean="0"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3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nedědí se konkrétní porucha, ale spíše vloha pro úzkostné spektrum</a:t>
            </a:r>
          </a:p>
          <a:p>
            <a:r>
              <a:rPr lang="cs-CZ" dirty="0" smtClean="0"/>
              <a:t>často u inhibovaného </a:t>
            </a:r>
            <a:r>
              <a:rPr lang="cs-CZ" dirty="0" err="1" smtClean="0"/>
              <a:t>temperamentového</a:t>
            </a:r>
            <a:r>
              <a:rPr lang="cs-CZ" dirty="0" smtClean="0"/>
              <a:t> typu – na novinky reagují odtažitě, vyhýbají se jim → neosahají si, že některé situace prostě nebezpečné nejsou</a:t>
            </a:r>
          </a:p>
          <a:p>
            <a:endParaRPr lang="cs-CZ" dirty="0" smtClean="0"/>
          </a:p>
          <a:p>
            <a:r>
              <a:rPr lang="cs-CZ" dirty="0" err="1" smtClean="0"/>
              <a:t>att</a:t>
            </a:r>
            <a:r>
              <a:rPr lang="cs-CZ" dirty="0" smtClean="0"/>
              <a:t>. 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nejistý typ – často mají necitlivého pečovatele, neodpovídá dobře na jejich potřeby → svět je nebezpečný, dítě se cítí bezmocné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46686B-8799-498F-B84B-52AAC39B4EC9}" type="slidenum">
              <a:rPr lang="cs-CZ" smtClean="0"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3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→ tendence uzpůsobovat si prostředí, aby nikdy nedošlo k zúzkostňujícím zážitkům – vyhýbají se místo hledání </a:t>
            </a:r>
            <a:r>
              <a:rPr lang="cs-CZ" dirty="0" err="1" smtClean="0"/>
              <a:t>copingu</a:t>
            </a:r>
            <a:endParaRPr lang="cs-CZ" dirty="0" smtClean="0"/>
          </a:p>
          <a:p>
            <a:pPr marL="0" marR="0" lvl="3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vnitřní přesvědčení, že se nemají pod kontrolou, každý plamínek je nahlížený jako požár, mají strach z vlastního strachu</a:t>
            </a:r>
          </a:p>
          <a:p>
            <a:pPr marL="0" marR="0" lvl="3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 smtClean="0"/>
          </a:p>
          <a:p>
            <a:pPr marL="0" marR="0" lvl="3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err="1" smtClean="0"/>
              <a:t>prekoncepce</a:t>
            </a:r>
            <a:r>
              <a:rPr lang="cs-CZ" baseline="0" dirty="0" smtClean="0"/>
              <a:t> - </a:t>
            </a:r>
            <a:r>
              <a:rPr lang="cs-CZ" dirty="0" smtClean="0"/>
              <a:t>např. že musím být vždycky vtipná, něco vždycky umět říct, že když budu červená, tak se mi všichni budou smát</a:t>
            </a:r>
          </a:p>
          <a:p>
            <a:pPr marL="0" marR="0" lvl="3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negativní představy o sobě – jsem divná a všichni to vidí</a:t>
            </a:r>
          </a:p>
          <a:p>
            <a:pPr marL="0" marR="0" lvl="3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 smtClean="0"/>
          </a:p>
          <a:p>
            <a:pPr marL="0" marR="0" lvl="3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rodiče:</a:t>
            </a:r>
          </a:p>
          <a:p>
            <a:pPr marL="0" marR="0" lvl="3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komplementární reakce rodičů – bojí se spolu s ním → posílení představy, že je ta situace skutečně nebezpečná</a:t>
            </a:r>
            <a:r>
              <a:rPr lang="cs-CZ" baseline="0" dirty="0" smtClean="0"/>
              <a:t> - </a:t>
            </a:r>
            <a:r>
              <a:rPr lang="cs-CZ" dirty="0" smtClean="0"/>
              <a:t>dítě se v situaci cítí tak, jaké mu dáme poselství – když jsem sama v klidu, dítě bude také v klidu</a:t>
            </a:r>
          </a:p>
          <a:p>
            <a:pPr marL="0" marR="0" lvl="3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err="1" smtClean="0"/>
              <a:t>overprotektivita</a:t>
            </a:r>
            <a:endParaRPr lang="cs-CZ" dirty="0" smtClean="0"/>
          </a:p>
          <a:p>
            <a:pPr marL="0" marR="0" lvl="3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err="1" smtClean="0"/>
              <a:t>hyperkontrola</a:t>
            </a:r>
            <a:endParaRPr lang="cs-CZ" dirty="0" smtClean="0"/>
          </a:p>
          <a:p>
            <a:pPr marL="0" marR="0" lvl="3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46686B-8799-498F-B84B-52AAC39B4EC9}" type="slidenum">
              <a:rPr lang="cs-CZ" smtClean="0"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Mahlerová</a:t>
            </a:r>
            <a:r>
              <a:rPr lang="cs-CZ" dirty="0" smtClean="0"/>
              <a:t>:</a:t>
            </a:r>
          </a:p>
          <a:p>
            <a:pPr lvl="1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normální autismus – neodlišuje mezi sebou a matkou</a:t>
            </a:r>
          </a:p>
          <a:p>
            <a:pPr lvl="1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normální symbiosa</a:t>
            </a:r>
          </a:p>
          <a:p>
            <a:pPr lvl="1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separace-individuace – od 4. měsíce</a:t>
            </a:r>
          </a:p>
          <a:p>
            <a:pPr lvl="2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diferenciace – odlišuje mámu od jiných lidí – na konci normální separační strach (8. - 9. měsíc)</a:t>
            </a:r>
          </a:p>
          <a:p>
            <a:pPr lvl="2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procvičování – aktivní vzdalování se od matky + vracení se k mámě, tam se zklidní (do 16. měsíce)</a:t>
            </a:r>
          </a:p>
          <a:p>
            <a:pPr lvl="2"/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znovusbližování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aktivní navazování vztahů k dalším lidem, vyšší odolnost vůči frustraci + současné narážení na vlastní limity, omezené síly → ambivalence potřeba expanze X dost úzkosti (16. – 25. m.)</a:t>
            </a:r>
          </a:p>
          <a:p>
            <a:pPr lvl="2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individuace – dosažení objektní stálosti matky, obraz je </a:t>
            </a: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internalizován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opírá se o jistotu vztahu → dítě snese delší separaci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46686B-8799-498F-B84B-52AAC39B4EC9}" type="slidenum">
              <a:rPr lang="cs-CZ" smtClean="0"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pokud jiný obsah strachů → F4</a:t>
            </a:r>
          </a:p>
          <a:p>
            <a:endParaRPr lang="cs-CZ" dirty="0" smtClean="0"/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dirty="0" smtClean="0"/>
              <a:t>nezapomínat na možnost šikany – může ten strach být odůvodněný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46686B-8799-498F-B84B-52AAC39B4EC9}" type="slidenum">
              <a:rPr lang="cs-CZ" smtClean="0"/>
              <a:t>9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 2 – 3 let je stupeň sociální obavy normální, měl by pak polevovat, dítě by se mělo pak postupně otrkávat a být kompetentnější ve vztahu k cizím lidem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někdy se stupňuje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 sociální fobie a pak až do vyhýbavé poruchy osobnosti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46686B-8799-498F-B84B-52AAC39B4EC9}" type="slidenum">
              <a:rPr lang="cs-CZ" smtClean="0"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patří do kapitoly Poruchy</a:t>
            </a:r>
            <a:r>
              <a:rPr lang="cs-CZ" baseline="0" dirty="0" smtClean="0"/>
              <a:t> emočního vývoje F93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46686B-8799-498F-B84B-52AAC39B4EC9}" type="slidenum">
              <a:rPr lang="cs-CZ" smtClean="0"/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první práce o panice v dětství v 80. letech – ještě</a:t>
            </a:r>
            <a:r>
              <a:rPr lang="cs-CZ" baseline="0" dirty="0" smtClean="0"/>
              <a:t> se nedošlo ke konsensu, jak často se v dětství vyskytuje – považována za vzácnou → často přehlédnuta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na dalším </a:t>
            </a:r>
            <a:r>
              <a:rPr lang="cs-CZ" dirty="0" err="1" smtClean="0"/>
              <a:t>slidu</a:t>
            </a:r>
            <a:r>
              <a:rPr lang="cs-CZ" dirty="0" smtClean="0"/>
              <a:t> příznaky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46686B-8799-498F-B84B-52AAC39B4EC9}" type="slidenum">
              <a:rPr lang="cs-CZ" smtClean="0"/>
              <a:t>13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B6E6061-0293-4D73-A3F7-4D3BCC5C6669}" type="datetimeFigureOut">
              <a:rPr lang="cs-CZ" smtClean="0"/>
              <a:t>11. 4. 2021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8FCC209-4F0C-432C-85B9-40ECF3CFBC9D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E6061-0293-4D73-A3F7-4D3BCC5C6669}" type="datetimeFigureOut">
              <a:rPr lang="cs-CZ" smtClean="0"/>
              <a:t>11. 4. 2021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CC209-4F0C-432C-85B9-40ECF3CFBC9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E6061-0293-4D73-A3F7-4D3BCC5C6669}" type="datetimeFigureOut">
              <a:rPr lang="cs-CZ" smtClean="0"/>
              <a:t>11. 4. 2021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CC209-4F0C-432C-85B9-40ECF3CFBC9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B6E6061-0293-4D73-A3F7-4D3BCC5C6669}" type="datetimeFigureOut">
              <a:rPr lang="cs-CZ" smtClean="0"/>
              <a:t>11. 4. 2021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8FCC209-4F0C-432C-85B9-40ECF3CFBC9D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B6E6061-0293-4D73-A3F7-4D3BCC5C6669}" type="datetimeFigureOut">
              <a:rPr lang="cs-CZ" smtClean="0"/>
              <a:t>11. 4. 2021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8FCC209-4F0C-432C-85B9-40ECF3CFBC9D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E6061-0293-4D73-A3F7-4D3BCC5C6669}" type="datetimeFigureOut">
              <a:rPr lang="cs-CZ" smtClean="0"/>
              <a:t>11. 4. 2021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CC209-4F0C-432C-85B9-40ECF3CFBC9D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E6061-0293-4D73-A3F7-4D3BCC5C6669}" type="datetimeFigureOut">
              <a:rPr lang="cs-CZ" smtClean="0"/>
              <a:t>11. 4. 2021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CC209-4F0C-432C-85B9-40ECF3CFBC9D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B6E6061-0293-4D73-A3F7-4D3BCC5C6669}" type="datetimeFigureOut">
              <a:rPr lang="cs-CZ" smtClean="0"/>
              <a:t>11. 4. 2021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8FCC209-4F0C-432C-85B9-40ECF3CFBC9D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E6061-0293-4D73-A3F7-4D3BCC5C6669}" type="datetimeFigureOut">
              <a:rPr lang="cs-CZ" smtClean="0"/>
              <a:t>11. 4. 2021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CC209-4F0C-432C-85B9-40ECF3CFBC9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B6E6061-0293-4D73-A3F7-4D3BCC5C6669}" type="datetimeFigureOut">
              <a:rPr lang="cs-CZ" smtClean="0"/>
              <a:t>11. 4. 2021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8FCC209-4F0C-432C-85B9-40ECF3CFBC9D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B6E6061-0293-4D73-A3F7-4D3BCC5C6669}" type="datetimeFigureOut">
              <a:rPr lang="cs-CZ" smtClean="0"/>
              <a:t>11. 4. 2021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8FCC209-4F0C-432C-85B9-40ECF3CFBC9D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B6E6061-0293-4D73-A3F7-4D3BCC5C6669}" type="datetimeFigureOut">
              <a:rPr lang="cs-CZ" smtClean="0"/>
              <a:t>11. 4. 2021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8FCC209-4F0C-432C-85B9-40ECF3CFBC9D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Úzkostné poruchy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Mgr. Jana Adámková</a:t>
            </a:r>
          </a:p>
          <a:p>
            <a:r>
              <a:rPr lang="cs-CZ" dirty="0" smtClean="0"/>
              <a:t>LS 2021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úzkostná porucha v dětství F93.2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musí vzniknout do 6 let</a:t>
            </a:r>
          </a:p>
          <a:p>
            <a:r>
              <a:rPr lang="cs-CZ" b="1" dirty="0" smtClean="0"/>
              <a:t>stálý </a:t>
            </a:r>
            <a:r>
              <a:rPr lang="cs-CZ" b="1" dirty="0" smtClean="0"/>
              <a:t>nebo navracející se strach z cizích lidí nebo vyhýbání se </a:t>
            </a:r>
            <a:r>
              <a:rPr lang="cs-CZ" b="1" dirty="0" smtClean="0"/>
              <a:t>jim</a:t>
            </a:r>
          </a:p>
          <a:p>
            <a:r>
              <a:rPr lang="cs-CZ" dirty="0" smtClean="0"/>
              <a:t>porucha je provázena narušením v sociální oblasti</a:t>
            </a:r>
          </a:p>
          <a:p>
            <a:r>
              <a:rPr lang="cs-CZ" dirty="0" smtClean="0"/>
              <a:t>→ brání normálnímu vývoji vztahů s vrstevníky, osvojování sociálních dovedností</a:t>
            </a:r>
          </a:p>
          <a:p>
            <a:r>
              <a:rPr lang="cs-CZ" dirty="0" smtClean="0"/>
              <a:t>v rodině a mezi blízkými bez obtíží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+ Porucha sourozenecké rivality F93.3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700" dirty="0" smtClean="0"/>
              <a:t>sourozenecká rivalita </a:t>
            </a:r>
            <a:r>
              <a:rPr lang="cs-CZ" sz="2700" dirty="0" smtClean="0"/>
              <a:t>a/nebo </a:t>
            </a:r>
            <a:r>
              <a:rPr lang="cs-CZ" sz="2700" dirty="0" smtClean="0"/>
              <a:t>žárlivost</a:t>
            </a:r>
            <a:endParaRPr lang="cs-CZ" sz="2700" dirty="0" smtClean="0"/>
          </a:p>
          <a:p>
            <a:r>
              <a:rPr lang="cs-CZ" sz="2700" dirty="0" smtClean="0"/>
              <a:t>začátek </a:t>
            </a:r>
            <a:r>
              <a:rPr lang="cs-CZ" sz="2700" dirty="0" smtClean="0"/>
              <a:t>v průběhu několika měsíců po </a:t>
            </a:r>
            <a:r>
              <a:rPr lang="cs-CZ" sz="2700" dirty="0" smtClean="0"/>
              <a:t>narození mladšího </a:t>
            </a:r>
            <a:r>
              <a:rPr lang="cs-CZ" sz="2700" dirty="0" smtClean="0"/>
              <a:t>sourozence</a:t>
            </a:r>
          </a:p>
          <a:p>
            <a:r>
              <a:rPr lang="cs-CZ" dirty="0" smtClean="0"/>
              <a:t>nadměrné soutěžení o pozornost rodičů</a:t>
            </a:r>
          </a:p>
          <a:p>
            <a:r>
              <a:rPr lang="cs-CZ" dirty="0" smtClean="0"/>
              <a:t>neochota dělit se se sourozencem, vzácnost přátelských interakcí, někdy až otevřené nepřátelství, zlomyslnost, agresivita</a:t>
            </a:r>
          </a:p>
          <a:p>
            <a:r>
              <a:rPr lang="cs-CZ" dirty="0" smtClean="0"/>
              <a:t>někdy se projeví regresem</a:t>
            </a:r>
          </a:p>
          <a:p>
            <a:r>
              <a:rPr lang="cs-CZ" dirty="0" smtClean="0"/>
              <a:t>opoziční chování vůči rodičům</a:t>
            </a:r>
          </a:p>
          <a:p>
            <a:r>
              <a:rPr lang="cs-CZ" dirty="0" smtClean="0"/>
              <a:t>výbuchy zlosti, sociální stažení, strach, pocity neštěstí, smutku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Neurotické poruchy v dětském věku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F4x</a:t>
            </a:r>
          </a:p>
          <a:p>
            <a:r>
              <a:rPr lang="cs-CZ" dirty="0" smtClean="0"/>
              <a:t>většinou krystalizují až v dospívání (školní věk)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Panická porucha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častěji u dívek</a:t>
            </a:r>
          </a:p>
          <a:p>
            <a:r>
              <a:rPr lang="cs-CZ" dirty="0" smtClean="0"/>
              <a:t>opakované ataky masivní úzkosti</a:t>
            </a:r>
          </a:p>
          <a:p>
            <a:pPr lvl="1"/>
            <a:r>
              <a:rPr lang="cs-CZ" dirty="0" smtClean="0"/>
              <a:t>nepředvídatelné; krátké</a:t>
            </a:r>
          </a:p>
          <a:p>
            <a:pPr lvl="1"/>
            <a:r>
              <a:rPr lang="cs-CZ" dirty="0" smtClean="0"/>
              <a:t>nejsou vázány na konkrétní situaci</a:t>
            </a:r>
          </a:p>
          <a:p>
            <a:r>
              <a:rPr lang="cs-CZ" dirty="0" smtClean="0"/>
              <a:t>projevy úzkosti: tachykardie, bušení srdce, horko, zima, zkrácený dech, pocení, závrať, derealizace, strach ze smrti</a:t>
            </a:r>
          </a:p>
          <a:p>
            <a:r>
              <a:rPr lang="cs-CZ" dirty="0" smtClean="0"/>
              <a:t>často spojena s </a:t>
            </a:r>
            <a:r>
              <a:rPr lang="cs-CZ" dirty="0" err="1" smtClean="0"/>
              <a:t>agorafofií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panika děti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548680"/>
            <a:ext cx="7467600" cy="3664053"/>
          </a:xfrm>
        </p:spPr>
      </p:pic>
      <p:sp>
        <p:nvSpPr>
          <p:cNvPr id="6" name="TextovéPole 5"/>
          <p:cNvSpPr txBox="1"/>
          <p:nvPr/>
        </p:nvSpPr>
        <p:spPr>
          <a:xfrm>
            <a:off x="2627784" y="4797152"/>
            <a:ext cx="52565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Goetz</a:t>
            </a:r>
            <a:r>
              <a:rPr lang="cs-CZ" dirty="0" smtClean="0"/>
              <a:t>, Hrdlička: PANICKÁ PORUCHA U DĚTÍ A ADOLESCENTŮ – ČÁST 2. Klinické projevy, rizikové faktory a terapie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Generalizovaná úzkostná porucha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množství </a:t>
            </a:r>
            <a:r>
              <a:rPr lang="cs-CZ" dirty="0" err="1" smtClean="0"/>
              <a:t>všeprostupujících</a:t>
            </a:r>
            <a:r>
              <a:rPr lang="cs-CZ" dirty="0" smtClean="0"/>
              <a:t> strachů → trvalé </a:t>
            </a:r>
            <a:r>
              <a:rPr lang="cs-CZ" dirty="0" smtClean="0"/>
              <a:t>napětí</a:t>
            </a:r>
          </a:p>
          <a:p>
            <a:r>
              <a:rPr lang="cs-CZ" dirty="0" smtClean="0"/>
              <a:t>v zátěži se projevy zhoršují, ale po pominutí zátěže úzkost nemizí, je přítomna stále</a:t>
            </a:r>
          </a:p>
          <a:p>
            <a:r>
              <a:rPr lang="cs-CZ" dirty="0" smtClean="0"/>
              <a:t>somatické </a:t>
            </a:r>
            <a:r>
              <a:rPr lang="cs-CZ" dirty="0" smtClean="0"/>
              <a:t>potíže – vágní, přechodné stesky; poruchy usínání</a:t>
            </a:r>
          </a:p>
          <a:p>
            <a:r>
              <a:rPr lang="cs-CZ" dirty="0" smtClean="0"/>
              <a:t>dítě se zdá inhibované, někdy pohybově neklidné, obtížně se soustředí, celkově nejisté, nadměrná potřeba ujišťování</a:t>
            </a:r>
          </a:p>
          <a:p>
            <a:r>
              <a:rPr lang="cs-CZ" dirty="0" smtClean="0"/>
              <a:t>začíná nejčastěji v dospívání</a:t>
            </a:r>
          </a:p>
          <a:p>
            <a:pPr lvl="1"/>
            <a:r>
              <a:rPr lang="cs-CZ" dirty="0" smtClean="0"/>
              <a:t>méně často dříve (6-7 let), když se začíná zařazovat do kolektivu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467600" cy="6141296"/>
          </a:xfrm>
        </p:spPr>
        <p:txBody>
          <a:bodyPr/>
          <a:lstStyle/>
          <a:p>
            <a:r>
              <a:rPr lang="cs-CZ" dirty="0" smtClean="0"/>
              <a:t>často pokračuje do dospělosti</a:t>
            </a:r>
          </a:p>
          <a:p>
            <a:r>
              <a:rPr lang="cs-CZ" dirty="0" smtClean="0"/>
              <a:t>komorbidita</a:t>
            </a:r>
            <a:endParaRPr lang="cs-CZ" dirty="0" smtClean="0"/>
          </a:p>
          <a:p>
            <a:pPr lvl="1"/>
            <a:r>
              <a:rPr lang="cs-CZ" dirty="0" smtClean="0"/>
              <a:t>další úzkostná porucha – často fobie</a:t>
            </a:r>
          </a:p>
          <a:p>
            <a:pPr lvl="1"/>
            <a:r>
              <a:rPr lang="cs-CZ" dirty="0" smtClean="0"/>
              <a:t>zvýšení rizika závislosti na alkoholu či BZD</a:t>
            </a:r>
          </a:p>
          <a:p>
            <a:pPr lvl="1"/>
            <a:r>
              <a:rPr lang="cs-CZ" dirty="0" smtClean="0"/>
              <a:t>zvýšené riziko rozvoje deprese</a:t>
            </a:r>
          </a:p>
          <a:p>
            <a:r>
              <a:rPr lang="cs-CZ" dirty="0" smtClean="0"/>
              <a:t>etiologie</a:t>
            </a:r>
          </a:p>
          <a:p>
            <a:pPr lvl="1"/>
            <a:r>
              <a:rPr lang="cs-CZ" dirty="0" smtClean="0"/>
              <a:t>dědičnost</a:t>
            </a:r>
          </a:p>
          <a:p>
            <a:pPr lvl="1"/>
            <a:r>
              <a:rPr lang="cs-CZ" dirty="0" smtClean="0"/>
              <a:t>rodina</a:t>
            </a:r>
          </a:p>
          <a:p>
            <a:r>
              <a:rPr lang="cs-CZ" dirty="0" smtClean="0"/>
              <a:t>někdy se zamění za ADHD – jsou také neklidné, neposedí</a:t>
            </a:r>
          </a:p>
          <a:p>
            <a:pPr lvl="1"/>
            <a:r>
              <a:rPr lang="cs-CZ" dirty="0" smtClean="0"/>
              <a:t>ale u GAD není impulzivita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anxiety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578110" y="333375"/>
            <a:ext cx="5225779" cy="6140450"/>
          </a:xfr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Fobické úzkostné poruchy F40.x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Agorafobie</a:t>
            </a:r>
          </a:p>
          <a:p>
            <a:pPr lvl="1"/>
            <a:r>
              <a:rPr lang="cs-CZ" dirty="0" smtClean="0"/>
              <a:t>strach z otevřených prostor, množství lidí …</a:t>
            </a:r>
          </a:p>
          <a:p>
            <a:pPr lvl="1"/>
            <a:r>
              <a:rPr lang="cs-CZ" dirty="0" smtClean="0"/>
              <a:t>vegetativní projevy úzkosti, strach se smrti, zbláznění se</a:t>
            </a:r>
          </a:p>
          <a:p>
            <a:pPr lvl="1"/>
            <a:r>
              <a:rPr lang="cs-CZ" dirty="0" smtClean="0"/>
              <a:t>strategií bývá vyhýbání se</a:t>
            </a:r>
          </a:p>
          <a:p>
            <a:pPr lvl="1"/>
            <a:r>
              <a:rPr lang="cs-CZ" dirty="0" smtClean="0"/>
              <a:t>často se pojí s panickou poruchou</a:t>
            </a:r>
          </a:p>
          <a:p>
            <a:r>
              <a:rPr lang="cs-CZ" dirty="0" smtClean="0"/>
              <a:t>Specifické (izolované) fobie</a:t>
            </a:r>
          </a:p>
          <a:p>
            <a:pPr lvl="1"/>
            <a:r>
              <a:rPr lang="cs-CZ" dirty="0" smtClean="0"/>
              <a:t>fobie omezené na specifické spouštěče</a:t>
            </a:r>
          </a:p>
          <a:p>
            <a:pPr lvl="1"/>
            <a:r>
              <a:rPr lang="cs-CZ" dirty="0" smtClean="0"/>
              <a:t>úzkost není součástí generalizovanější poruchy</a:t>
            </a:r>
          </a:p>
          <a:p>
            <a:pPr lvl="1"/>
            <a:r>
              <a:rPr lang="cs-CZ" dirty="0" smtClean="0"/>
              <a:t>např. </a:t>
            </a:r>
            <a:r>
              <a:rPr lang="cs-CZ" dirty="0" err="1" smtClean="0"/>
              <a:t>arachnofobie</a:t>
            </a:r>
            <a:r>
              <a:rPr lang="cs-CZ" dirty="0" smtClean="0"/>
              <a:t>, nozofobie, kancerofobie, </a:t>
            </a:r>
            <a:r>
              <a:rPr lang="cs-CZ" dirty="0" err="1" smtClean="0"/>
              <a:t>hemofobie</a:t>
            </a:r>
            <a:r>
              <a:rPr lang="cs-CZ" dirty="0" smtClean="0"/>
              <a:t> …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7467600" cy="6069288"/>
          </a:xfrm>
        </p:spPr>
        <p:txBody>
          <a:bodyPr/>
          <a:lstStyle/>
          <a:p>
            <a:r>
              <a:rPr lang="cs-CZ" dirty="0" smtClean="0"/>
              <a:t>Sociální fobie</a:t>
            </a:r>
          </a:p>
          <a:p>
            <a:pPr lvl="1"/>
            <a:r>
              <a:rPr lang="cs-CZ" dirty="0" smtClean="0"/>
              <a:t>strach z toho být středem pozornosti, ze zkoumavých pohledů → strach ze styku s druhými lidmi</a:t>
            </a:r>
          </a:p>
          <a:p>
            <a:pPr lvl="1"/>
            <a:r>
              <a:rPr lang="cs-CZ" dirty="0" smtClean="0"/>
              <a:t>částečná/generalizovaná forma</a:t>
            </a:r>
          </a:p>
          <a:p>
            <a:pPr lvl="1"/>
            <a:r>
              <a:rPr lang="cs-CZ" dirty="0" smtClean="0"/>
              <a:t>nejčastěji se objevuje mezi 11. a 15. rokem</a:t>
            </a:r>
          </a:p>
          <a:p>
            <a:pPr lvl="1"/>
            <a:r>
              <a:rPr lang="cs-CZ" dirty="0" smtClean="0"/>
              <a:t>pojí se s nižším sebevědomím, pokleslou náladou, </a:t>
            </a:r>
            <a:r>
              <a:rPr lang="cs-CZ" dirty="0" err="1" smtClean="0"/>
              <a:t>sui</a:t>
            </a:r>
            <a:r>
              <a:rPr lang="cs-CZ" dirty="0" smtClean="0"/>
              <a:t>. </a:t>
            </a:r>
            <a:r>
              <a:rPr lang="cs-CZ" dirty="0" smtClean="0"/>
              <a:t>myšlenkami</a:t>
            </a:r>
          </a:p>
          <a:p>
            <a:pPr lvl="1"/>
            <a:r>
              <a:rPr lang="cs-CZ" dirty="0" smtClean="0"/>
              <a:t>děti mají menší šanci vyhýbat se </a:t>
            </a:r>
            <a:r>
              <a:rPr lang="cs-CZ" dirty="0" smtClean="0"/>
              <a:t>→ spíše vede ke stresu než k vyhýbání </a:t>
            </a:r>
            <a:r>
              <a:rPr lang="cs-CZ" dirty="0" smtClean="0"/>
              <a:t>se</a:t>
            </a:r>
          </a:p>
          <a:p>
            <a:pPr lvl="1"/>
            <a:r>
              <a:rPr lang="cs-CZ" dirty="0" smtClean="0"/>
              <a:t>často nediagnostikovaná</a:t>
            </a:r>
          </a:p>
          <a:p>
            <a:pPr lvl="2"/>
            <a:r>
              <a:rPr lang="cs-CZ" dirty="0" smtClean="0"/>
              <a:t>← obtíže s </a:t>
            </a:r>
            <a:r>
              <a:rPr lang="cs-CZ" dirty="0" err="1" smtClean="0"/>
              <a:t>prvokontaktem</a:t>
            </a:r>
            <a:r>
              <a:rPr lang="cs-CZ" dirty="0" smtClean="0"/>
              <a:t>, s neznámými lidmi moc nemluví</a:t>
            </a:r>
          </a:p>
          <a:p>
            <a:pPr lvl="2"/>
            <a:r>
              <a:rPr lang="cs-CZ" dirty="0" smtClean="0"/>
              <a:t>← jsou přesvědčení, že takoví prostě jsou (berou, že mají takovou povahu, že nejde o poruchu</a:t>
            </a:r>
            <a:r>
              <a:rPr lang="cs-CZ" dirty="0" smtClean="0"/>
              <a:t>)</a:t>
            </a:r>
          </a:p>
          <a:p>
            <a:pPr lvl="2"/>
            <a:r>
              <a:rPr lang="cs-CZ" dirty="0" smtClean="0"/>
              <a:t>← </a:t>
            </a:r>
            <a:r>
              <a:rPr lang="cs-CZ" dirty="0" smtClean="0"/>
              <a:t>překrývající strategie mohou bránit rozpoznání – časné zneužívání alkoholu, BZD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úvod</a:t>
            </a:r>
          </a:p>
          <a:p>
            <a:r>
              <a:rPr lang="cs-CZ" dirty="0" smtClean="0"/>
              <a:t>poruchy emočního vývoje:</a:t>
            </a:r>
          </a:p>
          <a:p>
            <a:pPr lvl="1"/>
            <a:r>
              <a:rPr lang="cs-CZ" dirty="0" smtClean="0"/>
              <a:t>Separační úzkostná porucha v dětství</a:t>
            </a:r>
          </a:p>
          <a:p>
            <a:pPr lvl="1"/>
            <a:r>
              <a:rPr lang="cs-CZ" dirty="0" smtClean="0"/>
              <a:t>Fobická úzkostná porucha v dětství</a:t>
            </a:r>
          </a:p>
          <a:p>
            <a:pPr lvl="1"/>
            <a:r>
              <a:rPr lang="cs-CZ" dirty="0" smtClean="0"/>
              <a:t>Sociální úzkostná porucha v dětství</a:t>
            </a:r>
          </a:p>
          <a:p>
            <a:pPr lvl="1"/>
            <a:r>
              <a:rPr lang="cs-CZ" dirty="0" smtClean="0"/>
              <a:t>+ Porucha sourozenecké rivality</a:t>
            </a:r>
          </a:p>
          <a:p>
            <a:r>
              <a:rPr lang="cs-CZ" dirty="0" smtClean="0"/>
              <a:t>neurotické poruchy v dětském věku:</a:t>
            </a:r>
          </a:p>
          <a:p>
            <a:pPr lvl="1"/>
            <a:r>
              <a:rPr lang="cs-CZ" dirty="0" smtClean="0"/>
              <a:t>Fobické úzkostné poruchy</a:t>
            </a:r>
          </a:p>
          <a:p>
            <a:pPr lvl="1"/>
            <a:r>
              <a:rPr lang="cs-CZ" dirty="0" smtClean="0"/>
              <a:t>Panická porucha</a:t>
            </a:r>
          </a:p>
          <a:p>
            <a:pPr lvl="1"/>
            <a:r>
              <a:rPr lang="cs-CZ" dirty="0" smtClean="0"/>
              <a:t>GAD</a:t>
            </a:r>
          </a:p>
          <a:p>
            <a:pPr lvl="1"/>
            <a:r>
              <a:rPr lang="cs-CZ" dirty="0" smtClean="0"/>
              <a:t>OCD</a:t>
            </a:r>
          </a:p>
          <a:p>
            <a:pPr lvl="1"/>
            <a:r>
              <a:rPr lang="cs-CZ" dirty="0" err="1" smtClean="0"/>
              <a:t>Disociativní</a:t>
            </a:r>
            <a:r>
              <a:rPr lang="cs-CZ" dirty="0" smtClean="0"/>
              <a:t> (konverzní) poruchy</a:t>
            </a:r>
          </a:p>
          <a:p>
            <a:pPr lvl="1"/>
            <a:r>
              <a:rPr lang="cs-CZ" dirty="0" err="1" smtClean="0"/>
              <a:t>Somatoformní</a:t>
            </a:r>
            <a:r>
              <a:rPr lang="cs-CZ" dirty="0" smtClean="0"/>
              <a:t> poruchy</a:t>
            </a:r>
          </a:p>
          <a:p>
            <a:pPr lvl="1"/>
            <a:r>
              <a:rPr lang="cs-CZ" dirty="0" smtClean="0"/>
              <a:t>Reakce na těžký stres a poruchy přizpůsobení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komfortní zóna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240786" y="404813"/>
            <a:ext cx="5900428" cy="6069012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Obsedantně kompulzivní porucha F42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obsese – opakující se vtíravé, nutkavé myšlenky, představy, impulzy</a:t>
            </a:r>
          </a:p>
          <a:p>
            <a:r>
              <a:rPr lang="cs-CZ" dirty="0" err="1" smtClean="0"/>
              <a:t>kompulze</a:t>
            </a:r>
            <a:r>
              <a:rPr lang="cs-CZ" dirty="0" smtClean="0"/>
              <a:t> – slouží ke zmírnění úzkosti a zabránění hrozivým následkům; bývají neadekvátní</a:t>
            </a:r>
          </a:p>
          <a:p>
            <a:r>
              <a:rPr lang="cs-CZ" dirty="0" smtClean="0"/>
              <a:t>vnitřní úzkost je přenesena na vnější objekty</a:t>
            </a:r>
          </a:p>
          <a:p>
            <a:r>
              <a:rPr lang="cs-CZ" dirty="0" smtClean="0"/>
              <a:t>nejčastěji začíná mezi 20 – 26 let</a:t>
            </a:r>
          </a:p>
          <a:p>
            <a:pPr lvl="1"/>
            <a:r>
              <a:rPr lang="cs-CZ" dirty="0" smtClean="0"/>
              <a:t>vrcholy začátku příznaků v mladším věku jsou 12 – 14 let a 20 – 22 let</a:t>
            </a:r>
          </a:p>
          <a:p>
            <a:r>
              <a:rPr lang="cs-CZ" dirty="0" smtClean="0"/>
              <a:t>etiologie – multifaktoriální</a:t>
            </a:r>
          </a:p>
          <a:p>
            <a:r>
              <a:rPr lang="cs-CZ" dirty="0" smtClean="0"/>
              <a:t>spouštěče – zátěž v rodině, ztráta vrstevníka, zážitky s násilím, katastrofami (i v médiích)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467600" cy="6141296"/>
          </a:xfrm>
        </p:spPr>
        <p:txBody>
          <a:bodyPr/>
          <a:lstStyle/>
          <a:p>
            <a:r>
              <a:rPr lang="cs-CZ" dirty="0" smtClean="0"/>
              <a:t>často nejisté, úzkostné, málo sebevědomé, perfekcionistické, </a:t>
            </a:r>
            <a:r>
              <a:rPr lang="cs-CZ" dirty="0" err="1" smtClean="0"/>
              <a:t>pseudodospělé</a:t>
            </a:r>
            <a:r>
              <a:rPr lang="cs-CZ" dirty="0" smtClean="0"/>
              <a:t> děti</a:t>
            </a:r>
          </a:p>
          <a:p>
            <a:r>
              <a:rPr lang="cs-CZ" dirty="0" smtClean="0"/>
              <a:t>interferuje se sociální rolí dítěte</a:t>
            </a:r>
          </a:p>
          <a:p>
            <a:r>
              <a:rPr lang="cs-CZ" dirty="0" smtClean="0"/>
              <a:t>obsahy se v čase mění, </a:t>
            </a:r>
            <a:r>
              <a:rPr lang="cs-CZ" dirty="0" err="1" smtClean="0"/>
              <a:t>mění</a:t>
            </a:r>
            <a:r>
              <a:rPr lang="cs-CZ" dirty="0" smtClean="0"/>
              <a:t> se i poměr obsesí a </a:t>
            </a:r>
            <a:r>
              <a:rPr lang="cs-CZ" dirty="0" err="1" smtClean="0"/>
              <a:t>kompulzí</a:t>
            </a:r>
            <a:r>
              <a:rPr lang="cs-CZ" dirty="0" smtClean="0"/>
              <a:t> (s věkem více obsesí)</a:t>
            </a:r>
          </a:p>
          <a:p>
            <a:r>
              <a:rPr lang="cs-CZ" dirty="0" smtClean="0"/>
              <a:t>někdy přechází do </a:t>
            </a:r>
            <a:r>
              <a:rPr lang="cs-CZ" dirty="0" err="1" smtClean="0"/>
              <a:t>egosyntonní</a:t>
            </a:r>
            <a:r>
              <a:rPr lang="cs-CZ" dirty="0" smtClean="0"/>
              <a:t> povahy (→ ohrožení vznikem </a:t>
            </a:r>
            <a:r>
              <a:rPr lang="cs-CZ" dirty="0" err="1" smtClean="0"/>
              <a:t>anankastické</a:t>
            </a:r>
            <a:r>
              <a:rPr lang="cs-CZ" dirty="0" smtClean="0"/>
              <a:t> PO)</a:t>
            </a:r>
          </a:p>
          <a:p>
            <a:r>
              <a:rPr lang="cs-CZ" dirty="0" err="1" smtClean="0"/>
              <a:t>dif</a:t>
            </a:r>
            <a:r>
              <a:rPr lang="cs-CZ" dirty="0" smtClean="0"/>
              <a:t> dg</a:t>
            </a:r>
          </a:p>
          <a:p>
            <a:pPr lvl="1"/>
            <a:r>
              <a:rPr lang="cs-CZ" dirty="0" smtClean="0"/>
              <a:t>PAS – u OCD vnímá </a:t>
            </a:r>
            <a:r>
              <a:rPr lang="cs-CZ" dirty="0" err="1" smtClean="0"/>
              <a:t>kompulze</a:t>
            </a:r>
            <a:r>
              <a:rPr lang="cs-CZ" dirty="0" smtClean="0"/>
              <a:t> jako nepříjemné</a:t>
            </a:r>
          </a:p>
          <a:p>
            <a:pPr lvl="1"/>
            <a:r>
              <a:rPr lang="cs-CZ" dirty="0" smtClean="0"/>
              <a:t>tiky – OCD větší složitost, účel</a:t>
            </a:r>
          </a:p>
          <a:p>
            <a:r>
              <a:rPr lang="cs-CZ" dirty="0" smtClean="0"/>
              <a:t>farmakoterapie, psychoterapie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Reakce na těžký stres a poruchy přizpůsobení F43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Poruchy přizpůsobení</a:t>
            </a:r>
          </a:p>
          <a:p>
            <a:pPr lvl="1"/>
            <a:r>
              <a:rPr lang="cs-CZ" dirty="0" smtClean="0"/>
              <a:t>vzniká jako reakce na významnou životní změnu nebo stresovou událost</a:t>
            </a:r>
          </a:p>
          <a:p>
            <a:pPr lvl="1"/>
            <a:r>
              <a:rPr lang="cs-CZ" dirty="0" smtClean="0"/>
              <a:t>úzkost, deprese, pocity bezmoci, regresivní projevy, poruchy chování, u starších riziko </a:t>
            </a:r>
            <a:r>
              <a:rPr lang="cs-CZ" dirty="0" err="1" smtClean="0"/>
              <a:t>sui</a:t>
            </a:r>
            <a:endParaRPr lang="cs-CZ" dirty="0" smtClean="0"/>
          </a:p>
          <a:p>
            <a:pPr lvl="1"/>
            <a:r>
              <a:rPr lang="cs-CZ" dirty="0" smtClean="0"/>
              <a:t>rozhodující je subjektivní prožitek stresu</a:t>
            </a:r>
          </a:p>
          <a:p>
            <a:pPr lvl="1"/>
            <a:r>
              <a:rPr lang="cs-CZ" dirty="0" smtClean="0"/>
              <a:t>nemusí jít o vnější změnu – i obtížné zvládání vývojových krizí</a:t>
            </a:r>
          </a:p>
          <a:p>
            <a:pPr lvl="1"/>
            <a:r>
              <a:rPr lang="cs-CZ" dirty="0" smtClean="0"/>
              <a:t>dílčí poruchy:</a:t>
            </a:r>
          </a:p>
          <a:p>
            <a:pPr lvl="2"/>
            <a:r>
              <a:rPr lang="cs-CZ" dirty="0" smtClean="0"/>
              <a:t>krátká depresivní reakce</a:t>
            </a:r>
          </a:p>
          <a:p>
            <a:pPr lvl="2"/>
            <a:r>
              <a:rPr lang="cs-CZ" dirty="0" err="1" smtClean="0"/>
              <a:t>protrahovaná</a:t>
            </a:r>
            <a:r>
              <a:rPr lang="cs-CZ" dirty="0" smtClean="0"/>
              <a:t> depresivní reakce</a:t>
            </a:r>
          </a:p>
          <a:p>
            <a:pPr lvl="2"/>
            <a:r>
              <a:rPr lang="cs-CZ" dirty="0" smtClean="0"/>
              <a:t>smíšená depresivní a úzkostná reakce</a:t>
            </a:r>
          </a:p>
          <a:p>
            <a:pPr lvl="2"/>
            <a:r>
              <a:rPr lang="cs-CZ" dirty="0" smtClean="0"/>
              <a:t>s převládajícími poruchami emotivity</a:t>
            </a:r>
          </a:p>
          <a:p>
            <a:pPr lvl="2"/>
            <a:r>
              <a:rPr lang="cs-CZ" dirty="0" smtClean="0"/>
              <a:t>s převládajícími poruchami chování</a:t>
            </a: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7467600" cy="6069288"/>
          </a:xfrm>
        </p:spPr>
        <p:txBody>
          <a:bodyPr/>
          <a:lstStyle/>
          <a:p>
            <a:r>
              <a:rPr lang="cs-CZ" dirty="0" smtClean="0"/>
              <a:t>Posttraumatická stresová porucha</a:t>
            </a:r>
          </a:p>
          <a:p>
            <a:pPr lvl="1"/>
            <a:r>
              <a:rPr lang="cs-CZ" dirty="0" smtClean="0"/>
              <a:t>reakce na situaci, která by pravděpodobně vyvolala narušení u kohokoli</a:t>
            </a:r>
          </a:p>
          <a:p>
            <a:pPr lvl="1"/>
            <a:r>
              <a:rPr lang="cs-CZ" dirty="0" smtClean="0"/>
              <a:t>objevuje se do 6 měsíců od události</a:t>
            </a:r>
          </a:p>
          <a:p>
            <a:pPr lvl="1"/>
            <a:r>
              <a:rPr lang="cs-CZ" dirty="0" smtClean="0"/>
              <a:t>znovuprožívání traumatické události</a:t>
            </a:r>
          </a:p>
          <a:p>
            <a:pPr lvl="1"/>
            <a:r>
              <a:rPr lang="cs-CZ" dirty="0" smtClean="0"/>
              <a:t>vyhýbavé chování</a:t>
            </a:r>
          </a:p>
          <a:p>
            <a:pPr lvl="1"/>
            <a:r>
              <a:rPr lang="cs-CZ" dirty="0" smtClean="0"/>
              <a:t>zvýšená vegetativní aktivace</a:t>
            </a:r>
          </a:p>
          <a:p>
            <a:pPr lvl="1"/>
            <a:r>
              <a:rPr lang="cs-CZ" dirty="0" err="1" smtClean="0"/>
              <a:t>anhedonie</a:t>
            </a:r>
            <a:r>
              <a:rPr lang="cs-CZ" dirty="0" smtClean="0"/>
              <a:t>, stažení se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Disociativní</a:t>
            </a:r>
            <a:r>
              <a:rPr lang="cs-CZ" dirty="0" smtClean="0"/>
              <a:t> (konverzní) poruchy F44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„rozpojení“ psychické jednoty</a:t>
            </a:r>
          </a:p>
          <a:p>
            <a:r>
              <a:rPr lang="cs-CZ" dirty="0" smtClean="0"/>
              <a:t>jedná se o obranný mechanismu – často vzniká v reakci na traumatický či zatěžující zážitek</a:t>
            </a:r>
          </a:p>
          <a:p>
            <a:r>
              <a:rPr lang="cs-CZ" dirty="0" smtClean="0"/>
              <a:t>ustupuje většinou rychle – do 3 měsíců</a:t>
            </a:r>
          </a:p>
          <a:p>
            <a:r>
              <a:rPr lang="cs-CZ" dirty="0" smtClean="0"/>
              <a:t>nemusí </a:t>
            </a:r>
            <a:r>
              <a:rPr lang="cs-CZ" dirty="0" smtClean="0"/>
              <a:t>nutně vést k PO v dospělosti</a:t>
            </a:r>
          </a:p>
          <a:p>
            <a:r>
              <a:rPr lang="cs-CZ" dirty="0" smtClean="0"/>
              <a:t>tělesný symptom nerespektuje fyziologické zákonitosti</a:t>
            </a:r>
          </a:p>
          <a:p>
            <a:r>
              <a:rPr lang="cs-CZ" dirty="0" smtClean="0"/>
              <a:t>začíná většinou v pubertě</a:t>
            </a:r>
          </a:p>
          <a:p>
            <a:r>
              <a:rPr lang="cs-CZ" dirty="0" smtClean="0"/>
              <a:t>nevědomý mechanismus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467600" cy="6141296"/>
          </a:xfrm>
        </p:spPr>
        <p:txBody>
          <a:bodyPr/>
          <a:lstStyle/>
          <a:p>
            <a:r>
              <a:rPr lang="cs-CZ" dirty="0" smtClean="0"/>
              <a:t>depersonalizace</a:t>
            </a:r>
          </a:p>
          <a:p>
            <a:pPr lvl="1"/>
            <a:r>
              <a:rPr lang="cs-CZ" dirty="0" smtClean="0"/>
              <a:t>prožitek oddělení od vlastních duševních pochodů nebo od těla – pocit jejich pouhého pozorování</a:t>
            </a:r>
          </a:p>
          <a:p>
            <a:pPr lvl="1"/>
            <a:r>
              <a:rPr lang="cs-CZ" dirty="0" err="1" smtClean="0"/>
              <a:t>depresonalizace</a:t>
            </a:r>
            <a:r>
              <a:rPr lang="cs-CZ" dirty="0" smtClean="0"/>
              <a:t>, derealizace</a:t>
            </a:r>
          </a:p>
          <a:p>
            <a:pPr lvl="1"/>
            <a:r>
              <a:rPr lang="cs-CZ" dirty="0" smtClean="0"/>
              <a:t>často provázena úzkostí</a:t>
            </a:r>
          </a:p>
          <a:p>
            <a:pPr lvl="1"/>
            <a:r>
              <a:rPr lang="cs-CZ" dirty="0" smtClean="0"/>
              <a:t>respektují realitu</a:t>
            </a:r>
          </a:p>
          <a:p>
            <a:pPr lvl="1"/>
            <a:r>
              <a:rPr lang="cs-CZ" dirty="0" smtClean="0"/>
              <a:t>začíná náhle, většinou mezi 15 a 30 lety</a:t>
            </a:r>
          </a:p>
          <a:p>
            <a:pPr lvl="1"/>
            <a:r>
              <a:rPr lang="cs-CZ" dirty="0" smtClean="0"/>
              <a:t>většinou chronický průběh</a:t>
            </a:r>
          </a:p>
          <a:p>
            <a:r>
              <a:rPr lang="cs-CZ" dirty="0" err="1" smtClean="0"/>
              <a:t>disociativní</a:t>
            </a:r>
            <a:r>
              <a:rPr lang="cs-CZ" dirty="0" smtClean="0"/>
              <a:t> amnézie</a:t>
            </a:r>
          </a:p>
          <a:p>
            <a:pPr lvl="1"/>
            <a:r>
              <a:rPr lang="cs-CZ" dirty="0" smtClean="0"/>
              <a:t>parciální ztráta paměti na psychologicky významné události</a:t>
            </a:r>
          </a:p>
          <a:p>
            <a:r>
              <a:rPr lang="cs-CZ" dirty="0" err="1" smtClean="0"/>
              <a:t>disociativní</a:t>
            </a:r>
            <a:r>
              <a:rPr lang="cs-CZ" dirty="0" smtClean="0"/>
              <a:t> křeče</a:t>
            </a:r>
          </a:p>
          <a:p>
            <a:r>
              <a:rPr lang="cs-CZ" dirty="0" err="1" smtClean="0"/>
              <a:t>disociativní</a:t>
            </a:r>
            <a:r>
              <a:rPr lang="cs-CZ" dirty="0" smtClean="0"/>
              <a:t> poruchy motoriky</a:t>
            </a: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Somatoformní</a:t>
            </a:r>
            <a:r>
              <a:rPr lang="cs-CZ" dirty="0" smtClean="0"/>
              <a:t> poruchy F45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přítomnost tělesných příznaků bez prokazatelných organických patologických změn (medicínsky nevysvětlitelné příznaky)</a:t>
            </a:r>
          </a:p>
          <a:p>
            <a:r>
              <a:rPr lang="cs-CZ" dirty="0" smtClean="0"/>
              <a:t>není vědomá ani volní kontrola</a:t>
            </a:r>
          </a:p>
          <a:p>
            <a:r>
              <a:rPr lang="cs-CZ" dirty="0" smtClean="0"/>
              <a:t>častá kontinuita z dětství do </a:t>
            </a:r>
            <a:r>
              <a:rPr lang="cs-CZ" dirty="0" smtClean="0"/>
              <a:t>dospělosti</a:t>
            </a:r>
          </a:p>
          <a:p>
            <a:r>
              <a:rPr lang="cs-CZ" dirty="0" smtClean="0"/>
              <a:t>děti často na duševní nepohodu reagují tělesnými symptomy</a:t>
            </a:r>
            <a:endParaRPr lang="cs-CZ" dirty="0" smtClean="0"/>
          </a:p>
          <a:p>
            <a:r>
              <a:rPr lang="cs-CZ" dirty="0" smtClean="0"/>
              <a:t>bolesti hlavy, břicha, kloubů, svalů, neurologické obtíže, únava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467600" cy="6141296"/>
          </a:xfrm>
        </p:spPr>
        <p:txBody>
          <a:bodyPr/>
          <a:lstStyle/>
          <a:p>
            <a:r>
              <a:rPr lang="cs-CZ" dirty="0" err="1" smtClean="0"/>
              <a:t>Somatizační</a:t>
            </a:r>
            <a:r>
              <a:rPr lang="cs-CZ" dirty="0" smtClean="0"/>
              <a:t> porucha</a:t>
            </a:r>
          </a:p>
          <a:p>
            <a:pPr lvl="1"/>
            <a:r>
              <a:rPr lang="cs-CZ" dirty="0" smtClean="0"/>
              <a:t>mnohočetné měnlivé symptomy, trvá alespoň 2 roky</a:t>
            </a:r>
          </a:p>
          <a:p>
            <a:pPr lvl="1"/>
            <a:r>
              <a:rPr lang="cs-CZ" dirty="0" smtClean="0"/>
              <a:t>často spojená s disharmonickým vývojem </a:t>
            </a:r>
            <a:r>
              <a:rPr lang="cs-CZ" dirty="0" smtClean="0"/>
              <a:t>osobnosti – ale nemusí být</a:t>
            </a:r>
            <a:endParaRPr lang="cs-CZ" dirty="0" smtClean="0"/>
          </a:p>
          <a:p>
            <a:pPr lvl="1"/>
            <a:r>
              <a:rPr lang="cs-CZ" dirty="0" smtClean="0"/>
              <a:t>vliv genetiky, </a:t>
            </a:r>
            <a:r>
              <a:rPr lang="cs-CZ" smtClean="0"/>
              <a:t>rodinného prostředí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7467600" cy="6213304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odlišení od úzkostných poruch v dospělosti</a:t>
            </a:r>
          </a:p>
          <a:p>
            <a:pPr lvl="1"/>
            <a:r>
              <a:rPr lang="cs-CZ" dirty="0" smtClean="0"/>
              <a:t>v dětství </a:t>
            </a:r>
            <a:r>
              <a:rPr lang="cs-CZ" dirty="0" err="1" smtClean="0"/>
              <a:t>difůznějšího</a:t>
            </a:r>
            <a:r>
              <a:rPr lang="cs-CZ" dirty="0" smtClean="0"/>
              <a:t> charakteru</a:t>
            </a:r>
          </a:p>
          <a:p>
            <a:pPr lvl="2"/>
            <a:r>
              <a:rPr lang="cs-CZ" dirty="0" smtClean="0"/>
              <a:t>somatické stesky, tiky, poruchy jídla, spánku, kousání nehtů, strachy, úzkosti</a:t>
            </a:r>
            <a:endParaRPr lang="cs-CZ" dirty="0" smtClean="0"/>
          </a:p>
          <a:p>
            <a:pPr lvl="1"/>
            <a:r>
              <a:rPr lang="cs-CZ" dirty="0" smtClean="0"/>
              <a:t>diskontinuita do dospělosti</a:t>
            </a:r>
          </a:p>
          <a:p>
            <a:pPr lvl="1"/>
            <a:r>
              <a:rPr lang="cs-CZ" dirty="0" smtClean="0"/>
              <a:t>v dětství spíše vystupňování normálních vývojových projevů</a:t>
            </a:r>
          </a:p>
          <a:p>
            <a:pPr lvl="1"/>
            <a:r>
              <a:rPr lang="cs-CZ" dirty="0" smtClean="0"/>
              <a:t>→ v dětství lepší prognóza</a:t>
            </a:r>
          </a:p>
          <a:p>
            <a:pPr lvl="1"/>
            <a:r>
              <a:rPr lang="cs-CZ" dirty="0" smtClean="0"/>
              <a:t>→ musíme dobře odlišovat, co je ještě vývojově přiměřené, a co už ne</a:t>
            </a:r>
          </a:p>
          <a:p>
            <a:r>
              <a:rPr lang="cs-CZ" dirty="0" smtClean="0"/>
              <a:t>vývojově normální úzkost</a:t>
            </a:r>
          </a:p>
          <a:p>
            <a:pPr lvl="1"/>
            <a:r>
              <a:rPr lang="cs-CZ" dirty="0" smtClean="0"/>
              <a:t>separační – kolem 8. 9. m.</a:t>
            </a:r>
          </a:p>
          <a:p>
            <a:pPr lvl="1"/>
            <a:r>
              <a:rPr lang="cs-CZ" dirty="0" smtClean="0"/>
              <a:t>strach z cizích lidí – od 2 – 3 let by měl polevovat</a:t>
            </a:r>
          </a:p>
          <a:p>
            <a:pPr lvl="1"/>
            <a:r>
              <a:rPr lang="cs-CZ" dirty="0" smtClean="0"/>
              <a:t>předškoláci: </a:t>
            </a:r>
            <a:r>
              <a:rPr lang="cs-CZ" dirty="0" smtClean="0"/>
              <a:t>fobie z myší, hmyzu, psů, </a:t>
            </a:r>
            <a:r>
              <a:rPr lang="cs-CZ" dirty="0" smtClean="0"/>
              <a:t>zlodějů</a:t>
            </a:r>
          </a:p>
          <a:p>
            <a:pPr lvl="1"/>
            <a:r>
              <a:rPr lang="cs-CZ" dirty="0" smtClean="0"/>
              <a:t>kolem </a:t>
            </a:r>
            <a:r>
              <a:rPr lang="cs-CZ" dirty="0" smtClean="0"/>
              <a:t>10. roku znovuoživení separační tematiky – strach ze samoty, nemoci, </a:t>
            </a:r>
            <a:r>
              <a:rPr lang="cs-CZ" dirty="0" smtClean="0"/>
              <a:t>bouřky (← konceptualizace smrti)</a:t>
            </a:r>
          </a:p>
          <a:p>
            <a:pPr lvl="1"/>
            <a:r>
              <a:rPr lang="cs-CZ" dirty="0" smtClean="0"/>
              <a:t>mladší školní věk – strach ze selhání, trapnosti, školního </a:t>
            </a:r>
            <a:r>
              <a:rPr lang="cs-CZ" dirty="0" smtClean="0"/>
              <a:t>selhání</a:t>
            </a:r>
          </a:p>
          <a:p>
            <a:pPr lvl="1"/>
            <a:r>
              <a:rPr lang="cs-CZ" dirty="0" smtClean="0"/>
              <a:t>puberta </a:t>
            </a:r>
            <a:r>
              <a:rPr lang="cs-CZ" dirty="0" smtClean="0"/>
              <a:t>– obavy ze selhání, odmítnutí vrstevníky, válek, přírodních katastrof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467600" cy="6141296"/>
          </a:xfrm>
        </p:spPr>
        <p:txBody>
          <a:bodyPr>
            <a:normAutofit/>
          </a:bodyPr>
          <a:lstStyle/>
          <a:p>
            <a:pPr lvl="0"/>
            <a:r>
              <a:rPr lang="cs-CZ" dirty="0" smtClean="0"/>
              <a:t>projevy jsou u dětí </a:t>
            </a:r>
            <a:r>
              <a:rPr lang="cs-CZ" dirty="0" smtClean="0"/>
              <a:t>různé – i podle věku</a:t>
            </a:r>
          </a:p>
          <a:p>
            <a:pPr lvl="1"/>
            <a:r>
              <a:rPr lang="cs-CZ" sz="2100" dirty="0" smtClean="0"/>
              <a:t>batolecí </a:t>
            </a:r>
            <a:r>
              <a:rPr lang="cs-CZ" sz="2100" dirty="0" smtClean="0"/>
              <a:t>a </a:t>
            </a:r>
            <a:r>
              <a:rPr lang="cs-CZ" sz="2100" dirty="0" smtClean="0"/>
              <a:t>předškolní věk – inhibice, pasivita, stahování </a:t>
            </a:r>
            <a:r>
              <a:rPr lang="cs-CZ" sz="2100" dirty="0" smtClean="0"/>
              <a:t>se, </a:t>
            </a:r>
            <a:r>
              <a:rPr lang="cs-CZ" sz="2100" dirty="0" smtClean="0"/>
              <a:t>nedostatek </a:t>
            </a:r>
            <a:r>
              <a:rPr lang="cs-CZ" sz="2100" dirty="0" smtClean="0"/>
              <a:t>iniciativy, nebo naopak </a:t>
            </a:r>
            <a:r>
              <a:rPr lang="cs-CZ" sz="2100" dirty="0" smtClean="0"/>
              <a:t>nadměrný neklid</a:t>
            </a:r>
          </a:p>
          <a:p>
            <a:pPr lvl="1"/>
            <a:r>
              <a:rPr lang="cs-CZ" dirty="0" smtClean="0"/>
              <a:t>předškolní věk – poruchy příjmu jídla, spánku, „neurotické návyky“</a:t>
            </a:r>
            <a:endParaRPr lang="cs-CZ" sz="2100" dirty="0" smtClean="0"/>
          </a:p>
          <a:p>
            <a:r>
              <a:rPr lang="cs-CZ" dirty="0" smtClean="0"/>
              <a:t>úzkostné neklidné děti mohou být chybně diagnostikovány jako </a:t>
            </a:r>
            <a:r>
              <a:rPr lang="cs-CZ" dirty="0" smtClean="0"/>
              <a:t>ADHD</a:t>
            </a:r>
          </a:p>
          <a:p>
            <a:pPr lvl="1"/>
            <a:r>
              <a:rPr lang="cs-CZ" dirty="0" smtClean="0"/>
              <a:t>k </a:t>
            </a:r>
            <a:r>
              <a:rPr lang="cs-CZ" dirty="0" smtClean="0"/>
              <a:t>odlišení je důležitá </a:t>
            </a:r>
            <a:r>
              <a:rPr lang="cs-CZ" dirty="0" smtClean="0"/>
              <a:t>anamnéza</a:t>
            </a:r>
          </a:p>
          <a:p>
            <a:pPr lvl="1"/>
            <a:r>
              <a:rPr lang="cs-CZ" dirty="0" smtClean="0"/>
              <a:t>úzkostné děti:</a:t>
            </a:r>
          </a:p>
          <a:p>
            <a:pPr lvl="2"/>
            <a:r>
              <a:rPr lang="cs-CZ" dirty="0" smtClean="0"/>
              <a:t>reagují </a:t>
            </a:r>
            <a:r>
              <a:rPr lang="cs-CZ" dirty="0" smtClean="0"/>
              <a:t>na stres nadměrně </a:t>
            </a:r>
            <a:r>
              <a:rPr lang="cs-CZ" dirty="0" smtClean="0"/>
              <a:t>obecně</a:t>
            </a:r>
          </a:p>
          <a:p>
            <a:pPr lvl="2"/>
            <a:r>
              <a:rPr lang="cs-CZ" dirty="0" smtClean="0"/>
              <a:t>nebývají </a:t>
            </a:r>
            <a:r>
              <a:rPr lang="cs-CZ" dirty="0" smtClean="0"/>
              <a:t>tolik </a:t>
            </a:r>
            <a:r>
              <a:rPr lang="cs-CZ" dirty="0" smtClean="0"/>
              <a:t>impulzivní</a:t>
            </a:r>
          </a:p>
          <a:p>
            <a:pPr lvl="2"/>
            <a:r>
              <a:rPr lang="cs-CZ" dirty="0" smtClean="0"/>
              <a:t>motorický </a:t>
            </a:r>
            <a:r>
              <a:rPr lang="cs-CZ" dirty="0" smtClean="0"/>
              <a:t>a kognitivní vývoj bývá rovnoměrnější</a:t>
            </a:r>
          </a:p>
          <a:p>
            <a:pPr lvl="0"/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Rizika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predisponující faktory</a:t>
            </a:r>
          </a:p>
          <a:p>
            <a:pPr lvl="1"/>
            <a:r>
              <a:rPr lang="cs-CZ" dirty="0" smtClean="0"/>
              <a:t>genetické </a:t>
            </a:r>
            <a:r>
              <a:rPr lang="cs-CZ" dirty="0" smtClean="0"/>
              <a:t>riziko – hlavně u </a:t>
            </a:r>
            <a:r>
              <a:rPr lang="cs-CZ" dirty="0" smtClean="0"/>
              <a:t>OCD</a:t>
            </a:r>
          </a:p>
          <a:p>
            <a:pPr lvl="1"/>
            <a:r>
              <a:rPr lang="cs-CZ" dirty="0" smtClean="0"/>
              <a:t>temperament</a:t>
            </a:r>
          </a:p>
          <a:p>
            <a:pPr lvl="1"/>
            <a:r>
              <a:rPr lang="cs-CZ" dirty="0" smtClean="0"/>
              <a:t>neurobiologické faktory</a:t>
            </a:r>
          </a:p>
          <a:p>
            <a:pPr lvl="2"/>
            <a:r>
              <a:rPr lang="cs-CZ" dirty="0" smtClean="0"/>
              <a:t>snížený </a:t>
            </a:r>
            <a:r>
              <a:rPr lang="cs-CZ" dirty="0" smtClean="0"/>
              <a:t>práh pro podráždění osy hypotalamus, hypofýza, </a:t>
            </a:r>
            <a:r>
              <a:rPr lang="cs-CZ" dirty="0" smtClean="0"/>
              <a:t>nadledvinky → </a:t>
            </a:r>
            <a:r>
              <a:rPr lang="cs-CZ" dirty="0" smtClean="0"/>
              <a:t>již malý podnět spustí poplachovou </a:t>
            </a:r>
            <a:r>
              <a:rPr lang="cs-CZ" dirty="0" smtClean="0"/>
              <a:t>reakci</a:t>
            </a:r>
          </a:p>
          <a:p>
            <a:r>
              <a:rPr lang="cs-CZ" dirty="0" smtClean="0"/>
              <a:t>rodinný kontext</a:t>
            </a:r>
          </a:p>
          <a:p>
            <a:pPr lvl="1"/>
            <a:r>
              <a:rPr lang="cs-CZ" dirty="0" smtClean="0"/>
              <a:t>souvislost s </a:t>
            </a:r>
            <a:r>
              <a:rPr lang="cs-CZ" dirty="0" err="1" smtClean="0"/>
              <a:t>attachmentem</a:t>
            </a:r>
            <a:endParaRPr lang="cs-CZ" dirty="0" smtClean="0"/>
          </a:p>
          <a:p>
            <a:pPr lvl="1"/>
            <a:r>
              <a:rPr lang="cs-CZ" dirty="0" smtClean="0"/>
              <a:t>rané </a:t>
            </a:r>
            <a:r>
              <a:rPr lang="cs-CZ" dirty="0" smtClean="0"/>
              <a:t>trauma – úmrtí někoho </a:t>
            </a:r>
            <a:r>
              <a:rPr lang="cs-CZ" dirty="0" smtClean="0"/>
              <a:t>blízkého</a:t>
            </a:r>
          </a:p>
          <a:p>
            <a:pPr lvl="1"/>
            <a:r>
              <a:rPr lang="cs-CZ" dirty="0" smtClean="0"/>
              <a:t>transformace </a:t>
            </a:r>
            <a:r>
              <a:rPr lang="cs-CZ" dirty="0" smtClean="0"/>
              <a:t>ve vztahu rodič – dítě – </a:t>
            </a:r>
            <a:r>
              <a:rPr lang="cs-CZ" dirty="0" err="1" smtClean="0"/>
              <a:t>dítě</a:t>
            </a:r>
            <a:r>
              <a:rPr lang="cs-CZ" dirty="0" smtClean="0"/>
              <a:t> spíše sytí a konejší rodiče, naplňuje jejich potřeby, tlumí rozlady úzkostných </a:t>
            </a:r>
            <a:r>
              <a:rPr lang="cs-CZ" dirty="0" smtClean="0"/>
              <a:t>rodičů</a:t>
            </a:r>
          </a:p>
          <a:p>
            <a:pPr lvl="1"/>
            <a:r>
              <a:rPr lang="cs-CZ" dirty="0" err="1" smtClean="0"/>
              <a:t>hyperprotektivita</a:t>
            </a:r>
            <a:r>
              <a:rPr lang="cs-CZ" dirty="0" smtClean="0"/>
              <a:t> </a:t>
            </a:r>
            <a:r>
              <a:rPr lang="cs-CZ" dirty="0" smtClean="0"/>
              <a:t>ve </a:t>
            </a:r>
            <a:r>
              <a:rPr lang="cs-CZ" dirty="0" smtClean="0"/>
              <a:t>výchově</a:t>
            </a:r>
          </a:p>
          <a:p>
            <a:pPr lvl="1"/>
            <a:r>
              <a:rPr lang="cs-CZ" dirty="0" err="1" smtClean="0"/>
              <a:t>hyperkontrola</a:t>
            </a:r>
            <a:r>
              <a:rPr lang="cs-CZ" dirty="0" smtClean="0"/>
              <a:t> </a:t>
            </a:r>
            <a:r>
              <a:rPr lang="cs-CZ" dirty="0" smtClean="0"/>
              <a:t>ve </a:t>
            </a:r>
            <a:r>
              <a:rPr lang="cs-CZ" dirty="0" smtClean="0"/>
              <a:t>výchově</a:t>
            </a:r>
          </a:p>
          <a:p>
            <a:pPr lvl="1"/>
            <a:r>
              <a:rPr lang="cs-CZ" dirty="0" smtClean="0"/>
              <a:t>nereálná </a:t>
            </a:r>
            <a:r>
              <a:rPr lang="cs-CZ" dirty="0" smtClean="0"/>
              <a:t>očekávání od dítěte</a:t>
            </a:r>
            <a:endParaRPr lang="cs-CZ" dirty="0" smtClean="0"/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7467600" cy="6213304"/>
          </a:xfrm>
        </p:spPr>
        <p:txBody>
          <a:bodyPr>
            <a:normAutofit/>
          </a:bodyPr>
          <a:lstStyle/>
          <a:p>
            <a:r>
              <a:rPr lang="cs-CZ" dirty="0" smtClean="0"/>
              <a:t>individuální kontext</a:t>
            </a:r>
          </a:p>
          <a:p>
            <a:pPr lvl="1"/>
            <a:r>
              <a:rPr lang="cs-CZ" dirty="0" smtClean="0"/>
              <a:t>kognitivní percepce - interpretace mnohoznačných </a:t>
            </a:r>
            <a:r>
              <a:rPr lang="cs-CZ" dirty="0" smtClean="0"/>
              <a:t>situací rovnou jako </a:t>
            </a:r>
            <a:r>
              <a:rPr lang="cs-CZ" dirty="0" smtClean="0"/>
              <a:t>nebezpečné</a:t>
            </a:r>
          </a:p>
          <a:p>
            <a:pPr lvl="1"/>
            <a:r>
              <a:rPr lang="cs-CZ" dirty="0" smtClean="0"/>
              <a:t>deficity </a:t>
            </a:r>
            <a:r>
              <a:rPr lang="cs-CZ" dirty="0" smtClean="0"/>
              <a:t>v emoční </a:t>
            </a:r>
            <a:r>
              <a:rPr lang="cs-CZ" dirty="0" smtClean="0"/>
              <a:t>regulaci</a:t>
            </a:r>
          </a:p>
          <a:p>
            <a:r>
              <a:rPr lang="cs-CZ" dirty="0" smtClean="0"/>
              <a:t>udržující faktory</a:t>
            </a:r>
          </a:p>
          <a:p>
            <a:pPr lvl="1"/>
            <a:r>
              <a:rPr lang="cs-CZ" dirty="0" smtClean="0"/>
              <a:t>vyhýbavé chování</a:t>
            </a:r>
          </a:p>
          <a:p>
            <a:pPr lvl="1"/>
            <a:r>
              <a:rPr lang="cs-CZ" dirty="0" smtClean="0"/>
              <a:t>slabá </a:t>
            </a:r>
            <a:r>
              <a:rPr lang="cs-CZ" dirty="0" smtClean="0"/>
              <a:t>emoční </a:t>
            </a:r>
            <a:r>
              <a:rPr lang="cs-CZ" dirty="0" smtClean="0"/>
              <a:t>seberegulace</a:t>
            </a:r>
          </a:p>
          <a:p>
            <a:pPr lvl="1"/>
            <a:r>
              <a:rPr lang="cs-CZ" dirty="0" smtClean="0"/>
              <a:t>kognitivní </a:t>
            </a:r>
            <a:r>
              <a:rPr lang="cs-CZ" dirty="0" smtClean="0"/>
              <a:t>zkreslení, předsudky, </a:t>
            </a:r>
            <a:r>
              <a:rPr lang="cs-CZ" dirty="0" err="1" smtClean="0"/>
              <a:t>prekoncepce</a:t>
            </a:r>
            <a:endParaRPr lang="cs-CZ" dirty="0" smtClean="0"/>
          </a:p>
          <a:p>
            <a:pPr lvl="1"/>
            <a:r>
              <a:rPr lang="cs-CZ" dirty="0" smtClean="0"/>
              <a:t>špatné </a:t>
            </a:r>
            <a:r>
              <a:rPr lang="cs-CZ" dirty="0" smtClean="0"/>
              <a:t>zážitky, i náhodně </a:t>
            </a:r>
            <a:r>
              <a:rPr lang="cs-CZ" dirty="0" smtClean="0"/>
              <a:t>zažité</a:t>
            </a:r>
          </a:p>
          <a:p>
            <a:pPr lvl="1"/>
            <a:r>
              <a:rPr lang="cs-CZ" dirty="0" smtClean="0"/>
              <a:t>neadekvátní </a:t>
            </a:r>
            <a:r>
              <a:rPr lang="cs-CZ" dirty="0" smtClean="0"/>
              <a:t>reagování dospělých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Separační úzkostná porucha v dětství F93.0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smtClean="0"/>
              <a:t>separační</a:t>
            </a:r>
            <a:r>
              <a:rPr lang="cs-CZ" dirty="0" smtClean="0"/>
              <a:t> </a:t>
            </a:r>
            <a:r>
              <a:rPr lang="cs-CZ" b="1" dirty="0" smtClean="0"/>
              <a:t>úzkost</a:t>
            </a:r>
            <a:r>
              <a:rPr lang="cs-CZ" dirty="0" smtClean="0"/>
              <a:t> = </a:t>
            </a:r>
            <a:r>
              <a:rPr lang="cs-CZ" b="1" dirty="0" smtClean="0"/>
              <a:t>úzkostná reakce dítěte na skutečné či hrozící odloučení dítěte od důležité osoby</a:t>
            </a:r>
            <a:endParaRPr lang="cs-CZ" dirty="0" smtClean="0"/>
          </a:p>
          <a:p>
            <a:r>
              <a:rPr lang="cs-CZ" dirty="0" smtClean="0"/>
              <a:t>v normě se objevuje kolem 6. - 8. měsíce, kolem 3. roku snáší krátkodobé odloučení od rodičů</a:t>
            </a:r>
          </a:p>
          <a:p>
            <a:r>
              <a:rPr lang="cs-CZ" dirty="0" smtClean="0"/>
              <a:t>pro stanovení dg. je potřeba:</a:t>
            </a:r>
          </a:p>
          <a:p>
            <a:pPr lvl="1"/>
            <a:r>
              <a:rPr lang="cs-CZ" dirty="0" smtClean="0"/>
              <a:t>aby strach ze separace byl v centru úzkosti</a:t>
            </a:r>
          </a:p>
          <a:p>
            <a:pPr lvl="1"/>
            <a:r>
              <a:rPr lang="cs-CZ" dirty="0" smtClean="0"/>
              <a:t>aby úzkost poprvé vznikla v útlém věku</a:t>
            </a:r>
          </a:p>
          <a:p>
            <a:pPr lvl="1"/>
            <a:r>
              <a:rPr lang="cs-CZ" dirty="0" smtClean="0"/>
              <a:t>aby byla spojena se závažným narušením sociálního </a:t>
            </a:r>
            <a:r>
              <a:rPr lang="cs-CZ" dirty="0" smtClean="0"/>
              <a:t>fungování</a:t>
            </a:r>
          </a:p>
          <a:p>
            <a:r>
              <a:rPr lang="cs-CZ" dirty="0" smtClean="0"/>
              <a:t>projevy:</a:t>
            </a:r>
          </a:p>
          <a:p>
            <a:pPr lvl="1"/>
            <a:r>
              <a:rPr lang="cs-CZ" dirty="0" smtClean="0"/>
              <a:t>nechce do MŠ</a:t>
            </a:r>
            <a:endParaRPr lang="cs-CZ" dirty="0" smtClean="0"/>
          </a:p>
          <a:p>
            <a:pPr lvl="1"/>
            <a:r>
              <a:rPr lang="cs-CZ" dirty="0" smtClean="0"/>
              <a:t>nereálná obava, že se něco stane emočně nejbližším osobám, nebo že odejdou a už se nevrátí</a:t>
            </a:r>
          </a:p>
          <a:p>
            <a:pPr lvl="1"/>
            <a:r>
              <a:rPr lang="cs-CZ" dirty="0" smtClean="0"/>
              <a:t>nereálná stálá obava, že nějaká nepříjemná událost odloučí dítě od emočně blízké osoby (ztratí se, bude uneseno, přijato do nemocnice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nechce spát samo</a:t>
            </a:r>
          </a:p>
          <a:p>
            <a:pPr lvl="1"/>
            <a:r>
              <a:rPr lang="cs-CZ" dirty="0" smtClean="0"/>
              <a:t>nechce být doma samo</a:t>
            </a:r>
            <a:endParaRPr lang="cs-CZ" dirty="0" smtClean="0"/>
          </a:p>
          <a:p>
            <a:pPr lvl="1"/>
            <a:r>
              <a:rPr lang="cs-CZ" dirty="0" smtClean="0"/>
              <a:t>noční můry</a:t>
            </a:r>
          </a:p>
          <a:p>
            <a:pPr lvl="1"/>
            <a:r>
              <a:rPr lang="cs-CZ" dirty="0" smtClean="0"/>
              <a:t>somatické symptomy, když hrozí situace odloučení</a:t>
            </a:r>
            <a:endParaRPr lang="cs-CZ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467600" cy="6141296"/>
          </a:xfrm>
        </p:spPr>
        <p:txBody>
          <a:bodyPr/>
          <a:lstStyle/>
          <a:p>
            <a:r>
              <a:rPr lang="cs-CZ" dirty="0" smtClean="0"/>
              <a:t>děti s touto poruchou bývají tiché a inhibované</a:t>
            </a:r>
          </a:p>
          <a:p>
            <a:r>
              <a:rPr lang="cs-CZ" dirty="0" smtClean="0"/>
              <a:t>nejčastěji se objevuje </a:t>
            </a:r>
            <a:r>
              <a:rPr lang="cs-CZ" b="1" dirty="0" smtClean="0"/>
              <a:t>kolem 11. roku</a:t>
            </a:r>
            <a:endParaRPr lang="cs-CZ" dirty="0" smtClean="0"/>
          </a:p>
          <a:p>
            <a:r>
              <a:rPr lang="cs-CZ" dirty="0" smtClean="0"/>
              <a:t>rodiče bývají </a:t>
            </a:r>
            <a:r>
              <a:rPr lang="cs-CZ" dirty="0" err="1" smtClean="0"/>
              <a:t>hyperprotektivní</a:t>
            </a:r>
            <a:r>
              <a:rPr lang="cs-CZ" dirty="0" smtClean="0"/>
              <a:t> a bezradní v zacházení s úzkostí dítěte</a:t>
            </a:r>
          </a:p>
          <a:p>
            <a:r>
              <a:rPr lang="cs-CZ" dirty="0" smtClean="0"/>
              <a:t>zvýšené riziko vzniku poruchy je po výrazné životní změně</a:t>
            </a:r>
          </a:p>
          <a:p>
            <a:r>
              <a:rPr lang="cs-CZ" dirty="0" smtClean="0"/>
              <a:t>zvažovat, zda nejde o strach ze školy</a:t>
            </a:r>
          </a:p>
          <a:p>
            <a:r>
              <a:rPr lang="cs-CZ" dirty="0" smtClean="0"/>
              <a:t>léčba</a:t>
            </a:r>
          </a:p>
          <a:p>
            <a:pPr lvl="1"/>
            <a:r>
              <a:rPr lang="cs-CZ" sz="2400" dirty="0" smtClean="0"/>
              <a:t>psychoterapie</a:t>
            </a:r>
          </a:p>
          <a:p>
            <a:pPr lvl="1"/>
            <a:r>
              <a:rPr lang="cs-CZ" sz="2400" dirty="0" smtClean="0"/>
              <a:t>nácvik separace</a:t>
            </a:r>
          </a:p>
          <a:p>
            <a:pPr lvl="1"/>
            <a:r>
              <a:rPr lang="cs-CZ" sz="2400" dirty="0" smtClean="0"/>
              <a:t>rodinná psychoterapie</a:t>
            </a:r>
          </a:p>
          <a:p>
            <a:pPr lvl="1"/>
            <a:r>
              <a:rPr lang="cs-CZ" sz="2400" dirty="0" smtClean="0"/>
              <a:t>někdy farmaka – AD a anxiolytika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Fobická úzkostná porucha v dětství F93.1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specifické nepřiměřeně silné strachy podmíněné vývojovou fází</a:t>
            </a:r>
          </a:p>
          <a:p>
            <a:r>
              <a:rPr lang="cs-CZ" dirty="0" smtClean="0"/>
              <a:t>např. tma, psi, lékaři, zloději, injekce …</a:t>
            </a:r>
          </a:p>
          <a:p>
            <a:r>
              <a:rPr lang="cs-CZ" dirty="0" smtClean="0"/>
              <a:t>počátek je ve věku přiměřenému vývojovému období, ale obtíže trvají příliš dlouho nebo vedou k nevhodnému, vyhýbavému chování</a:t>
            </a:r>
          </a:p>
          <a:p>
            <a:r>
              <a:rPr lang="cs-CZ" dirty="0" smtClean="0"/>
              <a:t>častěji u dívek</a:t>
            </a:r>
          </a:p>
          <a:p>
            <a:r>
              <a:rPr lang="cs-CZ" dirty="0" smtClean="0"/>
              <a:t>častá spontánní </a:t>
            </a:r>
            <a:r>
              <a:rPr lang="cs-CZ" dirty="0" err="1" smtClean="0"/>
              <a:t>úzdrava</a:t>
            </a:r>
            <a:r>
              <a:rPr lang="cs-CZ" dirty="0" smtClean="0"/>
              <a:t> – pokud ale není úzkost podporována nešikovným zásahem </a:t>
            </a:r>
            <a:r>
              <a:rPr lang="cs-CZ" dirty="0" err="1" smtClean="0"/>
              <a:t>ročidů</a:t>
            </a:r>
            <a:endParaRPr lang="cs-CZ" dirty="0" smtClean="0"/>
          </a:p>
          <a:p>
            <a:pPr lvl="0"/>
            <a:r>
              <a:rPr lang="cs-CZ" dirty="0" smtClean="0"/>
              <a:t>školní fobie</a:t>
            </a:r>
          </a:p>
          <a:p>
            <a:pPr lvl="1"/>
            <a:r>
              <a:rPr lang="cs-CZ" sz="2400" dirty="0" smtClean="0"/>
              <a:t>snaživost X pocity méněcennosti</a:t>
            </a:r>
          </a:p>
          <a:p>
            <a:pPr lvl="1"/>
            <a:r>
              <a:rPr lang="cs-CZ" sz="2400" dirty="0" smtClean="0"/>
              <a:t>dítě má ve škole obstát, ale když má velký strach, tak hrozí, že sklouzne do méněcennosti</a:t>
            </a:r>
          </a:p>
          <a:p>
            <a:pPr lvl="1"/>
            <a:r>
              <a:rPr lang="cs-CZ" sz="2400" dirty="0" smtClean="0"/>
              <a:t>učení není ve škole jediným nárokem – jde i o zařazení mezi vrstevníky, kamarádství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134</TotalTime>
  <Words>2093</Words>
  <Application>Microsoft Office PowerPoint</Application>
  <PresentationFormat>Předvádění na obrazovce (4:3)</PresentationFormat>
  <Paragraphs>346</Paragraphs>
  <Slides>28</Slides>
  <Notes>19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29" baseType="lpstr">
      <vt:lpstr>Arkýř</vt:lpstr>
      <vt:lpstr>Úzkostné poruchy</vt:lpstr>
      <vt:lpstr>Obsah</vt:lpstr>
      <vt:lpstr>Snímek 3</vt:lpstr>
      <vt:lpstr>Snímek 4</vt:lpstr>
      <vt:lpstr>Rizika</vt:lpstr>
      <vt:lpstr>Snímek 6</vt:lpstr>
      <vt:lpstr>Separační úzkostná porucha v dětství F93.0</vt:lpstr>
      <vt:lpstr>Snímek 8</vt:lpstr>
      <vt:lpstr>Fobická úzkostná porucha v dětství F93.1</vt:lpstr>
      <vt:lpstr>Sociální úzkostná porucha v dětství F93.2</vt:lpstr>
      <vt:lpstr>+ Porucha sourozenecké rivality F93.3</vt:lpstr>
      <vt:lpstr>Neurotické poruchy v dětském věku</vt:lpstr>
      <vt:lpstr>Panická porucha</vt:lpstr>
      <vt:lpstr>Snímek 14</vt:lpstr>
      <vt:lpstr>Generalizovaná úzkostná porucha</vt:lpstr>
      <vt:lpstr>Snímek 16</vt:lpstr>
      <vt:lpstr>Snímek 17</vt:lpstr>
      <vt:lpstr>Fobické úzkostné poruchy F40.x</vt:lpstr>
      <vt:lpstr>Snímek 19</vt:lpstr>
      <vt:lpstr>Snímek 20</vt:lpstr>
      <vt:lpstr>Obsedantně kompulzivní porucha F42</vt:lpstr>
      <vt:lpstr>Snímek 22</vt:lpstr>
      <vt:lpstr>Reakce na těžký stres a poruchy přizpůsobení F43</vt:lpstr>
      <vt:lpstr>Snímek 24</vt:lpstr>
      <vt:lpstr>Disociativní (konverzní) poruchy F44</vt:lpstr>
      <vt:lpstr>Snímek 26</vt:lpstr>
      <vt:lpstr>Somatoformní poruchy F45</vt:lpstr>
      <vt:lpstr>Snímek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Poruchy emočního vývoje</dc:title>
  <dc:creator>Jana Adámková</dc:creator>
  <cp:lastModifiedBy>Jana Adámková</cp:lastModifiedBy>
  <cp:revision>18</cp:revision>
  <dcterms:created xsi:type="dcterms:W3CDTF">2021-04-11T09:42:39Z</dcterms:created>
  <dcterms:modified xsi:type="dcterms:W3CDTF">2021-04-11T11:57:07Z</dcterms:modified>
</cp:coreProperties>
</file>