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62" r:id="rId3"/>
    <p:sldId id="257" r:id="rId4"/>
    <p:sldId id="259" r:id="rId5"/>
    <p:sldId id="260" r:id="rId6"/>
    <p:sldId id="261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briela Seidlová Málková" initials="GSM" lastIdx="0" clrIdx="0">
    <p:extLst>
      <p:ext uri="{19B8F6BF-5375-455C-9EA6-DF929625EA0E}">
        <p15:presenceInfo xmlns:p15="http://schemas.microsoft.com/office/powerpoint/2012/main" userId="Gabriela Seidlová Málkov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644E1F-88A1-4432-A60A-0DC1DFC5ED64}" v="3659" dt="2020-10-07T20:58:46.0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360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34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907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01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300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742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407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37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10/7/2020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869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713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059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BF2C82-60EE-4908-857D-E658432E0B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630" r="4" b="4"/>
          <a:stretch/>
        </p:blipFill>
        <p:spPr>
          <a:xfrm>
            <a:off x="20" y="10"/>
            <a:ext cx="866849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991101" y="1122363"/>
            <a:ext cx="6880859" cy="3204134"/>
          </a:xfrm>
        </p:spPr>
        <p:txBody>
          <a:bodyPr anchor="b">
            <a:normAutofit/>
          </a:bodyPr>
          <a:lstStyle/>
          <a:p>
            <a:r>
              <a:rPr lang="cs-CZ" sz="3600" dirty="0"/>
              <a:t>Vývojová psychologie 2020</a:t>
            </a:r>
            <a:r>
              <a:rPr lang="cs-CZ" sz="4800" dirty="0"/>
              <a:t/>
            </a:r>
            <a:br>
              <a:rPr lang="cs-CZ" sz="4800" dirty="0"/>
            </a:br>
            <a:r>
              <a:rPr lang="cs-CZ" sz="4800" dirty="0"/>
              <a:t>Základní pojmy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48600" y="4872922"/>
            <a:ext cx="4023360" cy="120814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000" dirty="0"/>
              <a:t>Gabriela Seidlová Málková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Tato prezentace provází četbu této části předepsané literatury</a:t>
            </a:r>
          </a:p>
          <a:p>
            <a:r>
              <a:rPr lang="cs-CZ" b="1" dirty="0"/>
              <a:t> </a:t>
            </a:r>
            <a:r>
              <a:rPr lang="cs-CZ" b="1" dirty="0" smtClean="0"/>
              <a:t>kapitola Obecná </a:t>
            </a:r>
            <a:r>
              <a:rPr lang="cs-CZ" b="1" dirty="0"/>
              <a:t>vývojová psychologie z knihy </a:t>
            </a:r>
            <a:r>
              <a:rPr lang="cs-CZ" b="1" dirty="0" err="1"/>
              <a:t>Thorové</a:t>
            </a:r>
            <a:r>
              <a:rPr lang="cs-CZ" b="1" dirty="0"/>
              <a:t> (str. 27 - 55</a:t>
            </a:r>
            <a:r>
              <a:rPr lang="cs-CZ" b="1" dirty="0" smtClean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1379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7D1D-3A48-4B2E-B404-2834EDF20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Základní</a:t>
            </a:r>
            <a:r>
              <a:rPr lang="en-US" dirty="0"/>
              <a:t> </a:t>
            </a:r>
            <a:r>
              <a:rPr lang="en-US" dirty="0" err="1"/>
              <a:t>pojmy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vývojové</a:t>
            </a:r>
            <a:r>
              <a:rPr lang="en-US" dirty="0"/>
              <a:t> </a:t>
            </a:r>
            <a:r>
              <a:rPr lang="en-US" dirty="0" err="1"/>
              <a:t>psychologii</a:t>
            </a:r>
            <a:r>
              <a:rPr lang="en-US" dirty="0"/>
              <a:t> a 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význam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395AF-896D-4943-8786-7D8753210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395" y="2513046"/>
            <a:ext cx="10168128" cy="3694176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Vývoj</a:t>
            </a:r>
            <a:r>
              <a:rPr lang="en-US" dirty="0"/>
              <a:t> -   </a:t>
            </a:r>
            <a:r>
              <a:rPr lang="en-US" dirty="0" err="1"/>
              <a:t>souhrn</a:t>
            </a:r>
            <a:r>
              <a:rPr lang="en-US" dirty="0"/>
              <a:t> </a:t>
            </a:r>
            <a:r>
              <a:rPr lang="en-US" dirty="0" err="1"/>
              <a:t>změn</a:t>
            </a:r>
            <a:r>
              <a:rPr lang="en-US" dirty="0"/>
              <a:t> </a:t>
            </a:r>
            <a:r>
              <a:rPr lang="en-US" dirty="0" err="1"/>
              <a:t>určitého</a:t>
            </a:r>
            <a:r>
              <a:rPr lang="en-US" dirty="0"/>
              <a:t> </a:t>
            </a:r>
            <a:r>
              <a:rPr lang="en-US" dirty="0" err="1"/>
              <a:t>systému</a:t>
            </a:r>
            <a:r>
              <a:rPr lang="en-US" dirty="0"/>
              <a:t> v </a:t>
            </a:r>
            <a:r>
              <a:rPr lang="en-US" dirty="0" err="1"/>
              <a:t>čase</a:t>
            </a:r>
            <a:endParaRPr lang="en-US" dirty="0"/>
          </a:p>
          <a:p>
            <a:pPr marL="0" indent="0">
              <a:buNone/>
            </a:pPr>
            <a:r>
              <a:rPr lang="en-US" b="1" dirty="0" err="1"/>
              <a:t>Ontogeneze</a:t>
            </a:r>
            <a:r>
              <a:rPr lang="en-US" dirty="0"/>
              <a:t> - </a:t>
            </a:r>
            <a:r>
              <a:rPr lang="en-US" dirty="0" err="1"/>
              <a:t>vývoj</a:t>
            </a:r>
            <a:r>
              <a:rPr lang="en-US" dirty="0"/>
              <a:t> </a:t>
            </a:r>
            <a:r>
              <a:rPr lang="en-US" dirty="0" err="1"/>
              <a:t>člověka</a:t>
            </a:r>
            <a:r>
              <a:rPr lang="en-US" dirty="0"/>
              <a:t> od </a:t>
            </a:r>
            <a:r>
              <a:rPr lang="en-US" dirty="0" err="1"/>
              <a:t>narození</a:t>
            </a:r>
            <a:r>
              <a:rPr lang="en-US" dirty="0"/>
              <a:t> </a:t>
            </a:r>
            <a:r>
              <a:rPr lang="en-US" dirty="0" err="1"/>
              <a:t>až</a:t>
            </a:r>
            <a:r>
              <a:rPr lang="en-US" dirty="0"/>
              <a:t> do </a:t>
            </a:r>
            <a:r>
              <a:rPr lang="en-US" dirty="0" err="1"/>
              <a:t>smrti</a:t>
            </a:r>
            <a:endParaRPr lang="en-US" dirty="0"/>
          </a:p>
          <a:p>
            <a:endParaRPr lang="en-US" dirty="0"/>
          </a:p>
          <a:p>
            <a:pPr marL="0" indent="0" algn="just">
              <a:buNone/>
            </a:pP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vývojové</a:t>
            </a:r>
            <a:r>
              <a:rPr lang="en-US" dirty="0"/>
              <a:t> </a:t>
            </a:r>
            <a:r>
              <a:rPr lang="en-US" dirty="0" err="1"/>
              <a:t>psychologii</a:t>
            </a:r>
            <a:r>
              <a:rPr lang="en-US" dirty="0"/>
              <a:t> se </a:t>
            </a:r>
            <a:r>
              <a:rPr lang="en-US" dirty="0" err="1"/>
              <a:t>velmi</a:t>
            </a:r>
            <a:r>
              <a:rPr lang="en-US" dirty="0"/>
              <a:t> </a:t>
            </a:r>
            <a:r>
              <a:rPr lang="en-US" dirty="0" err="1"/>
              <a:t>často</a:t>
            </a:r>
            <a:r>
              <a:rPr lang="en-US" dirty="0"/>
              <a:t> </a:t>
            </a:r>
            <a:r>
              <a:rPr lang="en-US" dirty="0" err="1"/>
              <a:t>zamýšlíme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tím</a:t>
            </a:r>
            <a:r>
              <a:rPr lang="en-US" dirty="0"/>
              <a:t>, co s </a:t>
            </a:r>
            <a:r>
              <a:rPr lang="en-US" dirty="0" err="1"/>
              <a:t>sebou</a:t>
            </a:r>
            <a:r>
              <a:rPr lang="en-US" dirty="0"/>
              <a:t> </a:t>
            </a:r>
            <a:r>
              <a:rPr lang="en-US" dirty="0" err="1"/>
              <a:t>přináší</a:t>
            </a:r>
            <a:r>
              <a:rPr lang="en-US" dirty="0"/>
              <a:t> </a:t>
            </a:r>
            <a:r>
              <a:rPr lang="en-US" dirty="0" err="1"/>
              <a:t>vývoj</a:t>
            </a:r>
            <a:r>
              <a:rPr lang="en-US" dirty="0"/>
              <a:t> v </a:t>
            </a:r>
            <a:r>
              <a:rPr lang="en-US" dirty="0" err="1"/>
              <a:t>průběhu</a:t>
            </a:r>
            <a:r>
              <a:rPr lang="en-US" dirty="0"/>
              <a:t> </a:t>
            </a:r>
            <a:r>
              <a:rPr lang="en-US" dirty="0" err="1"/>
              <a:t>života</a:t>
            </a:r>
            <a:r>
              <a:rPr lang="en-US" dirty="0"/>
              <a:t> </a:t>
            </a:r>
            <a:r>
              <a:rPr lang="en-US" dirty="0" err="1"/>
              <a:t>člověka</a:t>
            </a:r>
            <a:r>
              <a:rPr lang="en-US" dirty="0"/>
              <a:t>. I proto je </a:t>
            </a:r>
            <a:r>
              <a:rPr lang="en-US" dirty="0" err="1"/>
              <a:t>důležitým</a:t>
            </a:r>
            <a:r>
              <a:rPr lang="en-US" dirty="0"/>
              <a:t> </a:t>
            </a:r>
            <a:r>
              <a:rPr lang="en-US" dirty="0" err="1"/>
              <a:t>pojmem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vývojové</a:t>
            </a:r>
            <a:r>
              <a:rPr lang="en-US" dirty="0"/>
              <a:t> </a:t>
            </a:r>
            <a:r>
              <a:rPr lang="en-US" dirty="0" err="1"/>
              <a:t>psychologii</a:t>
            </a:r>
            <a:r>
              <a:rPr lang="en-US" dirty="0"/>
              <a:t> </a:t>
            </a:r>
            <a:r>
              <a:rPr lang="en-US" b="1" dirty="0" err="1"/>
              <a:t>změna</a:t>
            </a:r>
            <a:r>
              <a:rPr lang="en-US" dirty="0"/>
              <a:t>. </a:t>
            </a:r>
            <a:endParaRPr lang="cs-CZ" dirty="0" smtClean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en-US" dirty="0" err="1" smtClean="0"/>
              <a:t>Vývoj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sebou</a:t>
            </a:r>
            <a:r>
              <a:rPr lang="en-US" dirty="0"/>
              <a:t> </a:t>
            </a:r>
            <a:r>
              <a:rPr lang="en-US" dirty="0" err="1"/>
              <a:t>vždy</a:t>
            </a:r>
            <a:r>
              <a:rPr lang="en-US" dirty="0"/>
              <a:t> </a:t>
            </a:r>
            <a:r>
              <a:rPr lang="en-US" dirty="0" err="1"/>
              <a:t>přináší</a:t>
            </a:r>
            <a:r>
              <a:rPr lang="en-US" dirty="0"/>
              <a:t> </a:t>
            </a:r>
            <a:r>
              <a:rPr lang="en-US" dirty="0" err="1"/>
              <a:t>nějakou</a:t>
            </a:r>
            <a:r>
              <a:rPr lang="en-US" dirty="0"/>
              <a:t> </a:t>
            </a:r>
            <a:r>
              <a:rPr lang="en-US" dirty="0" err="1"/>
              <a:t>změnu</a:t>
            </a:r>
            <a:r>
              <a:rPr lang="en-US" dirty="0"/>
              <a:t>. </a:t>
            </a:r>
            <a:r>
              <a:rPr lang="en-US" dirty="0" err="1"/>
              <a:t>Ovšem</a:t>
            </a:r>
            <a:r>
              <a:rPr lang="en-US" dirty="0"/>
              <a:t> ne </a:t>
            </a:r>
            <a:r>
              <a:rPr lang="en-US" dirty="0" err="1"/>
              <a:t>každá</a:t>
            </a:r>
            <a:r>
              <a:rPr lang="en-US" dirty="0"/>
              <a:t> </a:t>
            </a:r>
            <a:r>
              <a:rPr lang="en-US" dirty="0" err="1"/>
              <a:t>změna</a:t>
            </a:r>
            <a:r>
              <a:rPr lang="en-US" dirty="0"/>
              <a:t> </a:t>
            </a:r>
            <a:r>
              <a:rPr lang="en-US" dirty="0" err="1"/>
              <a:t>vede</a:t>
            </a:r>
            <a:r>
              <a:rPr lang="en-US" dirty="0"/>
              <a:t> k </a:t>
            </a:r>
            <a:r>
              <a:rPr lang="en-US" dirty="0" err="1"/>
              <a:t>vývoji</a:t>
            </a:r>
            <a:r>
              <a:rPr lang="en-US" dirty="0"/>
              <a:t>.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přinášet</a:t>
            </a:r>
            <a:r>
              <a:rPr lang="en-US" dirty="0"/>
              <a:t> </a:t>
            </a:r>
            <a:r>
              <a:rPr lang="en-US" dirty="0" err="1"/>
              <a:t>i</a:t>
            </a:r>
            <a:r>
              <a:rPr lang="en-US" dirty="0"/>
              <a:t> </a:t>
            </a:r>
            <a:r>
              <a:rPr lang="en-US" dirty="0" err="1"/>
              <a:t>vývojovou</a:t>
            </a:r>
            <a:r>
              <a:rPr lang="en-US" dirty="0"/>
              <a:t> </a:t>
            </a:r>
            <a:r>
              <a:rPr lang="en-US" b="1" dirty="0" err="1"/>
              <a:t>stagnaci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nic</a:t>
            </a:r>
            <a:r>
              <a:rPr lang="en-US" dirty="0"/>
              <a:t> se </a:t>
            </a:r>
            <a:r>
              <a:rPr lang="en-US" dirty="0" err="1"/>
              <a:t>neděje</a:t>
            </a:r>
            <a:r>
              <a:rPr lang="en-US" dirty="0"/>
              <a:t>)</a:t>
            </a:r>
            <a:r>
              <a:rPr lang="en-US" b="1" dirty="0"/>
              <a:t> 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 </a:t>
            </a:r>
            <a:r>
              <a:rPr lang="en-US" dirty="0" err="1"/>
              <a:t>dokonce</a:t>
            </a:r>
            <a:r>
              <a:rPr lang="en-US" dirty="0"/>
              <a:t> </a:t>
            </a:r>
            <a:r>
              <a:rPr lang="en-US" dirty="0" err="1"/>
              <a:t>vývojovou</a:t>
            </a:r>
            <a:r>
              <a:rPr lang="en-US" dirty="0"/>
              <a:t> </a:t>
            </a:r>
            <a:r>
              <a:rPr lang="en-US" b="1" dirty="0" err="1"/>
              <a:t>regresi</a:t>
            </a:r>
            <a:r>
              <a:rPr lang="en-US" dirty="0"/>
              <a:t>, </a:t>
            </a:r>
            <a:r>
              <a:rPr lang="en-US" dirty="0" err="1"/>
              <a:t>návrat</a:t>
            </a:r>
            <a:r>
              <a:rPr lang="en-US" dirty="0"/>
              <a:t> k </a:t>
            </a:r>
            <a:r>
              <a:rPr lang="en-US" dirty="0" err="1"/>
              <a:t>nižším</a:t>
            </a:r>
            <a:r>
              <a:rPr lang="en-US" dirty="0"/>
              <a:t> </a:t>
            </a:r>
            <a:r>
              <a:rPr lang="en-US" dirty="0" err="1"/>
              <a:t>vývojovým</a:t>
            </a:r>
            <a:r>
              <a:rPr lang="en-US" dirty="0"/>
              <a:t> </a:t>
            </a:r>
            <a:r>
              <a:rPr lang="en-US" dirty="0" err="1"/>
              <a:t>úrovním</a:t>
            </a:r>
            <a:r>
              <a:rPr lang="en-US" dirty="0" smtClean="0"/>
              <a:t>).</a:t>
            </a:r>
            <a:r>
              <a:rPr lang="cs-CZ" dirty="0" smtClean="0"/>
              <a:t> </a:t>
            </a:r>
            <a:r>
              <a:rPr lang="en-US" dirty="0" err="1" smtClean="0"/>
              <a:t>Pokud</a:t>
            </a:r>
            <a:r>
              <a:rPr lang="en-US" dirty="0" smtClean="0"/>
              <a:t> </a:t>
            </a:r>
            <a:r>
              <a:rPr lang="en-US" dirty="0" err="1"/>
              <a:t>dochází</a:t>
            </a:r>
            <a:r>
              <a:rPr lang="en-US" dirty="0"/>
              <a:t> k </a:t>
            </a:r>
            <a:r>
              <a:rPr lang="en-US" dirty="0" err="1"/>
              <a:t>pozitivním</a:t>
            </a:r>
            <a:r>
              <a:rPr lang="en-US" dirty="0"/>
              <a:t> </a:t>
            </a:r>
            <a:r>
              <a:rPr lang="en-US" dirty="0" err="1"/>
              <a:t>vývojovým</a:t>
            </a:r>
            <a:r>
              <a:rPr lang="en-US" dirty="0"/>
              <a:t> </a:t>
            </a:r>
            <a:r>
              <a:rPr lang="en-US" dirty="0" err="1"/>
              <a:t>změnám</a:t>
            </a:r>
            <a:r>
              <a:rPr lang="en-US" dirty="0"/>
              <a:t>, </a:t>
            </a:r>
            <a:r>
              <a:rPr lang="en-US" dirty="0" err="1"/>
              <a:t>hovoříme</a:t>
            </a:r>
            <a:r>
              <a:rPr lang="en-US" dirty="0"/>
              <a:t> o </a:t>
            </a:r>
            <a:r>
              <a:rPr lang="en-US" b="1" dirty="0" err="1"/>
              <a:t>rozvoj</a:t>
            </a:r>
            <a:r>
              <a:rPr lang="en-US" dirty="0" err="1"/>
              <a:t>i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6957849" y="1633623"/>
            <a:ext cx="4687614" cy="132343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600" dirty="0" err="1">
                <a:solidFill>
                  <a:srgbClr val="FF0000"/>
                </a:solidFill>
              </a:rPr>
              <a:t>Vývoj</a:t>
            </a:r>
            <a:r>
              <a:rPr lang="en-US" sz="1600" dirty="0">
                <a:solidFill>
                  <a:srgbClr val="FF0000"/>
                </a:solidFill>
              </a:rPr>
              <a:t> = </a:t>
            </a:r>
            <a:r>
              <a:rPr lang="en-US" sz="1600" dirty="0" err="1">
                <a:solidFill>
                  <a:srgbClr val="FF0000"/>
                </a:solidFill>
              </a:rPr>
              <a:t>změna</a:t>
            </a:r>
            <a:endParaRPr lang="en-US" sz="1600" dirty="0">
              <a:solidFill>
                <a:srgbClr val="FF0000"/>
              </a:solidFill>
            </a:endParaRPr>
          </a:p>
          <a:p>
            <a:pPr algn="just"/>
            <a:r>
              <a:rPr lang="en-US" sz="1600" dirty="0" err="1">
                <a:solidFill>
                  <a:srgbClr val="FF0000"/>
                </a:solidFill>
              </a:rPr>
              <a:t>Vývoj</a:t>
            </a:r>
            <a:r>
              <a:rPr lang="en-US" sz="1600" dirty="0">
                <a:solidFill>
                  <a:srgbClr val="FF0000"/>
                </a:solidFill>
              </a:rPr>
              <a:t> v </a:t>
            </a:r>
            <a:r>
              <a:rPr lang="en-US" sz="1600" dirty="0" err="1">
                <a:solidFill>
                  <a:srgbClr val="FF0000"/>
                </a:solidFill>
              </a:rPr>
              <a:t>průběhu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života</a:t>
            </a:r>
            <a:r>
              <a:rPr lang="en-US" sz="1600" dirty="0">
                <a:solidFill>
                  <a:srgbClr val="FF0000"/>
                </a:solidFill>
              </a:rPr>
              <a:t> </a:t>
            </a:r>
            <a:r>
              <a:rPr lang="en-US" sz="1600" dirty="0" err="1">
                <a:solidFill>
                  <a:srgbClr val="FF0000"/>
                </a:solidFill>
              </a:rPr>
              <a:t>člověka</a:t>
            </a:r>
            <a:r>
              <a:rPr lang="en-US" sz="1600" dirty="0">
                <a:solidFill>
                  <a:srgbClr val="FF0000"/>
                </a:solidFill>
              </a:rPr>
              <a:t>  = </a:t>
            </a:r>
            <a:r>
              <a:rPr lang="en-US" sz="1600" dirty="0" err="1">
                <a:solidFill>
                  <a:srgbClr val="FF0000"/>
                </a:solidFill>
              </a:rPr>
              <a:t>ontogeneze</a:t>
            </a:r>
            <a:endParaRPr lang="en-US" sz="1600" dirty="0">
              <a:solidFill>
                <a:srgbClr val="FF0000"/>
              </a:solidFill>
            </a:endParaRPr>
          </a:p>
          <a:p>
            <a:pPr algn="just"/>
            <a:r>
              <a:rPr lang="en-US" sz="1600" dirty="0" err="1">
                <a:solidFill>
                  <a:srgbClr val="FF0000"/>
                </a:solidFill>
              </a:rPr>
              <a:t>Stagnace</a:t>
            </a:r>
            <a:r>
              <a:rPr lang="en-US" sz="1600" dirty="0">
                <a:solidFill>
                  <a:srgbClr val="FF0000"/>
                </a:solidFill>
              </a:rPr>
              <a:t> = </a:t>
            </a:r>
            <a:r>
              <a:rPr lang="en-US" sz="1600" dirty="0" err="1">
                <a:solidFill>
                  <a:srgbClr val="FF0000"/>
                </a:solidFill>
              </a:rPr>
              <a:t>vývoj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nepostupuje</a:t>
            </a:r>
            <a:endParaRPr lang="en-US" sz="1600" dirty="0">
              <a:solidFill>
                <a:srgbClr val="FF0000"/>
              </a:solidFill>
            </a:endParaRPr>
          </a:p>
          <a:p>
            <a:pPr algn="just"/>
            <a:r>
              <a:rPr lang="en-US" sz="1600" dirty="0" err="1">
                <a:solidFill>
                  <a:srgbClr val="FF0000"/>
                </a:solidFill>
              </a:rPr>
              <a:t>Regrese</a:t>
            </a:r>
            <a:r>
              <a:rPr lang="en-US" sz="1600" dirty="0">
                <a:solidFill>
                  <a:srgbClr val="FF0000"/>
                </a:solidFill>
              </a:rPr>
              <a:t> = </a:t>
            </a:r>
            <a:r>
              <a:rPr lang="en-US" sz="1600" dirty="0" err="1">
                <a:solidFill>
                  <a:srgbClr val="FF0000"/>
                </a:solidFill>
              </a:rPr>
              <a:t>návrat</a:t>
            </a:r>
            <a:r>
              <a:rPr lang="en-US" sz="1600" dirty="0">
                <a:solidFill>
                  <a:srgbClr val="FF0000"/>
                </a:solidFill>
              </a:rPr>
              <a:t> </a:t>
            </a:r>
            <a:r>
              <a:rPr lang="en-US" sz="1600" dirty="0" err="1">
                <a:solidFill>
                  <a:srgbClr val="FF0000"/>
                </a:solidFill>
              </a:rPr>
              <a:t>na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již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dříve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překonanou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úroveň</a:t>
            </a:r>
            <a:r>
              <a:rPr lang="en-US" sz="1200" dirty="0">
                <a:solidFill>
                  <a:srgbClr val="FF0000"/>
                </a:solidFill>
              </a:rPr>
              <a:t> 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512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91838-BDB2-4ACF-826D-1EC2F52BA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 </a:t>
            </a:r>
            <a:r>
              <a:rPr lang="en-US" dirty="0" err="1"/>
              <a:t>přináší</a:t>
            </a:r>
            <a:r>
              <a:rPr lang="en-US" dirty="0"/>
              <a:t> </a:t>
            </a:r>
            <a:r>
              <a:rPr lang="en-US" dirty="0" err="1"/>
              <a:t>vývojové</a:t>
            </a:r>
            <a:r>
              <a:rPr lang="en-US" dirty="0"/>
              <a:t> </a:t>
            </a:r>
            <a:r>
              <a:rPr lang="en-US" dirty="0" err="1"/>
              <a:t>změny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D38A3-45CD-42D9-A5AB-62B988FF9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Fyziologický</a:t>
            </a:r>
            <a:r>
              <a:rPr lang="en-US" dirty="0"/>
              <a:t> </a:t>
            </a:r>
            <a:r>
              <a:rPr lang="en-US" dirty="0" err="1"/>
              <a:t>růst</a:t>
            </a:r>
          </a:p>
          <a:p>
            <a:r>
              <a:rPr lang="en-US" b="1" dirty="0" err="1"/>
              <a:t>Zrání</a:t>
            </a:r>
            <a:endParaRPr lang="en-US" b="1"/>
          </a:p>
          <a:p>
            <a:r>
              <a:rPr lang="en-US" b="1" dirty="0" err="1"/>
              <a:t>Učení</a:t>
            </a:r>
            <a:endParaRPr lang="en-US" b="1"/>
          </a:p>
          <a:p>
            <a:r>
              <a:rPr lang="en-US" dirty="0" err="1"/>
              <a:t>Stárnutí</a:t>
            </a:r>
            <a:r>
              <a:rPr lang="en-US" dirty="0"/>
              <a:t> a </a:t>
            </a:r>
            <a:r>
              <a:rPr lang="en-US" dirty="0" err="1"/>
              <a:t>involuce</a:t>
            </a:r>
            <a:endParaRPr lang="en-US" dirty="0"/>
          </a:p>
          <a:p>
            <a:r>
              <a:rPr lang="en-US" dirty="0" err="1"/>
              <a:t>Situační</a:t>
            </a:r>
            <a:r>
              <a:rPr lang="en-US" dirty="0"/>
              <a:t> </a:t>
            </a:r>
            <a:r>
              <a:rPr lang="en-US" dirty="0" err="1"/>
              <a:t>vlivy</a:t>
            </a:r>
          </a:p>
          <a:p>
            <a:r>
              <a:rPr lang="en-US" dirty="0" err="1"/>
              <a:t>Konstituce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AAB210-D310-4F76-8FC7-557D8765FED4}"/>
              </a:ext>
            </a:extLst>
          </p:cNvPr>
          <p:cNvSpPr txBox="1"/>
          <p:nvPr/>
        </p:nvSpPr>
        <p:spPr>
          <a:xfrm>
            <a:off x="4712494" y="2878930"/>
            <a:ext cx="7124697" cy="2677656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i="1" dirty="0">
                <a:solidFill>
                  <a:srgbClr val="FF0000"/>
                </a:solidFill>
              </a:rPr>
              <a:t>? </a:t>
            </a:r>
            <a:r>
              <a:rPr lang="en-US" sz="2800" i="1" dirty="0" err="1">
                <a:solidFill>
                  <a:srgbClr val="FF0000"/>
                </a:solidFill>
              </a:rPr>
              <a:t>Vztah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i="1" dirty="0" err="1">
                <a:solidFill>
                  <a:srgbClr val="FF0000"/>
                </a:solidFill>
              </a:rPr>
              <a:t>zrání</a:t>
            </a:r>
            <a:r>
              <a:rPr lang="en-US" sz="2800" i="1" dirty="0">
                <a:solidFill>
                  <a:srgbClr val="FF0000"/>
                </a:solidFill>
              </a:rPr>
              <a:t> a </a:t>
            </a:r>
            <a:r>
              <a:rPr lang="en-US" sz="2800" i="1" dirty="0" err="1">
                <a:solidFill>
                  <a:srgbClr val="FF0000"/>
                </a:solidFill>
              </a:rPr>
              <a:t>učení</a:t>
            </a:r>
            <a:r>
              <a:rPr lang="en-US" sz="2800" i="1" dirty="0">
                <a:solidFill>
                  <a:srgbClr val="FF0000"/>
                </a:solidFill>
              </a:rPr>
              <a:t>?</a:t>
            </a:r>
          </a:p>
          <a:p>
            <a:r>
              <a:rPr lang="en-US" sz="2000" i="1" dirty="0" err="1"/>
              <a:t>Dobré</a:t>
            </a:r>
            <a:r>
              <a:rPr lang="en-US" sz="2000" i="1" dirty="0"/>
              <a:t> </a:t>
            </a:r>
            <a:r>
              <a:rPr lang="en-US" sz="2000" i="1" dirty="0" err="1"/>
              <a:t>učení</a:t>
            </a:r>
            <a:r>
              <a:rPr lang="en-US" sz="2000" i="1" dirty="0"/>
              <a:t> </a:t>
            </a:r>
            <a:r>
              <a:rPr lang="en-US" sz="2000" i="1" dirty="0" err="1"/>
              <a:t>předchází</a:t>
            </a:r>
            <a:r>
              <a:rPr lang="en-US" sz="2000" i="1" dirty="0"/>
              <a:t> </a:t>
            </a:r>
            <a:r>
              <a:rPr lang="en-US" sz="2000" i="1" dirty="0" err="1"/>
              <a:t>vývoj</a:t>
            </a:r>
            <a:r>
              <a:rPr lang="en-US" sz="2000" i="1" dirty="0"/>
              <a:t>  -  </a:t>
            </a:r>
            <a:r>
              <a:rPr lang="en-US" sz="2000" b="1" i="1" dirty="0" err="1"/>
              <a:t>sociální</a:t>
            </a:r>
            <a:r>
              <a:rPr lang="en-US" sz="2000" b="1" i="1" dirty="0"/>
              <a:t> </a:t>
            </a:r>
            <a:r>
              <a:rPr lang="en-US" sz="2000" b="1" i="1" dirty="0" err="1"/>
              <a:t>determinismus</a:t>
            </a:r>
            <a:r>
              <a:rPr lang="en-US" sz="2000" i="1" dirty="0"/>
              <a:t>  s </a:t>
            </a:r>
            <a:r>
              <a:rPr lang="en-US" sz="2000" i="1" dirty="0" err="1"/>
              <a:t>důrazem</a:t>
            </a:r>
            <a:r>
              <a:rPr lang="en-US" sz="2000" i="1" dirty="0"/>
              <a:t> </a:t>
            </a:r>
            <a:r>
              <a:rPr lang="en-US" sz="2000" i="1" dirty="0" err="1"/>
              <a:t>na</a:t>
            </a:r>
            <a:r>
              <a:rPr lang="en-US" sz="2000" i="1" dirty="0"/>
              <a:t> </a:t>
            </a:r>
            <a:r>
              <a:rPr lang="en-US" sz="2000" i="1" dirty="0" err="1"/>
              <a:t>význam</a:t>
            </a:r>
            <a:r>
              <a:rPr lang="en-US" sz="2000" i="1" dirty="0"/>
              <a:t> </a:t>
            </a:r>
            <a:r>
              <a:rPr lang="en-US" sz="2000" i="1" dirty="0" err="1"/>
              <a:t>podnětů</a:t>
            </a:r>
            <a:r>
              <a:rPr lang="en-US" sz="2000" i="1" dirty="0"/>
              <a:t> z </a:t>
            </a:r>
            <a:r>
              <a:rPr lang="en-US" sz="2000" i="1" dirty="0" err="1"/>
              <a:t>prostředí</a:t>
            </a:r>
            <a:r>
              <a:rPr lang="en-US" sz="2000" i="1" dirty="0"/>
              <a:t> a </a:t>
            </a:r>
            <a:r>
              <a:rPr lang="en-US" sz="2000" i="1" dirty="0" err="1"/>
              <a:t>interakce</a:t>
            </a:r>
            <a:r>
              <a:rPr lang="en-US" sz="2000" i="1" dirty="0"/>
              <a:t> s </a:t>
            </a:r>
            <a:r>
              <a:rPr lang="en-US" sz="2000" i="1" dirty="0" err="1"/>
              <a:t>druhými</a:t>
            </a:r>
            <a:r>
              <a:rPr lang="en-US" sz="2000" i="1" dirty="0"/>
              <a:t> </a:t>
            </a:r>
            <a:r>
              <a:rPr lang="en-US" sz="2000" i="1" dirty="0" err="1"/>
              <a:t>lidmi</a:t>
            </a:r>
            <a:endParaRPr lang="en-US" sz="2000" i="1" dirty="0"/>
          </a:p>
          <a:p>
            <a:endParaRPr lang="en-US" sz="2000" i="1" dirty="0"/>
          </a:p>
          <a:p>
            <a:r>
              <a:rPr lang="en-US" sz="2000" i="1" dirty="0" err="1"/>
              <a:t>Vývojové</a:t>
            </a:r>
            <a:r>
              <a:rPr lang="en-US" sz="2000" i="1" dirty="0"/>
              <a:t> </a:t>
            </a:r>
            <a:r>
              <a:rPr lang="en-US" sz="2000" i="1" dirty="0" err="1"/>
              <a:t>změny</a:t>
            </a:r>
            <a:r>
              <a:rPr lang="en-US" sz="2000" i="1" dirty="0"/>
              <a:t> </a:t>
            </a:r>
            <a:r>
              <a:rPr lang="en-US" sz="2000" i="1" dirty="0" err="1"/>
              <a:t>jsou</a:t>
            </a:r>
            <a:r>
              <a:rPr lang="en-US" sz="2000" i="1" dirty="0"/>
              <a:t> </a:t>
            </a:r>
            <a:r>
              <a:rPr lang="en-US" sz="2000" i="1" dirty="0" err="1"/>
              <a:t>předpokladem</a:t>
            </a:r>
            <a:r>
              <a:rPr lang="en-US" sz="2000" i="1" dirty="0"/>
              <a:t> pro </a:t>
            </a:r>
            <a:r>
              <a:rPr lang="en-US" sz="2000" i="1" dirty="0" err="1"/>
              <a:t>učení</a:t>
            </a:r>
            <a:r>
              <a:rPr lang="en-US" sz="2000" i="1" dirty="0"/>
              <a:t> - </a:t>
            </a:r>
            <a:r>
              <a:rPr lang="en-US" sz="2000" b="1" i="1" dirty="0" err="1"/>
              <a:t>biologický</a:t>
            </a:r>
            <a:r>
              <a:rPr lang="en-US" sz="2000" b="1" i="1" dirty="0"/>
              <a:t> </a:t>
            </a:r>
            <a:r>
              <a:rPr lang="en-US" sz="2000" b="1" i="1" dirty="0" err="1"/>
              <a:t>determinismus</a:t>
            </a:r>
            <a:r>
              <a:rPr lang="en-US" sz="2000" i="1" dirty="0"/>
              <a:t> s </a:t>
            </a:r>
            <a:r>
              <a:rPr lang="en-US" sz="2000" i="1" dirty="0" err="1"/>
              <a:t>důrazem</a:t>
            </a:r>
            <a:r>
              <a:rPr lang="en-US" sz="2000" i="1" dirty="0"/>
              <a:t> </a:t>
            </a:r>
            <a:r>
              <a:rPr lang="en-US" sz="2000" i="1" dirty="0" err="1"/>
              <a:t>na</a:t>
            </a:r>
            <a:r>
              <a:rPr lang="en-US" sz="2000" i="1" dirty="0"/>
              <a:t> </a:t>
            </a:r>
            <a:r>
              <a:rPr lang="en-US" sz="2000" i="1" dirty="0" err="1"/>
              <a:t>vliv</a:t>
            </a:r>
            <a:r>
              <a:rPr lang="en-US" sz="2000" i="1" dirty="0"/>
              <a:t> </a:t>
            </a:r>
            <a:r>
              <a:rPr lang="en-US" sz="2000" i="1" dirty="0" err="1"/>
              <a:t>genetických</a:t>
            </a:r>
            <a:r>
              <a:rPr lang="en-US" sz="2000" i="1" dirty="0"/>
              <a:t> </a:t>
            </a:r>
            <a:r>
              <a:rPr lang="en-US" sz="2000" i="1" dirty="0" err="1"/>
              <a:t>determinanty</a:t>
            </a:r>
            <a:r>
              <a:rPr lang="en-US" sz="2000" i="1" dirty="0"/>
              <a:t> </a:t>
            </a:r>
            <a:r>
              <a:rPr lang="en-US" sz="2000" i="1" dirty="0" err="1"/>
              <a:t>vývoje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21ABE4F6-8D9F-4148-938E-CE01781F0C72}"/>
              </a:ext>
            </a:extLst>
          </p:cNvPr>
          <p:cNvSpPr/>
          <p:nvPr/>
        </p:nvSpPr>
        <p:spPr>
          <a:xfrm>
            <a:off x="2844546" y="3365278"/>
            <a:ext cx="976312" cy="4881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950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A3566-5BC5-429E-ABEC-A26B056EC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Psychický</a:t>
            </a:r>
            <a:r>
              <a:rPr lang="en-US" dirty="0"/>
              <a:t> </a:t>
            </a:r>
            <a:r>
              <a:rPr lang="en-US" dirty="0" err="1"/>
              <a:t>vývoj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A5792-A7E3-42A6-A77F-CCF922525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1976983"/>
            <a:ext cx="10168128" cy="4195217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dirty="0"/>
              <a:t>=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utváření</a:t>
            </a:r>
            <a:r>
              <a:rPr lang="en-US" dirty="0"/>
              <a:t> </a:t>
            </a:r>
            <a:r>
              <a:rPr lang="en-US" dirty="0" err="1"/>
              <a:t>osobnosti</a:t>
            </a:r>
            <a:r>
              <a:rPr lang="en-US" dirty="0"/>
              <a:t>, </a:t>
            </a:r>
            <a:r>
              <a:rPr lang="en-US" dirty="0" err="1"/>
              <a:t>realizuje</a:t>
            </a:r>
            <a:r>
              <a:rPr lang="en-US" dirty="0"/>
              <a:t> se v </a:t>
            </a:r>
            <a:r>
              <a:rPr lang="en-US" dirty="0" err="1"/>
              <a:t>součinnosti</a:t>
            </a:r>
            <a:r>
              <a:rPr lang="en-US" dirty="0"/>
              <a:t> s </a:t>
            </a:r>
            <a:r>
              <a:rPr lang="en-US" dirty="0" err="1"/>
              <a:t>vývojem</a:t>
            </a:r>
            <a:r>
              <a:rPr lang="en-US" dirty="0"/>
              <a:t> </a:t>
            </a:r>
            <a:r>
              <a:rPr lang="en-US" dirty="0" err="1"/>
              <a:t>tělesným</a:t>
            </a:r>
            <a:endParaRPr lang="en-US" dirty="0"/>
          </a:p>
          <a:p>
            <a:r>
              <a:rPr lang="en-US" dirty="0"/>
              <a:t>= </a:t>
            </a:r>
            <a:r>
              <a:rPr lang="en-US" dirty="0" err="1"/>
              <a:t>změny</a:t>
            </a:r>
            <a:r>
              <a:rPr lang="en-US" dirty="0"/>
              <a:t> </a:t>
            </a:r>
            <a:r>
              <a:rPr lang="en-US" dirty="0" err="1"/>
              <a:t>psychiky</a:t>
            </a:r>
            <a:r>
              <a:rPr lang="en-US" dirty="0"/>
              <a:t> v </a:t>
            </a:r>
            <a:r>
              <a:rPr lang="en-US" dirty="0" err="1"/>
              <a:t>důsledku</a:t>
            </a:r>
            <a:r>
              <a:rPr lang="en-US" dirty="0"/>
              <a:t> </a:t>
            </a:r>
            <a:r>
              <a:rPr lang="en-US" dirty="0" err="1"/>
              <a:t>působení</a:t>
            </a:r>
            <a:r>
              <a:rPr lang="en-US" dirty="0"/>
              <a:t> </a:t>
            </a:r>
            <a:r>
              <a:rPr lang="en-US" dirty="0" err="1"/>
              <a:t>určitých</a:t>
            </a:r>
            <a:r>
              <a:rPr lang="en-US" dirty="0"/>
              <a:t> </a:t>
            </a:r>
            <a:r>
              <a:rPr lang="en-US" dirty="0" err="1"/>
              <a:t>faktorů</a:t>
            </a:r>
            <a:r>
              <a:rPr lang="en-US" dirty="0"/>
              <a:t> ( </a:t>
            </a:r>
            <a:r>
              <a:rPr lang="en-US" dirty="0" err="1"/>
              <a:t>vnitřních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vnějších</a:t>
            </a:r>
            <a:r>
              <a:rPr lang="en-US" dirty="0"/>
              <a:t>)</a:t>
            </a:r>
          </a:p>
          <a:p>
            <a:r>
              <a:rPr lang="en-US" dirty="0"/>
              <a:t>= </a:t>
            </a:r>
            <a:r>
              <a:rPr lang="en-US" dirty="0" err="1"/>
              <a:t>vícefaktorový</a:t>
            </a:r>
            <a:r>
              <a:rPr lang="en-US" dirty="0"/>
              <a:t> </a:t>
            </a:r>
            <a:r>
              <a:rPr lang="en-US" dirty="0" err="1"/>
              <a:t>konstrukt</a:t>
            </a:r>
            <a:r>
              <a:rPr lang="en-US" dirty="0"/>
              <a:t>, </a:t>
            </a:r>
            <a:r>
              <a:rPr lang="en-US" dirty="0" err="1"/>
              <a:t>dílčí</a:t>
            </a:r>
            <a:r>
              <a:rPr lang="en-US" dirty="0"/>
              <a:t> </a:t>
            </a:r>
            <a:r>
              <a:rPr lang="en-US" dirty="0" err="1"/>
              <a:t>psychické</a:t>
            </a:r>
            <a:r>
              <a:rPr lang="en-US" dirty="0"/>
              <a:t> </a:t>
            </a:r>
            <a:r>
              <a:rPr lang="en-US" dirty="0" err="1"/>
              <a:t>funkce</a:t>
            </a:r>
            <a:r>
              <a:rPr lang="en-US" dirty="0"/>
              <a:t> se </a:t>
            </a:r>
            <a:r>
              <a:rPr lang="en-US" dirty="0" err="1"/>
              <a:t>vyvíjí</a:t>
            </a:r>
            <a:r>
              <a:rPr lang="en-US" dirty="0"/>
              <a:t> </a:t>
            </a:r>
            <a:r>
              <a:rPr lang="en-US" dirty="0" err="1"/>
              <a:t>rozdílným</a:t>
            </a:r>
            <a:r>
              <a:rPr lang="en-US" dirty="0"/>
              <a:t> </a:t>
            </a:r>
            <a:r>
              <a:rPr lang="en-US" dirty="0" err="1"/>
              <a:t>způsobem</a:t>
            </a:r>
            <a:r>
              <a:rPr lang="en-US" dirty="0"/>
              <a:t>, </a:t>
            </a:r>
            <a:r>
              <a:rPr lang="en-US" dirty="0" err="1"/>
              <a:t>tempem</a:t>
            </a:r>
            <a:endParaRPr lang="en-US" dirty="0"/>
          </a:p>
          <a:p>
            <a:r>
              <a:rPr lang="en-US" dirty="0"/>
              <a:t>= je do </a:t>
            </a:r>
            <a:r>
              <a:rPr lang="en-US" dirty="0" err="1"/>
              <a:t>značné</a:t>
            </a:r>
            <a:r>
              <a:rPr lang="en-US" dirty="0"/>
              <a:t> </a:t>
            </a:r>
            <a:r>
              <a:rPr lang="en-US" dirty="0" err="1"/>
              <a:t>míry</a:t>
            </a:r>
            <a:r>
              <a:rPr lang="en-US" dirty="0"/>
              <a:t>  </a:t>
            </a:r>
            <a:r>
              <a:rPr lang="en-US" dirty="0" err="1"/>
              <a:t>individuání</a:t>
            </a:r>
            <a:r>
              <a:rPr lang="en-US" dirty="0"/>
              <a:t>, ale </a:t>
            </a:r>
            <a:r>
              <a:rPr lang="en-US" dirty="0" err="1"/>
              <a:t>zároveň</a:t>
            </a:r>
            <a:r>
              <a:rPr lang="en-US" dirty="0"/>
              <a:t> </a:t>
            </a:r>
            <a:r>
              <a:rPr lang="en-US" dirty="0" err="1"/>
              <a:t>můžeme</a:t>
            </a:r>
            <a:r>
              <a:rPr lang="en-US" dirty="0"/>
              <a:t> </a:t>
            </a:r>
            <a:r>
              <a:rPr lang="en-US" dirty="0" err="1"/>
              <a:t>sledovat</a:t>
            </a:r>
            <a:r>
              <a:rPr lang="en-US" dirty="0"/>
              <a:t> </a:t>
            </a:r>
            <a:r>
              <a:rPr lang="en-US" dirty="0" err="1"/>
              <a:t>jisté</a:t>
            </a:r>
            <a:r>
              <a:rPr lang="en-US" dirty="0"/>
              <a:t>  </a:t>
            </a:r>
            <a:r>
              <a:rPr lang="en-US" dirty="0" err="1"/>
              <a:t>obecně</a:t>
            </a:r>
            <a:r>
              <a:rPr lang="en-US" dirty="0"/>
              <a:t> </a:t>
            </a:r>
            <a:r>
              <a:rPr lang="en-US" dirty="0" err="1"/>
              <a:t>platné</a:t>
            </a:r>
            <a:r>
              <a:rPr lang="en-US" dirty="0"/>
              <a:t> </a:t>
            </a:r>
            <a:r>
              <a:rPr lang="en-US" dirty="0" err="1"/>
              <a:t>principy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 </a:t>
            </a:r>
            <a:r>
              <a:rPr lang="en-US" dirty="0" err="1"/>
              <a:t>zákonitosti</a:t>
            </a:r>
            <a:r>
              <a:rPr lang="en-US" dirty="0"/>
              <a:t> </a:t>
            </a:r>
            <a:r>
              <a:rPr lang="en-US" dirty="0" err="1"/>
              <a:t>vývoje</a:t>
            </a:r>
            <a:r>
              <a:rPr lang="en-US" dirty="0"/>
              <a:t> </a:t>
            </a:r>
          </a:p>
          <a:p>
            <a:pPr lvl="1"/>
            <a:r>
              <a:rPr lang="en-US" dirty="0"/>
              <a:t>VP </a:t>
            </a:r>
            <a:r>
              <a:rPr lang="en-US" dirty="0" err="1"/>
              <a:t>usiluje</a:t>
            </a:r>
            <a:r>
              <a:rPr lang="en-US" dirty="0"/>
              <a:t> </a:t>
            </a:r>
            <a:r>
              <a:rPr lang="en-US" dirty="0" err="1"/>
              <a:t>sledovat</a:t>
            </a:r>
            <a:r>
              <a:rPr lang="en-US" dirty="0"/>
              <a:t> </a:t>
            </a:r>
            <a:r>
              <a:rPr lang="en-US" dirty="0" err="1"/>
              <a:t>vývoj</a:t>
            </a:r>
            <a:r>
              <a:rPr lang="en-US" dirty="0"/>
              <a:t> a </a:t>
            </a:r>
            <a:r>
              <a:rPr lang="en-US" dirty="0" err="1"/>
              <a:t>vývojové</a:t>
            </a:r>
            <a:r>
              <a:rPr lang="en-US" dirty="0"/>
              <a:t> </a:t>
            </a:r>
            <a:r>
              <a:rPr lang="en-US" dirty="0" err="1"/>
              <a:t>změnu</a:t>
            </a:r>
            <a:r>
              <a:rPr lang="en-US" dirty="0"/>
              <a:t> v </a:t>
            </a:r>
            <a:r>
              <a:rPr lang="en-US" dirty="0" err="1"/>
              <a:t>obou</a:t>
            </a:r>
            <a:r>
              <a:rPr lang="en-US" dirty="0"/>
              <a:t> </a:t>
            </a:r>
            <a:r>
              <a:rPr lang="en-US" dirty="0" err="1"/>
              <a:t>těchto</a:t>
            </a:r>
            <a:r>
              <a:rPr lang="en-US" dirty="0"/>
              <a:t> </a:t>
            </a:r>
            <a:r>
              <a:rPr lang="en-US" dirty="0" err="1"/>
              <a:t>perspektivách</a:t>
            </a:r>
          </a:p>
          <a:p>
            <a:pPr lvl="2"/>
            <a:r>
              <a:rPr lang="en-US" dirty="0"/>
              <a:t> co </a:t>
            </a:r>
            <a:r>
              <a:rPr lang="en-US" dirty="0" err="1"/>
              <a:t>zakládá</a:t>
            </a:r>
            <a:r>
              <a:rPr lang="en-US" dirty="0"/>
              <a:t> </a:t>
            </a:r>
            <a:r>
              <a:rPr lang="en-US" dirty="0" err="1"/>
              <a:t>odlišnosti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lidmi</a:t>
            </a:r>
            <a:r>
              <a:rPr lang="en-US" dirty="0"/>
              <a:t> a </a:t>
            </a:r>
            <a:r>
              <a:rPr lang="en-US" dirty="0" err="1"/>
              <a:t>indiviuální</a:t>
            </a:r>
            <a:r>
              <a:rPr lang="en-US" dirty="0"/>
              <a:t> </a:t>
            </a:r>
            <a:r>
              <a:rPr lang="en-US" dirty="0" err="1"/>
              <a:t>jedinečnost</a:t>
            </a:r>
            <a:endParaRPr lang="en-US" dirty="0"/>
          </a:p>
          <a:p>
            <a:pPr lvl="2"/>
            <a:r>
              <a:rPr lang="en-US" dirty="0" err="1"/>
              <a:t>zda</a:t>
            </a:r>
            <a:r>
              <a:rPr lang="en-US" dirty="0"/>
              <a:t> </a:t>
            </a:r>
            <a:r>
              <a:rPr lang="en-US" dirty="0" err="1"/>
              <a:t>existují</a:t>
            </a:r>
            <a:r>
              <a:rPr lang="en-US" dirty="0"/>
              <a:t> </a:t>
            </a:r>
            <a:r>
              <a:rPr lang="en-US" dirty="0" err="1"/>
              <a:t>sdílené</a:t>
            </a:r>
            <a:r>
              <a:rPr lang="en-US" dirty="0"/>
              <a:t> </a:t>
            </a:r>
            <a:r>
              <a:rPr lang="en-US" dirty="0" err="1"/>
              <a:t>mechanismy,projevy</a:t>
            </a:r>
            <a:r>
              <a:rPr lang="en-US" dirty="0"/>
              <a:t> </a:t>
            </a:r>
            <a:r>
              <a:rPr lang="en-US" dirty="0" err="1"/>
              <a:t>či</a:t>
            </a:r>
            <a:r>
              <a:rPr lang="en-US" dirty="0"/>
              <a:t> </a:t>
            </a:r>
            <a:r>
              <a:rPr lang="en-US" dirty="0" err="1"/>
              <a:t>procesy</a:t>
            </a: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88076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94A96-7515-467F-B529-9EA4C4CDC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Klíčové </a:t>
            </a:r>
            <a:r>
              <a:rPr lang="en-US" dirty="0" err="1"/>
              <a:t>mechanismy</a:t>
            </a:r>
            <a:r>
              <a:rPr lang="en-US" dirty="0"/>
              <a:t> </a:t>
            </a:r>
            <a:r>
              <a:rPr lang="en-US" dirty="0" err="1"/>
              <a:t>vysvětlující</a:t>
            </a:r>
            <a:r>
              <a:rPr lang="en-US" dirty="0"/>
              <a:t> </a:t>
            </a:r>
            <a:r>
              <a:rPr lang="en-US" dirty="0" err="1"/>
              <a:t>vývojové</a:t>
            </a:r>
            <a:r>
              <a:rPr lang="en-US" dirty="0"/>
              <a:t> </a:t>
            </a:r>
            <a:r>
              <a:rPr lang="en-US" dirty="0" err="1"/>
              <a:t>změny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5F5EE-1C21-4F6E-840B-73FC976C9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Krize</a:t>
            </a:r>
            <a:r>
              <a:rPr lang="en-US" dirty="0"/>
              <a:t> ( a </a:t>
            </a:r>
            <a:r>
              <a:rPr lang="en-US" dirty="0" err="1"/>
              <a:t>její</a:t>
            </a:r>
            <a:r>
              <a:rPr lang="en-US" dirty="0"/>
              <a:t> </a:t>
            </a:r>
            <a:r>
              <a:rPr lang="en-US" dirty="0" err="1"/>
              <a:t>pojetí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VP) </a:t>
            </a:r>
          </a:p>
          <a:p>
            <a:pPr lvl="1"/>
            <a:r>
              <a:rPr lang="en-US" dirty="0" err="1"/>
              <a:t>narušení</a:t>
            </a:r>
            <a:r>
              <a:rPr lang="en-US" dirty="0"/>
              <a:t> </a:t>
            </a:r>
            <a:r>
              <a:rPr lang="en-US" dirty="0" err="1"/>
              <a:t>rovnováhy</a:t>
            </a:r>
            <a:r>
              <a:rPr lang="en-US" dirty="0"/>
              <a:t> v </a:t>
            </a:r>
            <a:r>
              <a:rPr lang="en-US" dirty="0" err="1"/>
              <a:t>důsledku</a:t>
            </a:r>
            <a:r>
              <a:rPr lang="en-US" dirty="0"/>
              <a:t> </a:t>
            </a:r>
            <a:r>
              <a:rPr lang="en-US" dirty="0" err="1"/>
              <a:t>určitých</a:t>
            </a:r>
            <a:r>
              <a:rPr lang="en-US" dirty="0"/>
              <a:t> </a:t>
            </a:r>
            <a:r>
              <a:rPr lang="en-US" dirty="0" err="1"/>
              <a:t>životních</a:t>
            </a:r>
            <a:r>
              <a:rPr lang="en-US" dirty="0"/>
              <a:t> </a:t>
            </a:r>
            <a:r>
              <a:rPr lang="en-US" dirty="0" err="1"/>
              <a:t>událostí</a:t>
            </a:r>
            <a:endParaRPr lang="en-US" dirty="0"/>
          </a:p>
          <a:p>
            <a:pPr lvl="1"/>
            <a:r>
              <a:rPr lang="en-US" dirty="0" err="1"/>
              <a:t>přináší</a:t>
            </a:r>
            <a:r>
              <a:rPr lang="en-US" dirty="0"/>
              <a:t> </a:t>
            </a:r>
            <a:r>
              <a:rPr lang="en-US" dirty="0" err="1"/>
              <a:t>změnu</a:t>
            </a:r>
            <a:r>
              <a:rPr lang="en-US" dirty="0"/>
              <a:t>  </a:t>
            </a:r>
          </a:p>
          <a:p>
            <a:pPr lvl="1"/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vývojový</a:t>
            </a:r>
            <a:r>
              <a:rPr lang="en-US" dirty="0"/>
              <a:t> </a:t>
            </a:r>
            <a:r>
              <a:rPr lang="en-US" dirty="0" err="1"/>
              <a:t>potenciál</a:t>
            </a:r>
            <a:endParaRPr lang="en-US" dirty="0"/>
          </a:p>
          <a:p>
            <a:pPr lvl="1"/>
            <a:r>
              <a:rPr lang="en-US" dirty="0" err="1"/>
              <a:t>Ve</a:t>
            </a:r>
            <a:r>
              <a:rPr lang="en-US" dirty="0"/>
              <a:t> VP </a:t>
            </a:r>
            <a:r>
              <a:rPr lang="en-US" dirty="0" err="1"/>
              <a:t>není</a:t>
            </a:r>
            <a:r>
              <a:rPr lang="en-US" dirty="0"/>
              <a:t> </a:t>
            </a:r>
            <a:r>
              <a:rPr lang="en-US" dirty="0" err="1"/>
              <a:t>vnímána</a:t>
            </a:r>
            <a:r>
              <a:rPr lang="en-US" dirty="0"/>
              <a:t> </a:t>
            </a:r>
            <a:r>
              <a:rPr lang="en-US" dirty="0" err="1"/>
              <a:t>negativně</a:t>
            </a:r>
            <a:r>
              <a:rPr lang="en-US" dirty="0"/>
              <a:t>, ale </a:t>
            </a:r>
            <a:r>
              <a:rPr lang="en-US" dirty="0" err="1"/>
              <a:t>spíše</a:t>
            </a:r>
            <a:r>
              <a:rPr lang="en-US" dirty="0"/>
              <a:t> </a:t>
            </a:r>
            <a:r>
              <a:rPr lang="en-US" dirty="0" err="1"/>
              <a:t>jao</a:t>
            </a:r>
            <a:r>
              <a:rPr lang="en-US" dirty="0"/>
              <a:t> </a:t>
            </a:r>
            <a:r>
              <a:rPr lang="en-US" dirty="0" err="1"/>
              <a:t>výzva</a:t>
            </a:r>
            <a:r>
              <a:rPr lang="en-US" dirty="0"/>
              <a:t> a </a:t>
            </a:r>
            <a:r>
              <a:rPr lang="en-US" dirty="0" err="1"/>
              <a:t>zdroj</a:t>
            </a:r>
            <a:r>
              <a:rPr lang="en-US" dirty="0"/>
              <a:t> </a:t>
            </a:r>
            <a:r>
              <a:rPr lang="en-US" dirty="0" err="1"/>
              <a:t>růstu</a:t>
            </a:r>
            <a:r>
              <a:rPr lang="en-US" dirty="0"/>
              <a:t> (viz  </a:t>
            </a:r>
            <a:r>
              <a:rPr lang="en-US" dirty="0" err="1"/>
              <a:t>Eriksonova</a:t>
            </a:r>
            <a:r>
              <a:rPr lang="en-US" dirty="0"/>
              <a:t> </a:t>
            </a:r>
            <a:r>
              <a:rPr lang="en-US" dirty="0" err="1"/>
              <a:t>teorie</a:t>
            </a:r>
            <a:r>
              <a:rPr lang="en-US" dirty="0"/>
              <a:t> </a:t>
            </a:r>
            <a:r>
              <a:rPr lang="en-US" dirty="0" err="1"/>
              <a:t>psychosociálního</a:t>
            </a:r>
            <a:r>
              <a:rPr lang="en-US" dirty="0"/>
              <a:t> </a:t>
            </a:r>
            <a:r>
              <a:rPr lang="en-US" dirty="0" err="1"/>
              <a:t>vývoje</a:t>
            </a:r>
            <a:r>
              <a:rPr lang="en-US" dirty="0"/>
              <a:t>) </a:t>
            </a:r>
            <a:endParaRPr lang="cs-CZ" dirty="0" smtClean="0"/>
          </a:p>
          <a:p>
            <a:pPr lvl="1"/>
            <a:r>
              <a:rPr lang="cs-CZ" dirty="0" smtClean="0"/>
              <a:t>Rozlišujeme 4 </a:t>
            </a:r>
            <a:r>
              <a:rPr lang="cs-CZ" b="1" dirty="0" smtClean="0"/>
              <a:t>fáze </a:t>
            </a:r>
            <a:r>
              <a:rPr lang="cs-CZ" dirty="0" smtClean="0"/>
              <a:t>krize (dezintegrace, maladaptivní reakce, adaptace, integrace) a popisujeme různé </a:t>
            </a:r>
            <a:r>
              <a:rPr lang="cs-CZ" b="1" dirty="0" smtClean="0"/>
              <a:t>typy krizí </a:t>
            </a:r>
            <a:r>
              <a:rPr lang="cs-CZ" dirty="0" smtClean="0"/>
              <a:t>(např. přechodové, situační, vnitřní osobní krize…)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794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2. </a:t>
            </a:r>
            <a:r>
              <a:rPr lang="en-US" dirty="0" smtClean="0"/>
              <a:t>Resilience</a:t>
            </a:r>
            <a:endParaRPr lang="cs-CZ" dirty="0"/>
          </a:p>
          <a:p>
            <a:pPr lvl="1"/>
            <a:r>
              <a:rPr lang="cs-CZ" dirty="0"/>
              <a:t>Schopnost </a:t>
            </a:r>
            <a:r>
              <a:rPr lang="cs-CZ" dirty="0" smtClean="0"/>
              <a:t>člověka zvládat stres a výrazně nepříznivé životní podmínky, schopnost být odolný vůči rizikovým faktorům </a:t>
            </a:r>
          </a:p>
          <a:p>
            <a:pPr lvl="1"/>
            <a:r>
              <a:rPr lang="cs-CZ" dirty="0" smtClean="0"/>
              <a:t>Schopnost přizpůsobovat se nastalým změnám (adaptabilita modifikovatelnost)</a:t>
            </a:r>
          </a:p>
          <a:p>
            <a:pPr lvl="1"/>
            <a:r>
              <a:rPr lang="cs-CZ" dirty="0" smtClean="0"/>
              <a:t>Je proces, který vzniká jako důsledek specifické a individuální formy interakce jedince a prostředí</a:t>
            </a:r>
          </a:p>
          <a:p>
            <a:pPr lvl="1"/>
            <a:r>
              <a:rPr lang="cs-CZ" dirty="0" smtClean="0"/>
              <a:t>Na jejím vzniku se podílí řada faktorů, které mají kumulativní charakter</a:t>
            </a:r>
          </a:p>
          <a:p>
            <a:pPr lvl="1"/>
            <a:r>
              <a:rPr lang="cs-CZ" dirty="0" smtClean="0"/>
              <a:t>Individuální míra </a:t>
            </a:r>
            <a:r>
              <a:rPr lang="cs-CZ" dirty="0" err="1" smtClean="0"/>
              <a:t>resilience</a:t>
            </a:r>
            <a:r>
              <a:rPr lang="cs-CZ" dirty="0" smtClean="0"/>
              <a:t> určuje, jak na nás vývojové krize nebo náročné životní události budou působit a jak je zhodnotíme ve smyslu dalšího vývoje, vývojových změn na úrovni psychiky</a:t>
            </a:r>
          </a:p>
          <a:p>
            <a:pPr lvl="1"/>
            <a:r>
              <a:rPr lang="cs-CZ" dirty="0" smtClean="0"/>
              <a:t>Popisujeme </a:t>
            </a:r>
            <a:r>
              <a:rPr lang="cs-CZ" b="1" dirty="0" smtClean="0"/>
              <a:t>faktory, které zvyšují pravděpodobnost </a:t>
            </a:r>
            <a:r>
              <a:rPr lang="cs-CZ" b="1" dirty="0" err="1" smtClean="0"/>
              <a:t>resilience</a:t>
            </a:r>
            <a:r>
              <a:rPr lang="cs-CZ" dirty="0" smtClean="0"/>
              <a:t> ( osobnostní, motivační, kognitivní, vztahové, komunitní, vzdělávací)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7174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determinace psychického vývoje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err="1" smtClean="0"/>
              <a:t>nature</a:t>
            </a:r>
            <a:r>
              <a:rPr lang="cs-CZ" b="1" dirty="0" smtClean="0"/>
              <a:t> x </a:t>
            </a:r>
            <a:r>
              <a:rPr lang="cs-CZ" b="1" dirty="0" err="1" smtClean="0"/>
              <a:t>nurture</a:t>
            </a:r>
            <a:r>
              <a:rPr lang="cs-CZ" b="1" dirty="0" smtClean="0"/>
              <a:t> </a:t>
            </a:r>
          </a:p>
          <a:p>
            <a:pPr marL="0" indent="0" algn="ctr">
              <a:buNone/>
            </a:pPr>
            <a:r>
              <a:rPr lang="cs-CZ" b="1" dirty="0" smtClean="0"/>
              <a:t>biologický determinismus  x sociální determinismus</a:t>
            </a:r>
          </a:p>
          <a:p>
            <a:pPr marL="0" indent="0" algn="ctr">
              <a:buNone/>
            </a:pPr>
            <a:r>
              <a:rPr lang="cs-CZ" b="1" dirty="0"/>
              <a:t>n</a:t>
            </a:r>
            <a:r>
              <a:rPr lang="cs-CZ" b="1" dirty="0" smtClean="0"/>
              <a:t>ativistické teorie  x empiristické teorie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>
                <a:solidFill>
                  <a:srgbClr val="FF0000"/>
                </a:solidFill>
              </a:rPr>
              <a:t>! Tabulka na str. 54 v </a:t>
            </a:r>
            <a:r>
              <a:rPr lang="cs-CZ" dirty="0" err="1" smtClean="0">
                <a:solidFill>
                  <a:srgbClr val="FF0000"/>
                </a:solidFill>
              </a:rPr>
              <a:t>Thorové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649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bychom  měli po přečtení str. 24 – 55 vědět?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Co je to vývoj a jak chápeme ve VP změnu?</a:t>
            </a:r>
          </a:p>
          <a:p>
            <a:r>
              <a:rPr lang="cs-CZ" dirty="0" smtClean="0"/>
              <a:t>Co přináší vývojové změny?</a:t>
            </a:r>
          </a:p>
          <a:p>
            <a:r>
              <a:rPr lang="cs-CZ" dirty="0" smtClean="0"/>
              <a:t>Jak vysvětlujeme  vzájemný vztahu učení ve vývoje ve vývojové psychologii?</a:t>
            </a:r>
          </a:p>
          <a:p>
            <a:r>
              <a:rPr lang="cs-CZ" dirty="0" smtClean="0"/>
              <a:t>Co je to psychický vývoj?</a:t>
            </a:r>
          </a:p>
          <a:p>
            <a:r>
              <a:rPr lang="cs-CZ" dirty="0" smtClean="0"/>
              <a:t>Co je to krize, jaké rozlišujeme v průběhu krize fáze?</a:t>
            </a:r>
          </a:p>
          <a:p>
            <a:r>
              <a:rPr lang="cs-CZ" dirty="0" smtClean="0"/>
              <a:t>Jaké jsou typy krizí a uv</a:t>
            </a:r>
            <a:r>
              <a:rPr lang="cs-CZ" dirty="0"/>
              <a:t>é</a:t>
            </a:r>
            <a:r>
              <a:rPr lang="cs-CZ" dirty="0" smtClean="0"/>
              <a:t>st k nim příklad.</a:t>
            </a:r>
          </a:p>
          <a:p>
            <a:r>
              <a:rPr lang="cs-CZ" dirty="0" smtClean="0"/>
              <a:t>Co je to </a:t>
            </a:r>
            <a:r>
              <a:rPr lang="cs-CZ" dirty="0" err="1" smtClean="0"/>
              <a:t>resilience</a:t>
            </a:r>
            <a:r>
              <a:rPr lang="cs-CZ" dirty="0" smtClean="0"/>
              <a:t>,  co ji ovlivňuje a posiluje?</a:t>
            </a:r>
          </a:p>
          <a:p>
            <a:r>
              <a:rPr lang="cs-CZ" dirty="0" smtClean="0"/>
              <a:t>Co determinuje ( určuje) psychický vývoj?</a:t>
            </a:r>
          </a:p>
          <a:p>
            <a:r>
              <a:rPr lang="cs-CZ" dirty="0" smtClean="0"/>
              <a:t>Jaké základní teoretické pozice rozlišujeme ve VP z hlediska porozumění determinace psychického vývoje?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7834097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LightSeedRightStep">
      <a:dk1>
        <a:srgbClr val="000000"/>
      </a:dk1>
      <a:lt1>
        <a:srgbClr val="FFFFFF"/>
      </a:lt1>
      <a:dk2>
        <a:srgbClr val="393920"/>
      </a:dk2>
      <a:lt2>
        <a:srgbClr val="E2E8E3"/>
      </a:lt2>
      <a:accent1>
        <a:srgbClr val="C791C1"/>
      </a:accent1>
      <a:accent2>
        <a:srgbClr val="BC7D9B"/>
      </a:accent2>
      <a:accent3>
        <a:srgbClr val="C89498"/>
      </a:accent3>
      <a:accent4>
        <a:srgbClr val="BC937D"/>
      </a:accent4>
      <a:accent5>
        <a:srgbClr val="ADA380"/>
      </a:accent5>
      <a:accent6>
        <a:srgbClr val="9FA970"/>
      </a:accent6>
      <a:hlink>
        <a:srgbClr val="568F5C"/>
      </a:hlink>
      <a:folHlink>
        <a:srgbClr val="828282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334</Words>
  <Application>Microsoft Office PowerPoint</Application>
  <PresentationFormat>Širokoúhlá obrazovka</PresentationFormat>
  <Paragraphs>65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Neue Haas Grotesk Text Pro</vt:lpstr>
      <vt:lpstr>AccentBoxVTI</vt:lpstr>
      <vt:lpstr>Vývojová psychologie 2020 Základní pojmy</vt:lpstr>
      <vt:lpstr>Prezentace aplikace PowerPoint</vt:lpstr>
      <vt:lpstr>Základní pojmy ve vývojové psychologii a jejich význam</vt:lpstr>
      <vt:lpstr>Co přináší vývojové změny?</vt:lpstr>
      <vt:lpstr>Psychický vývoj</vt:lpstr>
      <vt:lpstr>Klíčové mechanismy vysvětlující vývojové změny</vt:lpstr>
      <vt:lpstr>Prezentace aplikace PowerPoint</vt:lpstr>
      <vt:lpstr>Teorie determinace psychického vývoje</vt:lpstr>
      <vt:lpstr>Co bychom  měli po přečtení str. 24 – 55 vědět?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Uživatel</dc:creator>
  <cp:lastModifiedBy>Gabriela Seidlová Málková</cp:lastModifiedBy>
  <cp:revision>366</cp:revision>
  <dcterms:created xsi:type="dcterms:W3CDTF">2020-10-07T20:18:20Z</dcterms:created>
  <dcterms:modified xsi:type="dcterms:W3CDTF">2020-10-07T21:38:47Z</dcterms:modified>
</cp:coreProperties>
</file>