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73" r:id="rId5"/>
    <p:sldId id="261" r:id="rId6"/>
    <p:sldId id="259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68" r:id="rId17"/>
    <p:sldId id="269" r:id="rId18"/>
    <p:sldId id="272" r:id="rId19"/>
    <p:sldId id="25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63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64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90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41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42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7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87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6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19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4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58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1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grace.com/" TargetMode="External"/><Relationship Id="rId2" Type="http://schemas.openxmlformats.org/officeDocument/2006/relationships/hyperlink" Target="http://www.demografie.inf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Migrace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  <a:effectLst/>
              </a:rPr>
              <a:t>Migrace</a:t>
            </a:r>
            <a:r>
              <a:rPr lang="cs-CZ" dirty="0" smtClean="0">
                <a:solidFill>
                  <a:schemeClr val="tx1"/>
                </a:solidFill>
                <a:effectLst/>
              </a:rPr>
              <a:t> je pohyb osob, při němž dochází ke změně bydliště.</a:t>
            </a:r>
          </a:p>
          <a:p>
            <a:r>
              <a:rPr lang="cs-CZ" dirty="0" smtClean="0">
                <a:solidFill>
                  <a:schemeClr val="tx1"/>
                </a:solidFill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57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B)Dopady </a:t>
            </a:r>
            <a:r>
              <a:rPr lang="pl-PL" dirty="0">
                <a:solidFill>
                  <a:srgbClr val="FF0000"/>
                </a:solidFill>
              </a:rPr>
              <a:t>na cílové země migrantů</a:t>
            </a:r>
          </a:p>
          <a:p>
            <a:pPr>
              <a:buFontTx/>
              <a:buChar char="-"/>
            </a:pPr>
            <a:r>
              <a:rPr lang="cs-CZ" dirty="0" smtClean="0"/>
              <a:t>imigrace vyrovnává trend stárnutí populace a nízké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porodnosti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dopady na trh práce  (migranti </a:t>
            </a:r>
            <a:r>
              <a:rPr lang="cs-CZ" dirty="0"/>
              <a:t>často vykonávají práce, o které místní lidé </a:t>
            </a:r>
            <a:r>
              <a:rPr lang="cs-CZ" dirty="0" smtClean="0"/>
              <a:t>nestojí) </a:t>
            </a:r>
          </a:p>
          <a:p>
            <a:pPr>
              <a:buFontTx/>
              <a:buChar char="-"/>
            </a:pPr>
            <a:r>
              <a:rPr lang="cs-CZ" dirty="0" smtClean="0"/>
              <a:t>snaha </a:t>
            </a:r>
            <a:r>
              <a:rPr lang="cs-CZ" dirty="0"/>
              <a:t>přilákat vysoce kvalifikované </a:t>
            </a:r>
            <a:r>
              <a:rPr lang="cs-CZ" dirty="0" smtClean="0"/>
              <a:t>odborníky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 sociální dopady</a:t>
            </a:r>
            <a:endParaRPr lang="cs-CZ" dirty="0"/>
          </a:p>
          <a:p>
            <a:pPr>
              <a:buFontTx/>
              <a:buChar char="-"/>
            </a:pPr>
            <a:r>
              <a:rPr lang="pl-PL" dirty="0" smtClean="0"/>
              <a:t>tvorba uzavřených skupin, podceňování  </a:t>
            </a:r>
            <a:r>
              <a:rPr lang="pl-PL" dirty="0"/>
              <a:t>integrace do </a:t>
            </a:r>
            <a:r>
              <a:rPr lang="pl-PL" dirty="0" smtClean="0"/>
              <a:t>společnosti</a:t>
            </a:r>
          </a:p>
          <a:p>
            <a:pPr>
              <a:buFontTx/>
              <a:buChar char="-"/>
            </a:pPr>
            <a:r>
              <a:rPr lang="pl-PL" dirty="0" smtClean="0"/>
              <a:t>xenofobie, rasismus, strach z terorismu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2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imigrace a 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rámci </a:t>
            </a:r>
            <a:r>
              <a:rPr lang="cs-CZ" b="1" dirty="0"/>
              <a:t>společné azylové politiky </a:t>
            </a:r>
            <a:r>
              <a:rPr lang="cs-CZ" dirty="0"/>
              <a:t>platí v zemích Unie takzvaná </a:t>
            </a:r>
            <a:r>
              <a:rPr lang="cs-CZ" b="1" dirty="0"/>
              <a:t>Dublinská úmluva</a:t>
            </a:r>
            <a:r>
              <a:rPr lang="cs-CZ" dirty="0"/>
              <a:t>, </a:t>
            </a:r>
            <a:r>
              <a:rPr lang="cs-CZ" dirty="0" smtClean="0"/>
              <a:t>podle které </a:t>
            </a:r>
            <a:r>
              <a:rPr lang="cs-CZ" dirty="0"/>
              <a:t>lze na základě objektivních kritérií určit, jaký stát se má zabývat žádostí o </a:t>
            </a:r>
            <a:r>
              <a:rPr lang="cs-CZ" dirty="0" smtClean="0"/>
              <a:t>ochranu </a:t>
            </a:r>
            <a:r>
              <a:rPr lang="pt-BR" dirty="0" smtClean="0"/>
              <a:t>osoby</a:t>
            </a:r>
            <a:r>
              <a:rPr lang="pt-BR" dirty="0"/>
              <a:t>, která se uchází na území EU o azyl. Rozhodnutí daného státu pak platí v celé Unii </a:t>
            </a:r>
            <a:r>
              <a:rPr lang="pt-BR" dirty="0" smtClean="0"/>
              <a:t>a</a:t>
            </a:r>
            <a:r>
              <a:rPr lang="cs-CZ" dirty="0" smtClean="0"/>
              <a:t> neúspěšný </a:t>
            </a:r>
            <a:r>
              <a:rPr lang="cs-CZ" dirty="0"/>
              <a:t>žadatel nemůže vstoupit do azylové procedury v jiné zemi EU. Aby tento </a:t>
            </a:r>
            <a:r>
              <a:rPr lang="cs-CZ" dirty="0" smtClean="0"/>
              <a:t>systém mohl </a:t>
            </a:r>
            <a:r>
              <a:rPr lang="cs-CZ" dirty="0"/>
              <a:t>fungovat, musely být přijaty společné zásady, jak žádosti posuzovat a jak s </a:t>
            </a:r>
            <a:r>
              <a:rPr lang="cs-CZ" dirty="0" smtClean="0"/>
              <a:t>uprchlíky zacházet.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9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imigrace a 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Podstatou nařízení je, aby </a:t>
            </a:r>
            <a:r>
              <a:rPr lang="cs-CZ" dirty="0">
                <a:solidFill>
                  <a:srgbClr val="FF0000"/>
                </a:solidFill>
              </a:rPr>
              <a:t>žádost o azyl byla projednávána pouze ve státě, kterým žadatel na území EU vstoupil</a:t>
            </a:r>
          </a:p>
          <a:p>
            <a:r>
              <a:rPr lang="cs-CZ" dirty="0"/>
              <a:t>snížení celkových finančních nákladů vynakládaných jednotlivými členskými státy v souvislosti s azylovým řízením.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85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Uprchlíci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Uprchlíci tvoří specifickou skupinu mezi migranty. Podle úmluvy OSN o postavení </a:t>
            </a:r>
            <a:r>
              <a:rPr lang="cs-CZ" dirty="0" smtClean="0"/>
              <a:t>uprchlíků se </a:t>
            </a:r>
            <a:r>
              <a:rPr lang="cs-CZ" dirty="0"/>
              <a:t>jedná o osobu, která kvůli opodstatněnému strachu z pronásledování z důvodu </a:t>
            </a:r>
            <a:r>
              <a:rPr lang="cs-CZ" dirty="0" smtClean="0"/>
              <a:t>rasy, náboženského </a:t>
            </a:r>
            <a:r>
              <a:rPr lang="cs-CZ" dirty="0"/>
              <a:t>přesvědčení, národnosti, příslušnosti k určité sociální skupině nebo </a:t>
            </a:r>
            <a:r>
              <a:rPr lang="cs-CZ" dirty="0" smtClean="0"/>
              <a:t>pro politické </a:t>
            </a:r>
            <a:r>
              <a:rPr lang="cs-CZ" dirty="0"/>
              <a:t>názory opustila svou zemi a která vzhledem k tomuto strachu nemůže nebo </a:t>
            </a:r>
            <a:r>
              <a:rPr lang="cs-CZ" dirty="0" smtClean="0"/>
              <a:t>nechce využít </a:t>
            </a:r>
            <a:r>
              <a:rPr lang="cs-CZ" dirty="0"/>
              <a:t>ochrany této své země</a:t>
            </a:r>
            <a:r>
              <a:rPr lang="cs-CZ" dirty="0" smtClean="0"/>
              <a:t>.</a:t>
            </a:r>
            <a:r>
              <a:rPr lang="cs-CZ" b="1" dirty="0"/>
              <a:t> </a:t>
            </a:r>
            <a:r>
              <a:rPr lang="cs-CZ" dirty="0" smtClean="0"/>
              <a:t>Uprchlíci hledají v </a:t>
            </a:r>
            <a:r>
              <a:rPr lang="cs-CZ" dirty="0"/>
              <a:t>nové zemi </a:t>
            </a:r>
            <a:r>
              <a:rPr lang="cs-CZ" b="1" dirty="0"/>
              <a:t>bezpečí a ochranu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23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-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  <a:p>
            <a:pPr marL="0" indent="0">
              <a:buNone/>
            </a:pPr>
            <a:r>
              <a:rPr lang="cs-CZ" dirty="0" smtClean="0"/>
              <a:t>Studenti si </a:t>
            </a:r>
            <a:r>
              <a:rPr lang="cs-CZ" dirty="0"/>
              <a:t>vyjasní postoje k problematice </a:t>
            </a:r>
            <a:r>
              <a:rPr lang="cs-CZ" dirty="0" smtClean="0"/>
              <a:t>emigrace jsou </a:t>
            </a:r>
            <a:r>
              <a:rPr lang="cs-CZ" dirty="0"/>
              <a:t>schopni formulovat své </a:t>
            </a:r>
            <a:r>
              <a:rPr lang="cs-CZ" dirty="0" smtClean="0"/>
              <a:t>názory,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kriticky </a:t>
            </a:r>
            <a:r>
              <a:rPr lang="cs-CZ" dirty="0"/>
              <a:t>myslet a racionálně argumentovat</a:t>
            </a:r>
          </a:p>
        </p:txBody>
      </p:sp>
    </p:spTree>
    <p:extLst>
      <p:ext uri="{BB962C8B-B14F-4D97-AF65-F5344CB8AC3E}">
        <p14:creationId xmlns:p14="http://schemas.microsoft.com/office/powerpoint/2010/main" val="139283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Vysvětlete </a:t>
            </a:r>
            <a:r>
              <a:rPr lang="cs-CZ" dirty="0"/>
              <a:t>studentům, že cílem následujícího je zjistit obecné názory na </a:t>
            </a:r>
            <a:r>
              <a:rPr lang="cs-CZ" dirty="0" smtClean="0"/>
              <a:t>problematiku migrace</a:t>
            </a:r>
            <a:r>
              <a:rPr lang="cs-CZ" dirty="0"/>
              <a:t>. Jejich úkolem je zaujmout stanoviska a dokázat je zdůvodnit ostatním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Odhalte připravené výroky a vyzvěte studenty, aby zaujali stanovisko k prvnímu</a:t>
            </a:r>
          </a:p>
          <a:p>
            <a:pPr marL="0" indent="0">
              <a:buNone/>
            </a:pPr>
            <a:r>
              <a:rPr lang="cs-CZ" dirty="0"/>
              <a:t>výroku a postavili se pod cedulky Souhlasím či Nesouhlasím podle jejich přesvědčení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 Stoupenci obou táborů mají pět minut na to, aby zdůvodnili svá rozhodnutí. Dbejte,</a:t>
            </a:r>
          </a:p>
          <a:p>
            <a:pPr marL="0" indent="0">
              <a:buNone/>
            </a:pPr>
            <a:r>
              <a:rPr lang="cs-CZ" dirty="0"/>
              <a:t>aby se dostalo ke slovu co nejvíce lidí, můžete omezit dobu diskusního příspěvku na</a:t>
            </a:r>
          </a:p>
          <a:p>
            <a:pPr marL="0" indent="0">
              <a:buNone/>
            </a:pPr>
            <a:r>
              <a:rPr lang="cs-CZ" dirty="0"/>
              <a:t>půl až jednu minutu (podle počtu účastníků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4. Studenti, které přesvědčily argumenty druhé strany, mohou změnit tábor. Poměr</a:t>
            </a:r>
          </a:p>
          <a:p>
            <a:pPr marL="0" indent="0">
              <a:buNone/>
            </a:pPr>
            <a:r>
              <a:rPr lang="cs-CZ" dirty="0" smtClean="0"/>
              <a:t>souhlasných </a:t>
            </a:r>
            <a:r>
              <a:rPr lang="cs-CZ" dirty="0"/>
              <a:t>a nesouhlasných reakcí zapište na tabuli. V tomto stadiu není účelem</a:t>
            </a:r>
          </a:p>
          <a:p>
            <a:pPr marL="0" indent="0">
              <a:buNone/>
            </a:pPr>
            <a:r>
              <a:rPr lang="cs-CZ" dirty="0"/>
              <a:t>dosáhnout konsensu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5. Postup opakujte s dalšími výroky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13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Aktivita –Migrace</a:t>
            </a:r>
            <a:br>
              <a:rPr lang="cs-CZ" dirty="0" smtClean="0"/>
            </a:br>
            <a:r>
              <a:rPr lang="cs-CZ" dirty="0" smtClean="0"/>
              <a:t>Výroky, na které straně stojíš…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cs-CZ" dirty="0"/>
              <a:t>• Neměli bychom přijímat uprchlíky a emigranty z jiných zemí, máme svých </a:t>
            </a:r>
            <a:r>
              <a:rPr lang="cs-CZ" dirty="0" smtClean="0"/>
              <a:t>starostí dost</a:t>
            </a:r>
            <a:r>
              <a:rPr lang="cs-CZ" dirty="0"/>
              <a:t>, cizinci nám zde zabírají pracovní místa.</a:t>
            </a:r>
          </a:p>
          <a:p>
            <a:pPr>
              <a:buNone/>
              <a:defRPr/>
            </a:pPr>
            <a:r>
              <a:rPr lang="cs-CZ" dirty="0"/>
              <a:t>• Uprchlíci k nám přicházejí za lepším živobytím, maskují své motivy stížnostmi </a:t>
            </a:r>
            <a:r>
              <a:rPr lang="cs-CZ" dirty="0" smtClean="0"/>
              <a:t>na porušování </a:t>
            </a:r>
            <a:r>
              <a:rPr lang="cs-CZ" dirty="0"/>
              <a:t>lidských práv v jejich zemích.</a:t>
            </a:r>
          </a:p>
          <a:p>
            <a:pPr>
              <a:buNone/>
              <a:defRPr/>
            </a:pPr>
            <a:r>
              <a:rPr lang="cs-CZ" dirty="0"/>
              <a:t>• Měli bychom spíš zajistit, aby byla všude dodržována lidská práva a svobody </a:t>
            </a:r>
            <a:r>
              <a:rPr lang="cs-CZ" dirty="0" smtClean="0"/>
              <a:t>občanů, přijímání </a:t>
            </a:r>
            <a:r>
              <a:rPr lang="cs-CZ" dirty="0"/>
              <a:t>uprchlíků samo o sobě nic nevyřeší.</a:t>
            </a:r>
          </a:p>
          <a:p>
            <a:pPr>
              <a:buNone/>
              <a:defRPr/>
            </a:pPr>
            <a:r>
              <a:rPr lang="cs-CZ" dirty="0"/>
              <a:t>• Česká republika ještě není tak bohatá, aby si mohla dovolit přijímat uprchlíky z </a:t>
            </a:r>
            <a:r>
              <a:rPr lang="cs-CZ" dirty="0" smtClean="0"/>
              <a:t>jiných zemí</a:t>
            </a:r>
            <a:r>
              <a:rPr lang="cs-CZ" dirty="0"/>
              <a:t>. Přijímat uprchlíky je povinností spíše bohatých států, ne naší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1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-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cs-CZ" dirty="0"/>
              <a:t>• Je naší mravní povinností přijímat uprchlíky, protože máme dluh z minulosti, </a:t>
            </a:r>
            <a:r>
              <a:rPr lang="cs-CZ" dirty="0" smtClean="0"/>
              <a:t>kdy mnoho </a:t>
            </a:r>
            <a:r>
              <a:rPr lang="cs-CZ" dirty="0"/>
              <a:t>významných osobností emigrovalo do zahraničí, aby mohlo </a:t>
            </a:r>
            <a:r>
              <a:rPr lang="cs-CZ" dirty="0" smtClean="0"/>
              <a:t>svobodně vykonávat </a:t>
            </a:r>
            <a:r>
              <a:rPr lang="cs-CZ" dirty="0"/>
              <a:t>svou práci.</a:t>
            </a:r>
          </a:p>
          <a:p>
            <a:pPr>
              <a:buNone/>
              <a:defRPr/>
            </a:pPr>
            <a:r>
              <a:rPr lang="cs-CZ" dirty="0"/>
              <a:t>• Uprchlíkům je třeba pomáhat z čistě humánních důvodů.</a:t>
            </a:r>
          </a:p>
          <a:p>
            <a:pPr>
              <a:buNone/>
              <a:defRPr/>
            </a:pPr>
            <a:r>
              <a:rPr lang="cs-CZ" dirty="0"/>
              <a:t>• Nemá smysl diskutovat o uprchlících. Česká republika prostě uprchlíky přijímá a bude</a:t>
            </a:r>
          </a:p>
          <a:p>
            <a:pPr>
              <a:buNone/>
              <a:defRPr/>
            </a:pPr>
            <a:r>
              <a:rPr lang="cs-CZ" dirty="0" smtClean="0"/>
              <a:t>    přijímat</a:t>
            </a:r>
            <a:r>
              <a:rPr lang="cs-CZ" dirty="0"/>
              <a:t>, protože je to její povinnost: přihlásila k mezinárodním úmluvám a právo na</a:t>
            </a:r>
          </a:p>
          <a:p>
            <a:pPr>
              <a:buNone/>
              <a:defRPr/>
            </a:pPr>
            <a:r>
              <a:rPr lang="cs-CZ" dirty="0" smtClean="0"/>
              <a:t>    azyl </a:t>
            </a:r>
            <a:r>
              <a:rPr lang="cs-CZ" dirty="0"/>
              <a:t>je zakotveno také v ústavě ČR.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1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Diskutujte se studenty nad výsledky jejich rozhodnutí, shrňte, jaké jsou postoje třídy</a:t>
            </a:r>
          </a:p>
          <a:p>
            <a:pPr marL="0" indent="0">
              <a:buNone/>
            </a:pPr>
            <a:r>
              <a:rPr lang="cs-CZ" dirty="0" smtClean="0"/>
              <a:t>    v </a:t>
            </a:r>
            <a:r>
              <a:rPr lang="cs-CZ" dirty="0"/>
              <a:t>otázkách emigrace. Je možné poskytnout </a:t>
            </a:r>
            <a:r>
              <a:rPr lang="cs-CZ" dirty="0" smtClean="0"/>
              <a:t>     prostor </a:t>
            </a:r>
            <a:r>
              <a:rPr lang="cs-CZ" dirty="0"/>
              <a:t>pro dořešení sporných otázek,</a:t>
            </a:r>
          </a:p>
          <a:p>
            <a:pPr marL="0" indent="0">
              <a:buNone/>
            </a:pPr>
            <a:r>
              <a:rPr lang="cs-CZ" dirty="0"/>
              <a:t>pro vyjádření pocitů účastníků během argumentace.</a:t>
            </a:r>
          </a:p>
          <a:p>
            <a:r>
              <a:rPr lang="cs-CZ" dirty="0"/>
              <a:t>Vyzvěte studenty, aby znovu probrali jednotlivé body a pokusili se najít </a:t>
            </a:r>
            <a:r>
              <a:rPr lang="cs-CZ" dirty="0" smtClean="0"/>
              <a:t>kompromisní řešení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Aktivita </a:t>
            </a:r>
            <a:r>
              <a:rPr lang="cs-CZ" dirty="0"/>
              <a:t>by neměla skončit pouze dohodou studentů na tom, že se </a:t>
            </a:r>
            <a:r>
              <a:rPr lang="cs-CZ" dirty="0" smtClean="0"/>
              <a:t>nedohodli!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7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http://www.demografie.info/</a:t>
            </a:r>
            <a:endParaRPr lang="cs-CZ" dirty="0" smtClean="0"/>
          </a:p>
          <a:p>
            <a:pPr algn="r"/>
            <a:r>
              <a:rPr lang="cs-CZ" dirty="0" smtClean="0">
                <a:hlinkClick r:id="rId3"/>
              </a:rPr>
              <a:t>//www.migrace.com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247108" y="2368263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prstClr val="black"/>
                </a:solidFill>
                <a:hlinkClick r:id="rId3"/>
              </a:rPr>
              <a:t>http: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7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Migrace osob je </a:t>
            </a:r>
            <a:r>
              <a:rPr lang="cs-CZ" dirty="0" smtClean="0"/>
              <a:t>celosvětový fenomén</a:t>
            </a:r>
            <a:r>
              <a:rPr lang="cs-CZ" dirty="0"/>
              <a:t>, který existoval v </a:t>
            </a:r>
            <a:r>
              <a:rPr lang="cs-CZ" dirty="0" smtClean="0"/>
              <a:t>každé </a:t>
            </a:r>
            <a:r>
              <a:rPr lang="pl-PL" dirty="0" smtClean="0"/>
              <a:t>době </a:t>
            </a:r>
            <a:r>
              <a:rPr lang="pl-PL" dirty="0"/>
              <a:t>a kterému nelze zabránit. </a:t>
            </a:r>
            <a:r>
              <a:rPr lang="pl-PL" dirty="0" smtClean="0"/>
              <a:t>Z </a:t>
            </a:r>
            <a:r>
              <a:rPr lang="cs-CZ" dirty="0" smtClean="0"/>
              <a:t>ekonomického </a:t>
            </a:r>
            <a:r>
              <a:rPr lang="cs-CZ" dirty="0"/>
              <a:t>hlediska představuje</a:t>
            </a:r>
          </a:p>
          <a:p>
            <a:pPr marL="0" indent="0">
              <a:buNone/>
            </a:pPr>
            <a:r>
              <a:rPr lang="cs-CZ" dirty="0" smtClean="0"/>
              <a:t>    přirozený </a:t>
            </a:r>
            <a:r>
              <a:rPr lang="cs-CZ" dirty="0"/>
              <a:t>pohyb osob </a:t>
            </a:r>
            <a:r>
              <a:rPr lang="cs-CZ" dirty="0" smtClean="0"/>
              <a:t>za bezpečnějšími a</a:t>
            </a:r>
          </a:p>
          <a:p>
            <a:pPr marL="0" indent="0">
              <a:buNone/>
            </a:pPr>
            <a:r>
              <a:rPr lang="cs-CZ" dirty="0" smtClean="0"/>
              <a:t>    výhodnějšími životními </a:t>
            </a:r>
            <a:r>
              <a:rPr lang="cs-CZ" dirty="0"/>
              <a:t>podmínkami.</a:t>
            </a:r>
          </a:p>
        </p:txBody>
      </p:sp>
    </p:spTree>
    <p:extLst>
      <p:ext uri="{BB962C8B-B14F-4D97-AF65-F5344CB8AC3E}">
        <p14:creationId xmlns:p14="http://schemas.microsoft.com/office/powerpoint/2010/main" val="11590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Rozlišujeme:</a:t>
            </a:r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dirty="0" smtClean="0">
                <a:solidFill>
                  <a:srgbClr val="FF0000"/>
                </a:solidFill>
              </a:rPr>
              <a:t>Imigraci</a:t>
            </a:r>
            <a:r>
              <a:rPr lang="cs-CZ" dirty="0" smtClean="0"/>
              <a:t> - </a:t>
            </a:r>
            <a:r>
              <a:rPr lang="cs-CZ" dirty="0" smtClean="0">
                <a:effectLst/>
              </a:rPr>
              <a:t>přistěhování obyvatelstva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dirty="0" smtClean="0">
                <a:solidFill>
                  <a:srgbClr val="FF0000"/>
                </a:solidFill>
              </a:rPr>
              <a:t>Emigraci</a:t>
            </a:r>
            <a:r>
              <a:rPr lang="cs-CZ" dirty="0" smtClean="0"/>
              <a:t> - </a:t>
            </a:r>
            <a:r>
              <a:rPr lang="cs-CZ" dirty="0" smtClean="0">
                <a:effectLst/>
              </a:rPr>
              <a:t>vystěhování obyvatelstva (prvek vůle x vyhnání)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dirty="0" smtClean="0">
                <a:solidFill>
                  <a:srgbClr val="FF0000"/>
                </a:solidFill>
              </a:rPr>
              <a:t>Reemigraci</a:t>
            </a:r>
            <a:r>
              <a:rPr lang="cs-CZ" dirty="0" smtClean="0"/>
              <a:t> - </a:t>
            </a:r>
            <a:r>
              <a:rPr lang="cs-CZ" dirty="0" smtClean="0">
                <a:effectLst/>
              </a:rPr>
              <a:t>pohyb obyvatel, který zahrnuje emigraci a zpětnou imigraci.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5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Imigrace v ČR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1867694"/>
            <a:ext cx="53054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69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Migranty se rozumí lidé, kteří překročí hranice a </a:t>
            </a:r>
            <a:r>
              <a:rPr lang="cs-CZ" b="1" dirty="0"/>
              <a:t>žijí mimo svou zemi déle než jeden rok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odhadů OSN takto v současnosti žije </a:t>
            </a:r>
            <a:r>
              <a:rPr lang="cs-CZ" b="1" dirty="0"/>
              <a:t>214 milionů lidí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76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příčiny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ekonomické</a:t>
            </a:r>
          </a:p>
          <a:p>
            <a:pPr marL="0" indent="0">
              <a:buNone/>
            </a:pPr>
            <a:r>
              <a:rPr lang="cs-CZ" dirty="0"/>
              <a:t>- sociální</a:t>
            </a:r>
          </a:p>
          <a:p>
            <a:pPr marL="0" indent="0">
              <a:buNone/>
            </a:pPr>
            <a:r>
              <a:rPr lang="cs-CZ" dirty="0"/>
              <a:t>- politické</a:t>
            </a:r>
          </a:p>
          <a:p>
            <a:pPr marL="0" indent="0">
              <a:buNone/>
            </a:pPr>
            <a:r>
              <a:rPr lang="cs-CZ" dirty="0"/>
              <a:t>- ekologické</a:t>
            </a:r>
          </a:p>
          <a:p>
            <a:pPr marL="0" indent="0">
              <a:buNone/>
            </a:pPr>
            <a:r>
              <a:rPr lang="cs-CZ" dirty="0"/>
              <a:t>- demografické</a:t>
            </a:r>
          </a:p>
        </p:txBody>
      </p:sp>
    </p:spTree>
    <p:extLst>
      <p:ext uri="{BB962C8B-B14F-4D97-AF65-F5344CB8AC3E}">
        <p14:creationId xmlns:p14="http://schemas.microsoft.com/office/powerpoint/2010/main" val="10023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 ČR žije přes  434 000 cizinců - migrantů. (240 tis dlouhodobý pobyt/ 196 tisíc trvalý pobyt)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a) přistěhovalci: </a:t>
            </a:r>
            <a:r>
              <a:rPr lang="cs-CZ" dirty="0"/>
              <a:t>rozhodli se opustit svou zem z různých důvodů </a:t>
            </a:r>
            <a:r>
              <a:rPr lang="cs-CZ" dirty="0" smtClean="0"/>
              <a:t>a </a:t>
            </a:r>
            <a:r>
              <a:rPr lang="cs-CZ" dirty="0"/>
              <a:t>žít po dobu delší než jeden rok v jiné zemi; pobývají </a:t>
            </a:r>
            <a:r>
              <a:rPr lang="cs-CZ" dirty="0" smtClean="0"/>
              <a:t>v hostitelské zemi </a:t>
            </a:r>
            <a:r>
              <a:rPr lang="cs-CZ" dirty="0"/>
              <a:t>legálně – tj. </a:t>
            </a:r>
            <a:r>
              <a:rPr lang="cs-CZ" dirty="0" smtClean="0"/>
              <a:t>mají vyřízené </a:t>
            </a:r>
            <a:r>
              <a:rPr lang="cs-CZ" dirty="0"/>
              <a:t>vízum a v případě, že chtějí v hostitelské zemi pracovat, i pracovní povolení.</a:t>
            </a:r>
          </a:p>
          <a:p>
            <a:pPr marL="0" indent="0">
              <a:buNone/>
            </a:pPr>
            <a:r>
              <a:rPr lang="cs-CZ" b="1" dirty="0" smtClean="0"/>
              <a:t>b</a:t>
            </a:r>
            <a:r>
              <a:rPr lang="cs-CZ" b="1" dirty="0"/>
              <a:t>) neregulérní migranti: </a:t>
            </a:r>
            <a:r>
              <a:rPr lang="cs-CZ" dirty="0"/>
              <a:t>na rozdíl od první skupiny přišli do hostitelské země bez </a:t>
            </a:r>
            <a:r>
              <a:rPr lang="cs-CZ" dirty="0" smtClean="0"/>
              <a:t>oprávnění, nebo </a:t>
            </a:r>
            <a:r>
              <a:rPr lang="cs-CZ" dirty="0"/>
              <a:t>o něj v průběhu pobytu přišli a bez oprávnění v zemi nadále pobývají </a:t>
            </a:r>
            <a:r>
              <a:rPr lang="cs-CZ" dirty="0" smtClean="0"/>
              <a:t>nebo pracují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 </a:t>
            </a:r>
            <a:r>
              <a:rPr lang="cs-CZ" dirty="0"/>
              <a:t>celosvětově se odhaduje, že 20 – 30 milionů migrantů je </a:t>
            </a:r>
            <a:r>
              <a:rPr lang="cs-CZ" dirty="0" smtClean="0"/>
              <a:t>neregulérních)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c) žadatelé o mezinárodní ochranu (azyl) a uprchlíci: </a:t>
            </a:r>
            <a:r>
              <a:rPr lang="cs-CZ" dirty="0"/>
              <a:t>skupina migrantů, kteří v </a:t>
            </a:r>
            <a:r>
              <a:rPr lang="cs-CZ" dirty="0" smtClean="0"/>
              <a:t>hostitelské zemi </a:t>
            </a:r>
            <a:r>
              <a:rPr lang="cs-CZ" dirty="0"/>
              <a:t>hledají ochranu před pronásledováním nebo diskriminací, které byli vystaveni ve</a:t>
            </a:r>
          </a:p>
          <a:p>
            <a:pPr marL="0" indent="0">
              <a:buNone/>
            </a:pPr>
            <a:r>
              <a:rPr lang="cs-CZ" dirty="0"/>
              <a:t>své domovské zemi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 </a:t>
            </a:r>
            <a:r>
              <a:rPr lang="cs-CZ" dirty="0"/>
              <a:t>Celosvětově dosáhl počet uprchlíků 16 </a:t>
            </a:r>
            <a:r>
              <a:rPr lang="cs-CZ" dirty="0" smtClean="0"/>
              <a:t>milionů)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42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Kapacity detenčních zařízení k půlnoci z 29. na 30. března 2016</a:t>
            </a:r>
            <a:endParaRPr lang="cs-CZ" dirty="0"/>
          </a:p>
          <a:p>
            <a:r>
              <a:rPr lang="cs-CZ" b="1" dirty="0"/>
              <a:t>Bělá pod Bezdězem:</a:t>
            </a:r>
            <a:endParaRPr lang="cs-CZ" dirty="0"/>
          </a:p>
          <a:p>
            <a:pPr lvl="1"/>
            <a:r>
              <a:rPr lang="cs-CZ" dirty="0"/>
              <a:t>míst celkem: 246</a:t>
            </a:r>
          </a:p>
          <a:p>
            <a:pPr lvl="1"/>
            <a:r>
              <a:rPr lang="cs-CZ" dirty="0"/>
              <a:t>míst obsazeno: 24</a:t>
            </a:r>
          </a:p>
          <a:p>
            <a:r>
              <a:rPr lang="cs-CZ" b="1" dirty="0" err="1"/>
              <a:t>Vyšní</a:t>
            </a:r>
            <a:r>
              <a:rPr lang="cs-CZ" b="1" dirty="0"/>
              <a:t> Lhoty:</a:t>
            </a:r>
            <a:endParaRPr lang="cs-CZ" dirty="0"/>
          </a:p>
          <a:p>
            <a:pPr lvl="1"/>
            <a:r>
              <a:rPr lang="cs-CZ" dirty="0"/>
              <a:t>míst celkem: 544</a:t>
            </a:r>
          </a:p>
          <a:p>
            <a:pPr lvl="1"/>
            <a:r>
              <a:rPr lang="cs-CZ" dirty="0"/>
              <a:t>míst obsazeno: 22</a:t>
            </a:r>
          </a:p>
          <a:p>
            <a:r>
              <a:rPr lang="cs-CZ" b="1" dirty="0"/>
              <a:t>Drahonice:</a:t>
            </a:r>
            <a:endParaRPr lang="cs-CZ" dirty="0"/>
          </a:p>
          <a:p>
            <a:pPr lvl="1"/>
            <a:r>
              <a:rPr lang="cs-CZ" dirty="0"/>
              <a:t>míst celkem: 240</a:t>
            </a:r>
          </a:p>
          <a:p>
            <a:pPr lvl="1"/>
            <a:r>
              <a:rPr lang="cs-CZ" dirty="0"/>
              <a:t>míst obsazeno: 46</a:t>
            </a:r>
          </a:p>
          <a:p>
            <a:r>
              <a:rPr lang="cs-CZ" b="1" dirty="0"/>
              <a:t> </a:t>
            </a:r>
            <a:br>
              <a:rPr lang="cs-CZ" b="1" dirty="0"/>
            </a:br>
            <a:r>
              <a:rPr lang="cs-CZ" b="1" dirty="0"/>
              <a:t>Počty zjištěných osob:</a:t>
            </a:r>
            <a:endParaRPr lang="cs-CZ" dirty="0"/>
          </a:p>
          <a:p>
            <a:r>
              <a:rPr lang="cs-CZ" dirty="0"/>
              <a:t>od začátku opatření, tj. od 17. června 2015, policie do půlnoci z 29. na 30. března 2016 zjistila celkem: 3 426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2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A) v zemi původu</a:t>
            </a:r>
          </a:p>
          <a:p>
            <a:pPr marL="0" indent="0">
              <a:buNone/>
            </a:pPr>
            <a:r>
              <a:rPr lang="cs-CZ" dirty="0" smtClean="0"/>
              <a:t>-   odchod </a:t>
            </a:r>
            <a:r>
              <a:rPr lang="cs-CZ" dirty="0"/>
              <a:t>vzdělaných a kvalifikovaných lidí </a:t>
            </a:r>
            <a:r>
              <a:rPr lang="cs-CZ" dirty="0" smtClean="0"/>
              <a:t> </a:t>
            </a:r>
            <a:r>
              <a:rPr lang="cs-CZ" dirty="0"/>
              <a:t>tzv. </a:t>
            </a:r>
            <a:r>
              <a:rPr lang="cs-CZ" dirty="0" smtClean="0"/>
              <a:t>odliv mozků </a:t>
            </a:r>
            <a:r>
              <a:rPr lang="cs-CZ" dirty="0"/>
              <a:t>(brain </a:t>
            </a:r>
            <a:r>
              <a:rPr lang="cs-CZ" dirty="0" err="1"/>
              <a:t>drain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ztráta  budoucí elity</a:t>
            </a:r>
          </a:p>
          <a:p>
            <a:pPr>
              <a:buFontTx/>
              <a:buChar char="-"/>
            </a:pPr>
            <a:r>
              <a:rPr lang="cs-CZ" dirty="0" smtClean="0"/>
              <a:t>ztráta investice </a:t>
            </a:r>
            <a:r>
              <a:rPr lang="cs-CZ" dirty="0"/>
              <a:t>do jejich </a:t>
            </a:r>
            <a:r>
              <a:rPr lang="cs-CZ" dirty="0" smtClean="0"/>
              <a:t>vzdělání </a:t>
            </a:r>
          </a:p>
          <a:p>
            <a:pPr>
              <a:buFontTx/>
              <a:buChar char="-"/>
            </a:pPr>
            <a:r>
              <a:rPr lang="cs-CZ" dirty="0" smtClean="0"/>
              <a:t>demografické změny (odchází </a:t>
            </a:r>
            <a:r>
              <a:rPr lang="cs-CZ" dirty="0"/>
              <a:t>stále častěji také ženy </a:t>
            </a:r>
            <a:r>
              <a:rPr lang="cs-CZ" dirty="0" smtClean="0"/>
              <a:t>49%) nejčastější je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práce </a:t>
            </a:r>
            <a:r>
              <a:rPr lang="cs-CZ" dirty="0"/>
              <a:t>v oblasti péče o děti a domácnost. </a:t>
            </a:r>
            <a:r>
              <a:rPr lang="cs-CZ" dirty="0" smtClean="0"/>
              <a:t>Jejich </a:t>
            </a:r>
            <a:r>
              <a:rPr lang="cs-CZ" dirty="0"/>
              <a:t>odchodem za hranice ovšem </a:t>
            </a:r>
            <a:r>
              <a:rPr lang="cs-CZ" dirty="0" smtClean="0"/>
              <a:t>vzniká nedostatek </a:t>
            </a:r>
            <a:r>
              <a:rPr lang="cs-CZ" dirty="0"/>
              <a:t>péče o jejich vlastní děti, případně seniory, o ty se pak musí starat </a:t>
            </a:r>
            <a:r>
              <a:rPr lang="cs-CZ" dirty="0" smtClean="0"/>
              <a:t>někdo další </a:t>
            </a:r>
            <a:r>
              <a:rPr lang="cs-CZ" dirty="0"/>
              <a:t>– ve světě se tak vytváří tzv. globální řetězec </a:t>
            </a:r>
            <a:r>
              <a:rPr lang="cs-CZ" dirty="0" smtClean="0"/>
              <a:t>péče.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případě reemigrace  - mohou </a:t>
            </a:r>
            <a:r>
              <a:rPr lang="cs-CZ" dirty="0"/>
              <a:t>tak </a:t>
            </a:r>
            <a:r>
              <a:rPr lang="cs-CZ" dirty="0" smtClean="0"/>
              <a:t>ve své </a:t>
            </a:r>
            <a:r>
              <a:rPr lang="cs-CZ" dirty="0"/>
              <a:t>domovské zemi uplatnit zkušenosti nabyté v zahraničí</a:t>
            </a:r>
            <a:r>
              <a:rPr lang="cs-CZ" dirty="0" smtClean="0"/>
              <a:t>. </a:t>
            </a:r>
            <a:r>
              <a:rPr lang="cs-CZ" dirty="0"/>
              <a:t>Emigranti často do svých zemí původu posílají část ze svých výdělků, hovoříme o </a:t>
            </a:r>
            <a:r>
              <a:rPr lang="cs-CZ" dirty="0" smtClean="0"/>
              <a:t>tzv. </a:t>
            </a:r>
            <a:r>
              <a:rPr lang="cs-CZ" dirty="0" err="1" smtClean="0"/>
              <a:t>remitencích</a:t>
            </a:r>
            <a:r>
              <a:rPr lang="cs-CZ" dirty="0"/>
              <a:t>. Podporují tak nejen svou rodinu nebo obec, ale přispívají také </a:t>
            </a:r>
            <a:r>
              <a:rPr lang="cs-CZ" dirty="0" smtClean="0"/>
              <a:t>k ekonomickému </a:t>
            </a:r>
            <a:r>
              <a:rPr lang="cs-CZ" dirty="0"/>
              <a:t>růstu své země.</a:t>
            </a:r>
          </a:p>
        </p:txBody>
      </p:sp>
    </p:spTree>
    <p:extLst>
      <p:ext uri="{BB962C8B-B14F-4D97-AF65-F5344CB8AC3E}">
        <p14:creationId xmlns:p14="http://schemas.microsoft.com/office/powerpoint/2010/main" val="16453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1093</Words>
  <Application>Microsoft Office PowerPoint</Application>
  <PresentationFormat>Předvádění na obrazovce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Migrace</vt:lpstr>
      <vt:lpstr>Migrace</vt:lpstr>
      <vt:lpstr>Druhy migrace</vt:lpstr>
      <vt:lpstr>Imigrace v ČR</vt:lpstr>
      <vt:lpstr>Migrant</vt:lpstr>
      <vt:lpstr>Hlavní příčiny migrace</vt:lpstr>
      <vt:lpstr>Situace v ČR</vt:lpstr>
      <vt:lpstr>Aktuální počty</vt:lpstr>
      <vt:lpstr>Dopady migrace</vt:lpstr>
      <vt:lpstr>Dopady migrace</vt:lpstr>
      <vt:lpstr>EU imigrace a azyl</vt:lpstr>
      <vt:lpstr>EU imigrace a azyl</vt:lpstr>
      <vt:lpstr>Uprchlíci</vt:lpstr>
      <vt:lpstr>Aktivita - Migrace</vt:lpstr>
      <vt:lpstr>Postup</vt:lpstr>
      <vt:lpstr>Aktivita –Migrace Výroky, na které straně stojíš…</vt:lpstr>
      <vt:lpstr>Aktivita - migrace</vt:lpstr>
      <vt:lpstr>Reflexe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Migrace</dc:title>
  <dc:creator>iko</dc:creator>
  <cp:lastModifiedBy>Kovarik Ivan</cp:lastModifiedBy>
  <cp:revision>24</cp:revision>
  <dcterms:created xsi:type="dcterms:W3CDTF">2014-03-22T19:00:20Z</dcterms:created>
  <dcterms:modified xsi:type="dcterms:W3CDTF">2019-11-24T14:56:43Z</dcterms:modified>
</cp:coreProperties>
</file>