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57" r:id="rId4"/>
    <p:sldId id="258" r:id="rId5"/>
    <p:sldId id="265" r:id="rId6"/>
    <p:sldId id="266" r:id="rId7"/>
    <p:sldId id="267" r:id="rId8"/>
    <p:sldId id="282" r:id="rId9"/>
    <p:sldId id="283" r:id="rId10"/>
    <p:sldId id="269" r:id="rId11"/>
    <p:sldId id="284" r:id="rId12"/>
    <p:sldId id="285" r:id="rId13"/>
    <p:sldId id="286" r:id="rId14"/>
    <p:sldId id="287" r:id="rId15"/>
    <p:sldId id="274" r:id="rId16"/>
    <p:sldId id="273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Zandlová" userId="f597e985-6016-45b0-9e05-c32aa333b728" providerId="ADAL" clId="{20C2C4F0-13E5-4069-A123-5A3D1F7619A4}"/>
    <pc:docChg chg="custSel modSld">
      <pc:chgData name="Markéta Zandlová" userId="f597e985-6016-45b0-9e05-c32aa333b728" providerId="ADAL" clId="{20C2C4F0-13E5-4069-A123-5A3D1F7619A4}" dt="2022-10-25T06:38:52.362" v="30" actId="27636"/>
      <pc:docMkLst>
        <pc:docMk/>
      </pc:docMkLst>
      <pc:sldChg chg="modSp mod">
        <pc:chgData name="Markéta Zandlová" userId="f597e985-6016-45b0-9e05-c32aa333b728" providerId="ADAL" clId="{20C2C4F0-13E5-4069-A123-5A3D1F7619A4}" dt="2022-10-25T06:38:52.362" v="30" actId="27636"/>
        <pc:sldMkLst>
          <pc:docMk/>
          <pc:sldMk cId="3046581651" sldId="256"/>
        </pc:sldMkLst>
        <pc:spChg chg="mod">
          <ac:chgData name="Markéta Zandlová" userId="f597e985-6016-45b0-9e05-c32aa333b728" providerId="ADAL" clId="{20C2C4F0-13E5-4069-A123-5A3D1F7619A4}" dt="2022-10-25T06:38:52.362" v="30" actId="27636"/>
          <ac:spMkLst>
            <pc:docMk/>
            <pc:sldMk cId="3046581651" sldId="256"/>
            <ac:spMk id="2" creationId="{00000000-0000-0000-0000-000000000000}"/>
          </ac:spMkLst>
        </pc:spChg>
      </pc:sldChg>
    </pc:docChg>
  </pc:docChgLst>
  <pc:docChgLst>
    <pc:chgData name="Markéta Zandlová" userId="f597e985-6016-45b0-9e05-c32aa333b728" providerId="ADAL" clId="{8CF8E6C2-EE49-40AF-B739-003C6476E554}"/>
    <pc:docChg chg="custSel addSld modSld">
      <pc:chgData name="Markéta Zandlová" userId="f597e985-6016-45b0-9e05-c32aa333b728" providerId="ADAL" clId="{8CF8E6C2-EE49-40AF-B739-003C6476E554}" dt="2020-10-26T06:38:37.587" v="216" actId="478"/>
      <pc:docMkLst>
        <pc:docMk/>
      </pc:docMkLst>
      <pc:sldChg chg="delSp mod">
        <pc:chgData name="Markéta Zandlová" userId="f597e985-6016-45b0-9e05-c32aa333b728" providerId="ADAL" clId="{8CF8E6C2-EE49-40AF-B739-003C6476E554}" dt="2020-10-26T06:38:37.587" v="216" actId="478"/>
        <pc:sldMkLst>
          <pc:docMk/>
          <pc:sldMk cId="3175967372" sldId="274"/>
        </pc:sldMkLst>
        <pc:spChg chg="del">
          <ac:chgData name="Markéta Zandlová" userId="f597e985-6016-45b0-9e05-c32aa333b728" providerId="ADAL" clId="{8CF8E6C2-EE49-40AF-B739-003C6476E554}" dt="2020-10-26T06:38:37.587" v="216" actId="478"/>
          <ac:spMkLst>
            <pc:docMk/>
            <pc:sldMk cId="3175967372" sldId="274"/>
            <ac:spMk id="2" creationId="{00000000-0000-0000-0000-000000000000}"/>
          </ac:spMkLst>
        </pc:spChg>
      </pc:sldChg>
      <pc:sldChg chg="modSp new mod">
        <pc:chgData name="Markéta Zandlová" userId="f597e985-6016-45b0-9e05-c32aa333b728" providerId="ADAL" clId="{8CF8E6C2-EE49-40AF-B739-003C6476E554}" dt="2020-10-26T06:37:55.944" v="215" actId="20577"/>
        <pc:sldMkLst>
          <pc:docMk/>
          <pc:sldMk cId="66487420" sldId="281"/>
        </pc:sldMkLst>
        <pc:spChg chg="mod">
          <ac:chgData name="Markéta Zandlová" userId="f597e985-6016-45b0-9e05-c32aa333b728" providerId="ADAL" clId="{8CF8E6C2-EE49-40AF-B739-003C6476E554}" dt="2020-10-26T06:36:27.755" v="104" actId="404"/>
          <ac:spMkLst>
            <pc:docMk/>
            <pc:sldMk cId="66487420" sldId="281"/>
            <ac:spMk id="2" creationId="{ACADBA5F-4976-4F3E-A658-FA4D77604BD2}"/>
          </ac:spMkLst>
        </pc:spChg>
        <pc:spChg chg="mod">
          <ac:chgData name="Markéta Zandlová" userId="f597e985-6016-45b0-9e05-c32aa333b728" providerId="ADAL" clId="{8CF8E6C2-EE49-40AF-B739-003C6476E554}" dt="2020-10-26T06:37:55.944" v="215" actId="20577"/>
          <ac:spMkLst>
            <pc:docMk/>
            <pc:sldMk cId="66487420" sldId="281"/>
            <ac:spMk id="3" creationId="{8E93997C-64A5-46FA-AF7B-A830304BBD7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BF87EA6-6DDB-42E0-BF86-73130C116CDE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BF87EA6-6DDB-42E0-BF86-73130C116CDE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F87EA6-6DDB-42E0-BF86-73130C116CDE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F87EA6-6DDB-42E0-BF86-73130C116CDE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7EA6-6DDB-42E0-BF86-73130C116CDE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BF87EA6-6DDB-42E0-BF86-73130C116CDE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F87EA6-6DDB-42E0-BF86-73130C116CDE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0A59D8-6153-454A-AA6A-AE5487B0832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1124744"/>
            <a:ext cx="6787480" cy="4742656"/>
          </a:xfrm>
        </p:spPr>
        <p:txBody>
          <a:bodyPr>
            <a:normAutofit/>
          </a:bodyPr>
          <a:lstStyle/>
          <a:p>
            <a:r>
              <a:rPr lang="cs-CZ" sz="4000" dirty="0"/>
              <a:t>Antropologie a prostor</a:t>
            </a:r>
            <a:r>
              <a:rPr lang="cs-CZ" sz="6000" dirty="0"/>
              <a:t/>
            </a:r>
            <a:br>
              <a:rPr lang="cs-CZ" sz="6000" dirty="0"/>
            </a:br>
            <a:r>
              <a:rPr lang="cs-CZ" sz="6000" dirty="0"/>
              <a:t/>
            </a:r>
            <a:br>
              <a:rPr lang="cs-CZ" sz="6000" dirty="0"/>
            </a:br>
            <a:r>
              <a:rPr lang="cs-CZ" dirty="0" smtClean="0"/>
              <a:t>IV. </a:t>
            </a:r>
            <a:r>
              <a:rPr lang="cs-CZ" sz="3200" dirty="0" err="1"/>
              <a:t>arjun</a:t>
            </a:r>
            <a:r>
              <a:rPr lang="cs-CZ" sz="3200" dirty="0"/>
              <a:t> </a:t>
            </a:r>
            <a:r>
              <a:rPr lang="cs-CZ" sz="3200" dirty="0" err="1"/>
              <a:t>appadurai</a:t>
            </a:r>
            <a:r>
              <a:rPr lang="cs-CZ" sz="3200" dirty="0"/>
              <a:t>, </a:t>
            </a:r>
            <a:br>
              <a:rPr lang="cs-CZ" sz="3200" dirty="0"/>
            </a:br>
            <a:r>
              <a:rPr lang="cs-CZ" sz="3200" dirty="0"/>
              <a:t>	</a:t>
            </a:r>
            <a:r>
              <a:rPr lang="cs-CZ" sz="3200" dirty="0" err="1"/>
              <a:t>Liisa</a:t>
            </a:r>
            <a:r>
              <a:rPr lang="cs-CZ" sz="3200" dirty="0"/>
              <a:t> </a:t>
            </a:r>
            <a:r>
              <a:rPr lang="cs-CZ" sz="3200" dirty="0" err="1" smtClean="0"/>
              <a:t>Malkki</a:t>
            </a:r>
            <a:r>
              <a:rPr lang="cs-CZ" sz="3200" dirty="0" smtClean="0"/>
              <a:t>,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		</a:t>
            </a:r>
            <a:r>
              <a:rPr lang="cs-CZ" sz="3200" dirty="0" err="1"/>
              <a:t>Akhil</a:t>
            </a:r>
            <a:r>
              <a:rPr lang="cs-CZ" sz="3200" dirty="0"/>
              <a:t> Gupta, </a:t>
            </a:r>
            <a:br>
              <a:rPr lang="cs-CZ" sz="3200" dirty="0"/>
            </a:br>
            <a:r>
              <a:rPr lang="cs-CZ" sz="3200" dirty="0"/>
              <a:t>			James Ferguson</a:t>
            </a:r>
            <a:br>
              <a:rPr lang="cs-CZ" sz="3200" dirty="0"/>
            </a:br>
            <a:r>
              <a:rPr lang="cs-CZ" sz="3200" dirty="0"/>
              <a:t>				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58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11521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200" b="1" dirty="0"/>
              <a:t>MALKKI, L. (1992): </a:t>
            </a:r>
            <a:r>
              <a:rPr lang="cs-CZ" sz="2200" b="1" dirty="0" err="1"/>
              <a:t>National</a:t>
            </a:r>
            <a:r>
              <a:rPr lang="cs-CZ" sz="2200" b="1" dirty="0"/>
              <a:t> </a:t>
            </a:r>
            <a:r>
              <a:rPr lang="cs-CZ" sz="2200" b="1" dirty="0" err="1"/>
              <a:t>Geographic</a:t>
            </a:r>
            <a:r>
              <a:rPr lang="cs-CZ" sz="2200" b="1" dirty="0"/>
              <a:t>: </a:t>
            </a:r>
            <a:r>
              <a:rPr lang="cs-CZ" sz="2200" b="1" dirty="0" err="1"/>
              <a:t>the</a:t>
            </a:r>
            <a:r>
              <a:rPr lang="cs-CZ" sz="2200" b="1" dirty="0"/>
              <a:t> </a:t>
            </a:r>
            <a:r>
              <a:rPr lang="cs-CZ" sz="2200" b="1" dirty="0" err="1"/>
              <a:t>Rooting</a:t>
            </a:r>
            <a:r>
              <a:rPr lang="cs-CZ" sz="2200" b="1" dirty="0"/>
              <a:t> </a:t>
            </a:r>
            <a:r>
              <a:rPr lang="cs-CZ" sz="2200" b="1" dirty="0" err="1"/>
              <a:t>of</a:t>
            </a:r>
            <a:r>
              <a:rPr lang="cs-CZ" sz="2200" b="1" dirty="0"/>
              <a:t> </a:t>
            </a:r>
            <a:r>
              <a:rPr lang="cs-CZ" sz="2200" b="1" dirty="0" err="1"/>
              <a:t>Peoples</a:t>
            </a:r>
            <a:r>
              <a:rPr lang="cs-CZ" sz="2200" b="1" dirty="0"/>
              <a:t> and </a:t>
            </a:r>
            <a:r>
              <a:rPr lang="cs-CZ" sz="2200" b="1" dirty="0" err="1"/>
              <a:t>the</a:t>
            </a:r>
            <a:r>
              <a:rPr lang="cs-CZ" sz="2200" b="1" dirty="0"/>
              <a:t> </a:t>
            </a:r>
            <a:r>
              <a:rPr lang="cs-CZ" sz="2200" b="1" dirty="0" err="1"/>
              <a:t>Territorialization</a:t>
            </a:r>
            <a:r>
              <a:rPr lang="cs-CZ" sz="2200" b="1" dirty="0"/>
              <a:t> </a:t>
            </a:r>
            <a:r>
              <a:rPr lang="cs-CZ" sz="2200" b="1" dirty="0" err="1"/>
              <a:t>of</a:t>
            </a:r>
            <a:r>
              <a:rPr lang="cs-CZ" sz="2200" b="1" dirty="0"/>
              <a:t> </a:t>
            </a:r>
            <a:r>
              <a:rPr lang="cs-CZ" sz="2200" b="1" dirty="0" err="1"/>
              <a:t>National</a:t>
            </a:r>
            <a:r>
              <a:rPr lang="cs-CZ" sz="2200" b="1" dirty="0"/>
              <a:t> Identity </a:t>
            </a:r>
            <a:r>
              <a:rPr lang="cs-CZ" sz="2200" b="1" dirty="0" err="1"/>
              <a:t>among</a:t>
            </a:r>
            <a:r>
              <a:rPr lang="cs-CZ" sz="2200" b="1" dirty="0"/>
              <a:t> </a:t>
            </a:r>
            <a:r>
              <a:rPr lang="cs-CZ" sz="2200" b="1" dirty="0" err="1"/>
              <a:t>Scholars</a:t>
            </a:r>
            <a:r>
              <a:rPr lang="cs-CZ" sz="2200" b="1" dirty="0"/>
              <a:t> and </a:t>
            </a:r>
            <a:r>
              <a:rPr lang="cs-CZ" sz="2200" b="1" dirty="0" err="1"/>
              <a:t>Refugees</a:t>
            </a:r>
            <a:r>
              <a:rPr lang="cs-CZ" sz="2200" b="1" dirty="0"/>
              <a:t>. </a:t>
            </a:r>
            <a:r>
              <a:rPr lang="cs-CZ" sz="2200" b="1" i="1" dirty="0" err="1"/>
              <a:t>Cultural</a:t>
            </a:r>
            <a:r>
              <a:rPr lang="cs-CZ" sz="2200" b="1" i="1" dirty="0"/>
              <a:t> </a:t>
            </a:r>
            <a:r>
              <a:rPr lang="cs-CZ" sz="2200" b="1" i="1" dirty="0" err="1"/>
              <a:t>Anthropology</a:t>
            </a:r>
            <a:r>
              <a:rPr lang="cs-CZ" sz="2200" b="1" dirty="0"/>
              <a:t> 7 (1): 24-44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67544" y="1600200"/>
            <a:ext cx="8424936" cy="4997152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endParaRPr lang="cs-CZ" alt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 smtClean="0"/>
              <a:t>Etnografie uprchlíků kmene </a:t>
            </a:r>
            <a:r>
              <a:rPr lang="cs-CZ" altLang="cs-CZ" sz="2400" b="1" dirty="0" err="1" smtClean="0"/>
              <a:t>Hutu</a:t>
            </a:r>
            <a:r>
              <a:rPr lang="cs-CZ" altLang="cs-CZ" sz="2400" dirty="0" smtClean="0"/>
              <a:t>, kteří se uchýlili v důsledku genocidy a pronásledování v Burundi do Tanzanie (1972)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 smtClean="0"/>
              <a:t>Zkoumá uprchlíky, kteří se usídlili ve městě X v uprchlickém táboře = jak rozumí národní identitě, domovu, exilu a své uprchlické situaci?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Uprchlický tábor</a:t>
            </a:r>
            <a:r>
              <a:rPr lang="cs-CZ" altLang="cs-CZ" sz="2400" dirty="0" smtClean="0"/>
              <a:t>: posilování národní/etnické identity, </a:t>
            </a:r>
            <a:r>
              <a:rPr lang="cs-CZ" altLang="cs-CZ" sz="2400" b="1" dirty="0" smtClean="0"/>
              <a:t>heroizující</a:t>
            </a:r>
            <a:r>
              <a:rPr lang="cs-CZ" altLang="cs-CZ" sz="2400" dirty="0" smtClean="0"/>
              <a:t> </a:t>
            </a:r>
            <a:r>
              <a:rPr lang="cs-CZ" altLang="cs-CZ" sz="2400" dirty="0" smtClean="0"/>
              <a:t>diskurz „</a:t>
            </a:r>
            <a:r>
              <a:rPr lang="cs-CZ" altLang="cs-CZ" sz="2400" b="1" dirty="0" smtClean="0"/>
              <a:t>národa </a:t>
            </a:r>
            <a:r>
              <a:rPr lang="cs-CZ" altLang="cs-CZ" sz="2400" b="1" dirty="0" smtClean="0"/>
              <a:t>v exilu</a:t>
            </a:r>
            <a:r>
              <a:rPr lang="cs-CZ" altLang="cs-CZ" sz="2400" dirty="0" smtClean="0"/>
              <a:t>“, </a:t>
            </a:r>
            <a:r>
              <a:rPr lang="cs-CZ" altLang="cs-CZ" sz="2400" dirty="0" err="1" smtClean="0"/>
              <a:t>narativ</a:t>
            </a:r>
            <a:r>
              <a:rPr lang="cs-CZ" altLang="cs-CZ" sz="2400" dirty="0" smtClean="0"/>
              <a:t> dočasnosti uprchlického statusu – </a:t>
            </a:r>
            <a:r>
              <a:rPr lang="cs-CZ" altLang="cs-CZ" sz="2400" dirty="0" err="1" smtClean="0"/>
              <a:t>liminální</a:t>
            </a:r>
            <a:r>
              <a:rPr lang="cs-CZ" altLang="cs-CZ" sz="2400" dirty="0" smtClean="0"/>
              <a:t> stav, </a:t>
            </a:r>
            <a:r>
              <a:rPr lang="cs-CZ" altLang="cs-CZ" sz="2400" dirty="0" err="1" smtClean="0"/>
              <a:t>displacement</a:t>
            </a:r>
            <a:r>
              <a:rPr lang="cs-CZ" altLang="cs-CZ" sz="2400" dirty="0" smtClean="0"/>
              <a:t>, neochota zapustit kořeny </a:t>
            </a:r>
            <a:r>
              <a:rPr lang="cs-CZ" altLang="cs-CZ" sz="2400" dirty="0" smtClean="0"/>
              <a:t>X </a:t>
            </a:r>
            <a:r>
              <a:rPr lang="cs-CZ" altLang="cs-CZ" sz="2400" dirty="0" smtClean="0"/>
              <a:t>protože „</a:t>
            </a:r>
            <a:r>
              <a:rPr lang="cs-CZ" altLang="cs-CZ" sz="2400" b="1" dirty="0" smtClean="0"/>
              <a:t>skutečným domovem</a:t>
            </a:r>
            <a:r>
              <a:rPr lang="cs-CZ" altLang="cs-CZ" sz="2400" dirty="0" smtClean="0"/>
              <a:t>“ je národní vlast (Burundi); klíčová „</a:t>
            </a:r>
            <a:r>
              <a:rPr lang="cs-CZ" altLang="cs-CZ" sz="2400" b="1" dirty="0" smtClean="0">
                <a:solidFill>
                  <a:schemeClr val="accent2"/>
                </a:solidFill>
              </a:rPr>
              <a:t>čistota</a:t>
            </a:r>
            <a:r>
              <a:rPr lang="cs-CZ" altLang="cs-CZ" sz="2400" dirty="0" smtClean="0"/>
              <a:t>“ uprchlického statusu a identity; žijí „v minulosti“ – vztahují se k Burundi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b="1" dirty="0" smtClean="0"/>
              <a:t>Uprchlíci ve městě</a:t>
            </a:r>
            <a:r>
              <a:rPr lang="cs-CZ" altLang="cs-CZ" sz="2400" dirty="0" smtClean="0"/>
              <a:t>: hledají způsoby, jak asimilovat – mnohost identit, netrvají na esenciální </a:t>
            </a:r>
            <a:r>
              <a:rPr lang="cs-CZ" altLang="cs-CZ" sz="2400" dirty="0" smtClean="0"/>
              <a:t>„</a:t>
            </a:r>
            <a:r>
              <a:rPr lang="cs-CZ" altLang="cs-CZ" sz="2400" dirty="0" err="1" smtClean="0"/>
              <a:t>Hutu</a:t>
            </a:r>
            <a:r>
              <a:rPr lang="cs-CZ" altLang="cs-CZ" sz="2400" dirty="0" smtClean="0"/>
              <a:t>“ identifikaci X </a:t>
            </a:r>
            <a:r>
              <a:rPr lang="cs-CZ" altLang="cs-CZ" sz="2400" b="1" dirty="0" smtClean="0"/>
              <a:t>situační, vyjednávané identity</a:t>
            </a:r>
            <a:r>
              <a:rPr lang="cs-CZ" altLang="cs-CZ" sz="2400" dirty="0" smtClean="0"/>
              <a:t>, které </a:t>
            </a:r>
            <a:r>
              <a:rPr lang="cs-CZ" altLang="cs-CZ" sz="2400" b="1" dirty="0" smtClean="0">
                <a:solidFill>
                  <a:schemeClr val="accent2"/>
                </a:solidFill>
              </a:rPr>
              <a:t>netrvají na „čistotě“, </a:t>
            </a:r>
            <a:r>
              <a:rPr lang="cs-CZ" altLang="cs-CZ" sz="2400" dirty="0" smtClean="0"/>
              <a:t>žijí v přítomnosti </a:t>
            </a:r>
            <a:r>
              <a:rPr lang="cs-CZ" altLang="cs-CZ" sz="2400" dirty="0" smtClean="0"/>
              <a:t>= </a:t>
            </a:r>
            <a:r>
              <a:rPr lang="cs-CZ" altLang="cs-CZ" sz="2400" dirty="0" smtClean="0"/>
              <a:t>vztahují se k aktuálním podmínkám v Tanzanii, vzdorují esencialismu – žijí kosmopolitně</a:t>
            </a:r>
            <a:endParaRPr lang="cs-CZ" altLang="cs-CZ" sz="2400" b="1" dirty="0" smtClean="0"/>
          </a:p>
          <a:p>
            <a:pPr eaLnBrk="1" hangingPunct="1">
              <a:buFontTx/>
              <a:buChar char="-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6779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4528" cy="1296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200" b="1" dirty="0"/>
              <a:t>MALKKI, L. (1992): </a:t>
            </a:r>
            <a:r>
              <a:rPr lang="cs-CZ" sz="2200" b="1" dirty="0" err="1"/>
              <a:t>National</a:t>
            </a:r>
            <a:r>
              <a:rPr lang="cs-CZ" sz="2200" b="1" dirty="0"/>
              <a:t> </a:t>
            </a:r>
            <a:r>
              <a:rPr lang="cs-CZ" sz="2200" b="1" dirty="0" err="1"/>
              <a:t>Geographic</a:t>
            </a:r>
            <a:r>
              <a:rPr lang="cs-CZ" sz="2200" b="1" dirty="0"/>
              <a:t>: </a:t>
            </a:r>
            <a:r>
              <a:rPr lang="cs-CZ" sz="2200" b="1" dirty="0" err="1"/>
              <a:t>the</a:t>
            </a:r>
            <a:r>
              <a:rPr lang="cs-CZ" sz="2200" b="1" dirty="0"/>
              <a:t> </a:t>
            </a:r>
            <a:r>
              <a:rPr lang="cs-CZ" sz="2200" b="1" dirty="0" err="1"/>
              <a:t>Rooting</a:t>
            </a:r>
            <a:r>
              <a:rPr lang="cs-CZ" sz="2200" b="1" dirty="0"/>
              <a:t> </a:t>
            </a:r>
            <a:r>
              <a:rPr lang="cs-CZ" sz="2200" b="1" dirty="0" err="1"/>
              <a:t>of</a:t>
            </a:r>
            <a:r>
              <a:rPr lang="cs-CZ" sz="2200" b="1" dirty="0"/>
              <a:t> </a:t>
            </a:r>
            <a:r>
              <a:rPr lang="cs-CZ" sz="2200" b="1" dirty="0" err="1"/>
              <a:t>Peoples</a:t>
            </a:r>
            <a:r>
              <a:rPr lang="cs-CZ" sz="2200" b="1" dirty="0"/>
              <a:t> and </a:t>
            </a:r>
            <a:r>
              <a:rPr lang="cs-CZ" sz="2200" b="1" dirty="0" err="1"/>
              <a:t>the</a:t>
            </a:r>
            <a:r>
              <a:rPr lang="cs-CZ" sz="2200" b="1" dirty="0"/>
              <a:t> </a:t>
            </a:r>
            <a:r>
              <a:rPr lang="cs-CZ" sz="2200" b="1" dirty="0" err="1"/>
              <a:t>Territorialization</a:t>
            </a:r>
            <a:r>
              <a:rPr lang="cs-CZ" sz="2200" b="1" dirty="0"/>
              <a:t> </a:t>
            </a:r>
            <a:r>
              <a:rPr lang="cs-CZ" sz="2200" b="1" dirty="0" err="1"/>
              <a:t>of</a:t>
            </a:r>
            <a:r>
              <a:rPr lang="cs-CZ" sz="2200" b="1" dirty="0"/>
              <a:t> </a:t>
            </a:r>
            <a:r>
              <a:rPr lang="cs-CZ" sz="2200" b="1" dirty="0" err="1"/>
              <a:t>National</a:t>
            </a:r>
            <a:r>
              <a:rPr lang="cs-CZ" sz="2200" b="1" dirty="0"/>
              <a:t> Identity </a:t>
            </a:r>
            <a:r>
              <a:rPr lang="cs-CZ" sz="2200" b="1" dirty="0" err="1"/>
              <a:t>among</a:t>
            </a:r>
            <a:r>
              <a:rPr lang="cs-CZ" sz="2200" b="1" dirty="0"/>
              <a:t> </a:t>
            </a:r>
            <a:r>
              <a:rPr lang="cs-CZ" sz="2200" b="1" dirty="0" err="1"/>
              <a:t>Scholars</a:t>
            </a:r>
            <a:r>
              <a:rPr lang="cs-CZ" sz="2200" b="1" dirty="0"/>
              <a:t> and </a:t>
            </a:r>
            <a:r>
              <a:rPr lang="cs-CZ" sz="2200" b="1" dirty="0" err="1"/>
              <a:t>Refugees</a:t>
            </a:r>
            <a:r>
              <a:rPr lang="cs-CZ" sz="2200" b="1" dirty="0"/>
              <a:t>. </a:t>
            </a:r>
            <a:r>
              <a:rPr lang="cs-CZ" sz="2200" b="1" i="1" dirty="0" err="1"/>
              <a:t>Cultural</a:t>
            </a:r>
            <a:r>
              <a:rPr lang="cs-CZ" sz="2200" b="1" i="1" dirty="0"/>
              <a:t> </a:t>
            </a:r>
            <a:r>
              <a:rPr lang="cs-CZ" sz="2200" b="1" i="1" dirty="0" err="1"/>
              <a:t>Anthropology</a:t>
            </a:r>
            <a:r>
              <a:rPr lang="cs-CZ" sz="2200" b="1" dirty="0"/>
              <a:t> 7 (1): 24-44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612648" y="1772816"/>
            <a:ext cx="8153400" cy="4323184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cs-CZ" altLang="cs-CZ" sz="2400" dirty="0" err="1" smtClean="0"/>
              <a:t>Malkki</a:t>
            </a:r>
            <a:r>
              <a:rPr lang="cs-CZ" altLang="cs-CZ" sz="2400" dirty="0" smtClean="0"/>
              <a:t> </a:t>
            </a:r>
            <a:r>
              <a:rPr lang="cs-CZ" altLang="cs-CZ" sz="2400" dirty="0" smtClean="0"/>
              <a:t>analyzuje </a:t>
            </a:r>
            <a:r>
              <a:rPr lang="cs-CZ" altLang="cs-CZ" sz="2400" dirty="0" smtClean="0"/>
              <a:t>častou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diskurzivní praxi naturalizace a </a:t>
            </a:r>
            <a:r>
              <a:rPr lang="cs-CZ" altLang="cs-CZ" sz="2400" b="1" dirty="0" err="1" smtClean="0"/>
              <a:t>teritorializace</a:t>
            </a:r>
            <a:r>
              <a:rPr lang="cs-CZ" altLang="cs-CZ" sz="2400" b="1" dirty="0" smtClean="0"/>
              <a:t> identit </a:t>
            </a:r>
            <a:r>
              <a:rPr lang="cs-CZ" altLang="cs-CZ" sz="2400" dirty="0" smtClean="0"/>
              <a:t>(ve vědě, umění, politice, běžném jazyce</a:t>
            </a:r>
            <a:r>
              <a:rPr lang="cs-CZ" altLang="cs-CZ" sz="2400" dirty="0" smtClean="0"/>
              <a:t>)</a:t>
            </a:r>
          </a:p>
          <a:p>
            <a:pPr marL="0" indent="0" algn="ctr" eaLnBrk="1" hangingPunct="1">
              <a:buNone/>
            </a:pPr>
            <a:endParaRPr lang="cs-CZ" altLang="cs-CZ" sz="2400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770" y="2708920"/>
            <a:ext cx="5692028" cy="369605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403648" y="6546041"/>
            <a:ext cx="8820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https://www.theguardian.com/education/gallery/2015/jan/23/a-language-family-tree-in-pictures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4851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600" dirty="0"/>
              <a:t>https://www.theguardian.com/education/gallery/2015/jan/23/a-language-family-tree-in-pictures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31167" y="1600200"/>
            <a:ext cx="691661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3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 smtClean="0"/>
              <a:t>HUMAN FAMILY TREE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1800" dirty="0" smtClean="0"/>
              <a:t>https</a:t>
            </a:r>
            <a:r>
              <a:rPr lang="cs-CZ" sz="1800" dirty="0"/>
              <a:t>://australian.museum/learn/science/human-evolution/the-human-family-tree/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6" y="1600200"/>
            <a:ext cx="7910498" cy="4495800"/>
          </a:xfrm>
        </p:spPr>
      </p:pic>
    </p:spTree>
    <p:extLst>
      <p:ext uri="{BB962C8B-B14F-4D97-AF65-F5344CB8AC3E}">
        <p14:creationId xmlns:p14="http://schemas.microsoft.com/office/powerpoint/2010/main" val="3472809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4528" cy="1296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200" b="1" dirty="0"/>
              <a:t>MALKKI, L. (1992): </a:t>
            </a:r>
            <a:r>
              <a:rPr lang="cs-CZ" sz="2200" b="1" dirty="0" err="1"/>
              <a:t>National</a:t>
            </a:r>
            <a:r>
              <a:rPr lang="cs-CZ" sz="2200" b="1" dirty="0"/>
              <a:t> </a:t>
            </a:r>
            <a:r>
              <a:rPr lang="cs-CZ" sz="2200" b="1" dirty="0" err="1"/>
              <a:t>Geographic</a:t>
            </a:r>
            <a:r>
              <a:rPr lang="cs-CZ" sz="2200" b="1" dirty="0"/>
              <a:t>: </a:t>
            </a:r>
            <a:r>
              <a:rPr lang="cs-CZ" sz="2200" b="1" dirty="0" err="1"/>
              <a:t>the</a:t>
            </a:r>
            <a:r>
              <a:rPr lang="cs-CZ" sz="2200" b="1" dirty="0"/>
              <a:t> </a:t>
            </a:r>
            <a:r>
              <a:rPr lang="cs-CZ" sz="2200" b="1" dirty="0" err="1"/>
              <a:t>Rooting</a:t>
            </a:r>
            <a:r>
              <a:rPr lang="cs-CZ" sz="2200" b="1" dirty="0"/>
              <a:t> </a:t>
            </a:r>
            <a:r>
              <a:rPr lang="cs-CZ" sz="2200" b="1" dirty="0" err="1"/>
              <a:t>of</a:t>
            </a:r>
            <a:r>
              <a:rPr lang="cs-CZ" sz="2200" b="1" dirty="0"/>
              <a:t> </a:t>
            </a:r>
            <a:r>
              <a:rPr lang="cs-CZ" sz="2200" b="1" dirty="0" err="1"/>
              <a:t>Peoples</a:t>
            </a:r>
            <a:r>
              <a:rPr lang="cs-CZ" sz="2200" b="1" dirty="0"/>
              <a:t> and </a:t>
            </a:r>
            <a:r>
              <a:rPr lang="cs-CZ" sz="2200" b="1" dirty="0" err="1"/>
              <a:t>the</a:t>
            </a:r>
            <a:r>
              <a:rPr lang="cs-CZ" sz="2200" b="1" dirty="0"/>
              <a:t> </a:t>
            </a:r>
            <a:r>
              <a:rPr lang="cs-CZ" sz="2200" b="1" dirty="0" err="1"/>
              <a:t>Territorialization</a:t>
            </a:r>
            <a:r>
              <a:rPr lang="cs-CZ" sz="2200" b="1" dirty="0"/>
              <a:t> </a:t>
            </a:r>
            <a:r>
              <a:rPr lang="cs-CZ" sz="2200" b="1" dirty="0" err="1"/>
              <a:t>of</a:t>
            </a:r>
            <a:r>
              <a:rPr lang="cs-CZ" sz="2200" b="1" dirty="0"/>
              <a:t> </a:t>
            </a:r>
            <a:r>
              <a:rPr lang="cs-CZ" sz="2200" b="1" dirty="0" err="1"/>
              <a:t>National</a:t>
            </a:r>
            <a:r>
              <a:rPr lang="cs-CZ" sz="2200" b="1" dirty="0"/>
              <a:t> Identity </a:t>
            </a:r>
            <a:r>
              <a:rPr lang="cs-CZ" sz="2200" b="1" dirty="0" err="1"/>
              <a:t>among</a:t>
            </a:r>
            <a:r>
              <a:rPr lang="cs-CZ" sz="2200" b="1" dirty="0"/>
              <a:t> </a:t>
            </a:r>
            <a:r>
              <a:rPr lang="cs-CZ" sz="2200" b="1" dirty="0" err="1"/>
              <a:t>Scholars</a:t>
            </a:r>
            <a:r>
              <a:rPr lang="cs-CZ" sz="2200" b="1" dirty="0"/>
              <a:t> and </a:t>
            </a:r>
            <a:r>
              <a:rPr lang="cs-CZ" sz="2200" b="1" dirty="0" err="1"/>
              <a:t>Refugees</a:t>
            </a:r>
            <a:r>
              <a:rPr lang="cs-CZ" sz="2200" b="1" dirty="0"/>
              <a:t>. </a:t>
            </a:r>
            <a:r>
              <a:rPr lang="cs-CZ" sz="2200" b="1" i="1" dirty="0" err="1"/>
              <a:t>Cultural</a:t>
            </a:r>
            <a:r>
              <a:rPr lang="cs-CZ" sz="2200" b="1" i="1" dirty="0"/>
              <a:t> </a:t>
            </a:r>
            <a:r>
              <a:rPr lang="cs-CZ" sz="2200" b="1" i="1" dirty="0" err="1"/>
              <a:t>Anthropology</a:t>
            </a:r>
            <a:r>
              <a:rPr lang="cs-CZ" sz="2200" b="1" dirty="0"/>
              <a:t> 7 (1): 24-44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 typeface="Wingdings" pitchFamily="2" charset="2"/>
              <a:buChar char="Ø"/>
            </a:pPr>
            <a:endParaRPr lang="cs-CZ" altLang="cs-CZ" sz="2400" dirty="0" smtClean="0"/>
          </a:p>
          <a:p>
            <a:pPr lvl="1" eaLnBrk="1" hangingPunct="1">
              <a:buFont typeface="Wingdings" pitchFamily="2" charset="2"/>
              <a:buChar char="Ø"/>
            </a:pPr>
            <a:endParaRPr lang="cs-CZ" altLang="cs-CZ" sz="2400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2400" dirty="0" smtClean="0"/>
              <a:t>metafory </a:t>
            </a:r>
            <a:r>
              <a:rPr lang="cs-CZ" altLang="cs-CZ" sz="2400" b="1" dirty="0" smtClean="0"/>
              <a:t>„kořenů“ a „vykořeněnosti“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2400" dirty="0" smtClean="0"/>
              <a:t>metafory „genealogického stromu“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2400" dirty="0" smtClean="0"/>
              <a:t>metafory spojení „země“ (půdy) a národa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2400" dirty="0" smtClean="0"/>
              <a:t>metafory </a:t>
            </a:r>
            <a:r>
              <a:rPr lang="cs-CZ" altLang="cs-CZ" sz="2400" dirty="0" smtClean="0"/>
              <a:t>příbuzenství (v jazyce spojení jako „</a:t>
            </a:r>
            <a:r>
              <a:rPr lang="cs-CZ" altLang="cs-CZ" sz="2400" dirty="0" err="1" smtClean="0"/>
              <a:t>motherland</a:t>
            </a:r>
            <a:r>
              <a:rPr lang="cs-CZ" altLang="cs-CZ" sz="2400" dirty="0" smtClean="0"/>
              <a:t> / Vaterland)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2400" b="1" dirty="0" err="1" smtClean="0"/>
              <a:t>teritorializace</a:t>
            </a:r>
            <a:r>
              <a:rPr lang="cs-CZ" altLang="cs-CZ" sz="2400" b="1" dirty="0" smtClean="0"/>
              <a:t> identit – politická mapa světa 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995510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332656"/>
            <a:ext cx="8195710" cy="63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67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Důsledky </a:t>
            </a:r>
            <a:r>
              <a:rPr lang="cs-CZ" sz="3200" b="1" dirty="0" err="1"/>
              <a:t>teritorializujícího</a:t>
            </a:r>
            <a:r>
              <a:rPr lang="cs-CZ" sz="3200" b="1" dirty="0"/>
              <a:t> diskurzu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endParaRPr lang="cs-CZ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400" dirty="0" err="1"/>
              <a:t>Reifikuje</a:t>
            </a:r>
            <a:r>
              <a:rPr lang="cs-CZ" sz="2400" dirty="0"/>
              <a:t> </a:t>
            </a:r>
            <a:r>
              <a:rPr lang="cs-CZ" sz="2400" dirty="0" smtClean="0"/>
              <a:t>rozdíly </a:t>
            </a:r>
            <a:r>
              <a:rPr lang="cs-CZ" sz="2400" dirty="0"/>
              <a:t>vazby na určitá místa: někdo někam patří „více“, „přirozeněji“, „opravdověji“ … než jiní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Kdo nemá tuto „přirozenou“ vazbu – je „poškozen“ (vykořeněn)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24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„</a:t>
            </a:r>
            <a:r>
              <a:rPr lang="cs-CZ" sz="2400" b="1" dirty="0"/>
              <a:t>prostorové uvěznění domorodců</a:t>
            </a:r>
            <a:r>
              <a:rPr lang="cs-CZ" sz="2400" dirty="0"/>
              <a:t> (</a:t>
            </a:r>
            <a:r>
              <a:rPr lang="cs-CZ" sz="2400" dirty="0" err="1"/>
              <a:t>native</a:t>
            </a:r>
            <a:r>
              <a:rPr lang="cs-CZ" sz="2400" dirty="0"/>
              <a:t>)“ (</a:t>
            </a:r>
            <a:r>
              <a:rPr lang="cs-CZ" sz="2400" dirty="0" err="1"/>
              <a:t>Appadurai</a:t>
            </a:r>
            <a:r>
              <a:rPr lang="cs-CZ" sz="2400" dirty="0"/>
              <a:t>) – typ diskurzivní konstrukce přináležitosti, který lidi k danému </a:t>
            </a:r>
            <a:r>
              <a:rPr lang="cs-CZ" sz="2400" b="1" dirty="0"/>
              <a:t>místu přivazuje, </a:t>
            </a:r>
            <a:r>
              <a:rPr lang="cs-CZ" sz="2400" dirty="0"/>
              <a:t>neboť jsou k němu vázáni i ekologicky (</a:t>
            </a:r>
            <a:r>
              <a:rPr lang="cs-CZ" sz="2400" b="1" dirty="0"/>
              <a:t>„nika“, „bio-region</a:t>
            </a:r>
            <a:r>
              <a:rPr lang="cs-CZ" sz="2400" dirty="0"/>
              <a:t>“) – </a:t>
            </a:r>
            <a:r>
              <a:rPr lang="cs-CZ" sz="2400" b="1" dirty="0"/>
              <a:t>praktické i morální konsekvence</a:t>
            </a:r>
            <a:endParaRPr lang="cs-CZ" sz="2400" dirty="0"/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cs-CZ" sz="2400" b="1" dirty="0"/>
              <a:t> </a:t>
            </a:r>
            <a:r>
              <a:rPr lang="cs-CZ" sz="2400" b="1" dirty="0">
                <a:solidFill>
                  <a:schemeClr val="accent2"/>
                </a:solidFill>
              </a:rPr>
              <a:t>zakořeněnost je heroizována, migrace </a:t>
            </a:r>
            <a:r>
              <a:rPr lang="cs-CZ" sz="2400" b="1" dirty="0" err="1">
                <a:solidFill>
                  <a:schemeClr val="accent2"/>
                </a:solidFill>
              </a:rPr>
              <a:t>patologizována</a:t>
            </a:r>
            <a:r>
              <a:rPr lang="cs-CZ" sz="2400" b="1" dirty="0">
                <a:solidFill>
                  <a:schemeClr val="accent2"/>
                </a:solidFill>
              </a:rPr>
              <a:t> 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 přerušení vazeb sankcionováno (morálně, eticky)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 </a:t>
            </a:r>
            <a:r>
              <a:rPr lang="cs-CZ" sz="2400" b="1" dirty="0">
                <a:solidFill>
                  <a:schemeClr val="accent2"/>
                </a:solidFill>
              </a:rPr>
              <a:t>vykořenění = ztráta kultury = ztráta lidství jako takového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759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52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Gupta, A.; Ferguson, J. 1992. </a:t>
            </a:r>
            <a:r>
              <a:rPr lang="cs-CZ" sz="2000" b="1" dirty="0" err="1">
                <a:solidFill>
                  <a:schemeClr val="accent4">
                    <a:lumMod val="75000"/>
                  </a:schemeClr>
                </a:solidFill>
              </a:rPr>
              <a:t>Beyond</a:t>
            </a: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 "</a:t>
            </a:r>
            <a:r>
              <a:rPr lang="cs-CZ" sz="2000" b="1" dirty="0" err="1">
                <a:solidFill>
                  <a:schemeClr val="accent4">
                    <a:lumMod val="75000"/>
                  </a:schemeClr>
                </a:solidFill>
              </a:rPr>
              <a:t>Culture</a:t>
            </a: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": </a:t>
            </a:r>
            <a:r>
              <a:rPr lang="cs-CZ" sz="2000" b="1" dirty="0" err="1">
                <a:solidFill>
                  <a:schemeClr val="accent4">
                    <a:lumMod val="75000"/>
                  </a:schemeClr>
                </a:solidFill>
              </a:rPr>
              <a:t>Space</a:t>
            </a: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, Identity, and </a:t>
            </a:r>
            <a:r>
              <a:rPr lang="cs-CZ" sz="2000" b="1" dirty="0" err="1">
                <a:solidFill>
                  <a:schemeClr val="accent4">
                    <a:lumMod val="75000"/>
                  </a:schemeClr>
                </a:solidFill>
              </a:rPr>
              <a:t>the</a:t>
            </a: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4">
                    <a:lumMod val="75000"/>
                  </a:schemeClr>
                </a:solidFill>
              </a:rPr>
              <a:t>Politics</a:t>
            </a: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4">
                    <a:lumMod val="75000"/>
                  </a:schemeClr>
                </a:solidFill>
              </a:rPr>
              <a:t>of</a:t>
            </a: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4">
                    <a:lumMod val="75000"/>
                  </a:schemeClr>
                </a:solidFill>
              </a:rPr>
              <a:t>Difference</a:t>
            </a: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cs-CZ" sz="2000" i="1" dirty="0" err="1">
                <a:solidFill>
                  <a:schemeClr val="accent4">
                    <a:lumMod val="75000"/>
                  </a:schemeClr>
                </a:solidFill>
              </a:rPr>
              <a:t>Cultural</a:t>
            </a:r>
            <a:r>
              <a:rPr lang="cs-CZ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sz="2000" i="1" dirty="0" err="1">
                <a:solidFill>
                  <a:schemeClr val="accent4">
                    <a:lumMod val="75000"/>
                  </a:schemeClr>
                </a:solidFill>
              </a:rPr>
              <a:t>Anthropology</a:t>
            </a:r>
            <a:r>
              <a:rPr lang="cs-CZ" sz="2000" i="1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cs-CZ" sz="2000" dirty="0">
                <a:solidFill>
                  <a:schemeClr val="accent4">
                    <a:lumMod val="75000"/>
                  </a:schemeClr>
                </a:solidFill>
              </a:rPr>
              <a:t>7 (1): </a:t>
            </a:r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6-23</a:t>
            </a:r>
            <a:endParaRPr lang="cs-CZ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2000" dirty="0" smtClean="0"/>
              <a:t>jednoznačnost </a:t>
            </a:r>
            <a:r>
              <a:rPr lang="cs-CZ" sz="2000" dirty="0"/>
              <a:t>vztahu kultury a prostoru / resp. identity a místa je neudržitelná, fyzická lokalizace a geografické teritorium  </a:t>
            </a:r>
            <a:r>
              <a:rPr lang="cs-CZ" sz="2000" b="1" dirty="0"/>
              <a:t>nezakládají diferenci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/>
              <a:t>X</a:t>
            </a:r>
          </a:p>
          <a:p>
            <a:pPr marL="0" indent="0" algn="ctr">
              <a:buNone/>
            </a:pPr>
            <a:r>
              <a:rPr lang="cs-CZ" sz="2000" b="1" dirty="0" err="1" smtClean="0"/>
              <a:t>Rekonceptualizace</a:t>
            </a:r>
            <a:r>
              <a:rPr lang="cs-CZ" sz="2000" b="1" dirty="0" smtClean="0"/>
              <a:t> =</a:t>
            </a:r>
            <a:r>
              <a:rPr lang="cs-CZ" sz="2000" b="1" dirty="0" smtClean="0"/>
              <a:t> </a:t>
            </a:r>
            <a:r>
              <a:rPr lang="cs-CZ" sz="2000" b="1" dirty="0"/>
              <a:t>daleko více rovin propojení a </a:t>
            </a:r>
            <a:r>
              <a:rPr lang="cs-CZ" sz="2000" b="1" dirty="0" smtClean="0"/>
              <a:t>diferenciace:</a:t>
            </a:r>
            <a:endParaRPr lang="cs-CZ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nové způsoby </a:t>
            </a:r>
            <a:r>
              <a:rPr lang="cs-CZ" sz="2000" dirty="0"/>
              <a:t>prožívání a konceptualizace prostoru  </a:t>
            </a:r>
            <a:r>
              <a:rPr lang="cs-CZ" sz="2000" dirty="0" smtClean="0"/>
              <a:t>(např</a:t>
            </a:r>
            <a:r>
              <a:rPr lang="cs-CZ" sz="2000" dirty="0"/>
              <a:t>. vytváření prostorů transnacionálních, kde fyzická, geografická vzdálenost/blízkost nemusí znamenat rozdílnost/podobnost životního </a:t>
            </a:r>
            <a:r>
              <a:rPr lang="cs-CZ" sz="2000" dirty="0" smtClean="0"/>
              <a:t>způsobu)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d</a:t>
            </a:r>
            <a:r>
              <a:rPr lang="cs-CZ" sz="2000" dirty="0" smtClean="0"/>
              <a:t>ůraz na </a:t>
            </a:r>
            <a:r>
              <a:rPr lang="cs-CZ" sz="2000" b="1" dirty="0" smtClean="0"/>
              <a:t>teritoriální </a:t>
            </a:r>
            <a:r>
              <a:rPr lang="cs-CZ" sz="2000" b="1" dirty="0"/>
              <a:t>reprezentace</a:t>
            </a:r>
            <a:r>
              <a:rPr lang="cs-CZ" sz="2000" dirty="0"/>
              <a:t>, závisející např. </a:t>
            </a:r>
            <a:r>
              <a:rPr lang="cs-CZ" sz="2000" dirty="0"/>
              <a:t>s</a:t>
            </a:r>
            <a:r>
              <a:rPr lang="cs-CZ" sz="2000" dirty="0" smtClean="0"/>
              <a:t> </a:t>
            </a:r>
            <a:r>
              <a:rPr lang="cs-CZ" sz="2000" dirty="0"/>
              <a:t>třídní </a:t>
            </a:r>
            <a:r>
              <a:rPr lang="cs-CZ" sz="2000" dirty="0" smtClean="0"/>
              <a:t>příslušností, pohlavím, rasou </a:t>
            </a:r>
            <a:r>
              <a:rPr lang="cs-CZ" sz="2000" dirty="0"/>
              <a:t>atd</a:t>
            </a:r>
            <a:r>
              <a:rPr lang="cs-CZ" sz="2000" dirty="0" smtClean="0"/>
              <a:t>. = propojení prostorů dle </a:t>
            </a:r>
            <a:r>
              <a:rPr lang="cs-CZ" sz="2000" b="1" dirty="0" smtClean="0"/>
              <a:t>postavení </a:t>
            </a:r>
            <a:r>
              <a:rPr lang="cs-CZ" sz="2000" b="1" dirty="0"/>
              <a:t>v mocenských polích (</a:t>
            </a:r>
            <a:r>
              <a:rPr lang="cs-CZ" sz="2000" b="1" dirty="0" err="1"/>
              <a:t>field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power</a:t>
            </a:r>
            <a:r>
              <a:rPr lang="cs-CZ" sz="2000" b="1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hybridizace </a:t>
            </a:r>
            <a:r>
              <a:rPr lang="cs-CZ" sz="2000" dirty="0"/>
              <a:t>(transformace již existujících kulturních praktik do nových</a:t>
            </a:r>
            <a:r>
              <a:rPr lang="cs-CZ" sz="2000" dirty="0" smtClean="0"/>
              <a:t>)</a:t>
            </a:r>
            <a:endParaRPr 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/>
              <a:t>jak se místa dělají, jak jsou představována, vyjednávána, udržována …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err="1"/>
              <a:t>Reteritorializace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0166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DBA5F-4976-4F3E-A658-FA4D77604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err="1">
                <a:solidFill>
                  <a:schemeClr val="accent1"/>
                </a:solidFill>
              </a:rPr>
              <a:t>Teoretizace</a:t>
            </a:r>
            <a:r>
              <a:rPr lang="cs-CZ" sz="3200" b="1" dirty="0">
                <a:solidFill>
                  <a:schemeClr val="accent1"/>
                </a:solidFill>
              </a:rPr>
              <a:t> prostoru pod vlivem globalizace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93997C-64A5-46FA-AF7B-A830304BBD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Globalizace</a:t>
            </a:r>
          </a:p>
          <a:p>
            <a:r>
              <a:rPr lang="cs-CZ" dirty="0" err="1"/>
              <a:t>Transnacionalismus</a:t>
            </a:r>
            <a:endParaRPr lang="cs-CZ" dirty="0"/>
          </a:p>
          <a:p>
            <a:r>
              <a:rPr lang="cs-CZ" dirty="0"/>
              <a:t>Multiplicitní identity</a:t>
            </a:r>
          </a:p>
          <a:p>
            <a:r>
              <a:rPr lang="cs-CZ" dirty="0"/>
              <a:t>Nové praxe produkce prostoru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8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0"/>
            <a:ext cx="8229600" cy="148478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cs-CZ" sz="2400" b="1" dirty="0" err="1"/>
              <a:t>Appadurai</a:t>
            </a:r>
            <a:r>
              <a:rPr lang="en-US" altLang="cs-CZ" sz="2400" b="1" dirty="0"/>
              <a:t>, Arjun</a:t>
            </a:r>
            <a:r>
              <a:rPr lang="cs-CZ" altLang="cs-CZ" sz="2400" b="1" dirty="0"/>
              <a:t> (</a:t>
            </a:r>
            <a:r>
              <a:rPr lang="en-US" altLang="cs-CZ" sz="2400" b="1" dirty="0"/>
              <a:t>1996</a:t>
            </a:r>
            <a:r>
              <a:rPr lang="cs-CZ" altLang="cs-CZ" sz="2400" b="1" dirty="0"/>
              <a:t>):</a:t>
            </a:r>
            <a:br>
              <a:rPr lang="cs-CZ" altLang="cs-CZ" sz="2400" b="1" dirty="0"/>
            </a:br>
            <a:r>
              <a:rPr lang="en-US" altLang="cs-CZ" sz="2400" b="1" i="1" dirty="0"/>
              <a:t>Modernity at Large. Cultural Dimensions of Globalization.</a:t>
            </a:r>
            <a:r>
              <a:rPr lang="en-US" altLang="cs-CZ" sz="2400" b="1" dirty="0"/>
              <a:t> </a:t>
            </a: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2400" b="1" dirty="0"/>
              <a:t>Mi</a:t>
            </a:r>
            <a:r>
              <a:rPr lang="en-US" altLang="cs-CZ" sz="2400" b="1" dirty="0" err="1"/>
              <a:t>nnesota</a:t>
            </a:r>
            <a:r>
              <a:rPr lang="en-US" altLang="cs-CZ" sz="2400" b="1" dirty="0"/>
              <a:t>: University of Minnesota Press. </a:t>
            </a:r>
            <a:endParaRPr lang="cs-CZ" altLang="cs-CZ" sz="2400" b="1" dirty="0"/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539750" y="1844824"/>
            <a:ext cx="8229600" cy="4608512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endParaRPr lang="cs-CZ" altLang="cs-CZ" sz="2400" b="1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cs-CZ" altLang="cs-CZ" sz="2800" b="1" dirty="0" smtClean="0"/>
              <a:t>Globalizace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cs-CZ" altLang="cs-CZ" sz="2600" b="1" dirty="0" smtClean="0"/>
              <a:t>= </a:t>
            </a:r>
            <a:endParaRPr lang="cs-CZ" altLang="cs-CZ" sz="2600" b="1" dirty="0"/>
          </a:p>
          <a:p>
            <a:pPr marL="0" indent="0" algn="ctr" eaLnBrk="1" hangingPunct="1">
              <a:buFont typeface="Arial" charset="0"/>
              <a:buNone/>
            </a:pPr>
            <a:r>
              <a:rPr lang="cs-CZ" altLang="cs-CZ" sz="2800" b="1" dirty="0"/>
              <a:t>trvalá tenze kulturní </a:t>
            </a:r>
            <a:r>
              <a:rPr lang="cs-CZ" altLang="cs-CZ" sz="2800" b="1" dirty="0">
                <a:solidFill>
                  <a:schemeClr val="tx2"/>
                </a:solidFill>
              </a:rPr>
              <a:t>homogenizace a </a:t>
            </a:r>
            <a:r>
              <a:rPr lang="cs-CZ" altLang="cs-CZ" sz="2800" b="1" dirty="0" err="1" smtClean="0">
                <a:solidFill>
                  <a:schemeClr val="tx2"/>
                </a:solidFill>
              </a:rPr>
              <a:t>heterogenizace</a:t>
            </a:r>
            <a:endParaRPr lang="cs-CZ" altLang="cs-CZ" sz="2800" b="1" dirty="0"/>
          </a:p>
          <a:p>
            <a:pPr marL="0" indent="0" algn="ctr" eaLnBrk="1" hangingPunct="1">
              <a:buFont typeface="Arial" charset="0"/>
              <a:buNone/>
            </a:pPr>
            <a:endParaRPr lang="cs-CZ" altLang="cs-CZ" sz="2400" b="1" dirty="0" smtClean="0"/>
          </a:p>
          <a:p>
            <a:pPr marL="0" indent="0" algn="ctr" eaLnBrk="1" hangingPunct="1">
              <a:buFont typeface="Arial" charset="0"/>
              <a:buNone/>
            </a:pPr>
            <a:endParaRPr lang="cs-CZ" altLang="cs-CZ" sz="2400" b="1" dirty="0"/>
          </a:p>
          <a:p>
            <a:pPr marL="0" indent="0" algn="ctr" eaLnBrk="1" hangingPunct="1">
              <a:buFont typeface="Arial" charset="0"/>
              <a:buNone/>
            </a:pPr>
            <a:r>
              <a:rPr lang="cs-CZ" altLang="cs-CZ" sz="2800" b="1" dirty="0" smtClean="0"/>
              <a:t>„</a:t>
            </a:r>
            <a:r>
              <a:rPr lang="cs-CZ" altLang="cs-CZ" sz="2800" b="1" dirty="0" err="1" smtClean="0"/>
              <a:t>indigenizace</a:t>
            </a:r>
            <a:r>
              <a:rPr lang="cs-CZ" altLang="cs-CZ" sz="2800" b="1" dirty="0" smtClean="0"/>
              <a:t>“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cs-CZ" altLang="cs-CZ" sz="2600" b="1" dirty="0" smtClean="0"/>
              <a:t>= </a:t>
            </a:r>
            <a:endParaRPr lang="cs-CZ" altLang="cs-CZ" sz="2600" b="1" dirty="0"/>
          </a:p>
          <a:p>
            <a:pPr marL="0" indent="0" algn="ctr" eaLnBrk="1" hangingPunct="1">
              <a:buFont typeface="Arial" charset="0"/>
              <a:buNone/>
            </a:pPr>
            <a:r>
              <a:rPr lang="cs-CZ" altLang="cs-CZ" sz="2600" dirty="0" smtClean="0"/>
              <a:t>změna </a:t>
            </a:r>
            <a:r>
              <a:rPr lang="cs-CZ" altLang="cs-CZ" sz="2600" dirty="0"/>
              <a:t>a redefinice v </a:t>
            </a:r>
            <a:r>
              <a:rPr lang="cs-CZ" altLang="cs-CZ" sz="2600" b="1" dirty="0">
                <a:solidFill>
                  <a:schemeClr val="accent2"/>
                </a:solidFill>
              </a:rPr>
              <a:t>lokálním kontextu </a:t>
            </a:r>
            <a:r>
              <a:rPr lang="cs-CZ" altLang="cs-CZ" sz="2600" dirty="0"/>
              <a:t>(„</a:t>
            </a:r>
            <a:r>
              <a:rPr lang="cs-CZ" altLang="cs-CZ" sz="2600" dirty="0" err="1"/>
              <a:t>glokalizace</a:t>
            </a:r>
            <a:r>
              <a:rPr lang="cs-CZ" altLang="cs-CZ" sz="2600" dirty="0"/>
              <a:t>“)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cs-CZ" altLang="cs-CZ" dirty="0"/>
          </a:p>
        </p:txBody>
      </p:sp>
      <p:sp>
        <p:nvSpPr>
          <p:cNvPr id="2" name="Šipka dolů 1"/>
          <p:cNvSpPr/>
          <p:nvPr/>
        </p:nvSpPr>
        <p:spPr>
          <a:xfrm>
            <a:off x="4283968" y="3825044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0696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25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cs-CZ" altLang="cs-CZ" sz="4000" dirty="0">
                <a:solidFill>
                  <a:schemeClr val="accent1"/>
                </a:solidFill>
              </a:rPr>
              <a:t>GLOBALIZACE</a:t>
            </a:r>
          </a:p>
        </p:txBody>
      </p:sp>
      <p:sp>
        <p:nvSpPr>
          <p:cNvPr id="17101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899592" y="1556792"/>
            <a:ext cx="7945958" cy="4824536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b="1" dirty="0"/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b="0" dirty="0"/>
              <a:t> </a:t>
            </a:r>
            <a:r>
              <a:rPr lang="cs-CZ" altLang="cs-CZ" sz="2400" b="0" dirty="0"/>
              <a:t>Vyžaduje novou konceptualizaci sociálního a kulturního světa: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sz="2400" b="0" dirty="0"/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400" b="0" dirty="0"/>
              <a:t>stále více lidí je „na cestě“, bez domova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400" b="1" dirty="0" err="1">
                <a:sym typeface="Wingdings" pitchFamily="2" charset="2"/>
              </a:rPr>
              <a:t>transnacionalizace</a:t>
            </a:r>
            <a:r>
              <a:rPr lang="cs-CZ" altLang="cs-CZ" sz="2400" b="1" dirty="0">
                <a:sym typeface="Wingdings" pitchFamily="2" charset="2"/>
              </a:rPr>
              <a:t> </a:t>
            </a:r>
            <a:r>
              <a:rPr lang="cs-CZ" altLang="cs-CZ" sz="2400" b="0" dirty="0">
                <a:sym typeface="Wingdings" pitchFamily="2" charset="2"/>
              </a:rPr>
              <a:t>– obývání více míst současně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400" b="1" dirty="0">
                <a:sym typeface="Wingdings" pitchFamily="2" charset="2"/>
              </a:rPr>
              <a:t>kosmopolitní </a:t>
            </a:r>
            <a:r>
              <a:rPr lang="cs-CZ" altLang="cs-CZ" sz="2400" b="0" dirty="0">
                <a:sym typeface="Wingdings" pitchFamily="2" charset="2"/>
              </a:rPr>
              <a:t>loajality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cs-CZ" altLang="cs-CZ" sz="2400" b="1" dirty="0">
                <a:sym typeface="Wingdings" pitchFamily="2" charset="2"/>
              </a:rPr>
              <a:t>                  DETERITORIALIZACE</a:t>
            </a:r>
          </a:p>
          <a:p>
            <a:pPr lvl="1" indent="0">
              <a:buNone/>
              <a:defRPr/>
            </a:pPr>
            <a:r>
              <a:rPr lang="cs-CZ" altLang="cs-CZ" sz="2400" b="0" dirty="0">
                <a:sym typeface="Wingdings" pitchFamily="2" charset="2"/>
              </a:rPr>
              <a:t> 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400" b="0" dirty="0">
                <a:sym typeface="Wingdings" pitchFamily="2" charset="2"/>
              </a:rPr>
              <a:t>A SOUČASNĚ </a:t>
            </a:r>
            <a:r>
              <a:rPr lang="cs-CZ" altLang="cs-CZ" sz="2400" b="0" dirty="0"/>
              <a:t>snaha budovat „místa“ – prostor obdařený kulturním významem, nesoucí specifickou identitu = „místo“ není samozřejmé, je </a:t>
            </a:r>
            <a:r>
              <a:rPr lang="cs-CZ" altLang="cs-CZ" sz="2400" b="1" dirty="0"/>
              <a:t>projektem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cs-CZ" altLang="cs-CZ" sz="2400" b="1" dirty="0"/>
              <a:t>                  RETERITORIALIZACE</a:t>
            </a:r>
          </a:p>
        </p:txBody>
      </p:sp>
    </p:spTree>
    <p:extLst>
      <p:ext uri="{BB962C8B-B14F-4D97-AF65-F5344CB8AC3E}">
        <p14:creationId xmlns:p14="http://schemas.microsoft.com/office/powerpoint/2010/main" val="300464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188640"/>
            <a:ext cx="8522022" cy="115212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/>
              <a:t>5 dimenzí současných globálních kulturních toků</a:t>
            </a:r>
            <a:br>
              <a:rPr lang="cs-CZ" altLang="cs-CZ" sz="3200" b="1" dirty="0"/>
            </a:br>
            <a:r>
              <a:rPr lang="cs-CZ" altLang="cs-CZ" sz="2400" b="1" dirty="0"/>
              <a:t>(rámec nové globální kulturní ekonomie) </a:t>
            </a:r>
            <a:r>
              <a:rPr lang="cs-CZ" altLang="cs-CZ" sz="3200" b="1" dirty="0"/>
              <a:t>:</a:t>
            </a:r>
          </a:p>
        </p:txBody>
      </p:sp>
      <p:sp>
        <p:nvSpPr>
          <p:cNvPr id="172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528" y="1773238"/>
            <a:ext cx="8522022" cy="453608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A</a:t>
            </a:r>
            <a:r>
              <a:rPr lang="cs-CZ" sz="2400" b="0" dirty="0" smtClean="0"/>
              <a:t>lternativní </a:t>
            </a:r>
            <a:r>
              <a:rPr lang="cs-CZ" sz="2400" b="0" u="sng" dirty="0"/>
              <a:t>prostorové</a:t>
            </a:r>
            <a:r>
              <a:rPr lang="cs-CZ" sz="2400" b="0" dirty="0"/>
              <a:t> vyjádření současnosti, která je amorfní, nestálá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b="0" dirty="0"/>
              <a:t>		</a:t>
            </a:r>
            <a:r>
              <a:rPr lang="cs-CZ" altLang="cs-CZ" sz="2400" b="0" dirty="0">
                <a:sym typeface="Wingdings" pitchFamily="2" charset="2"/>
              </a:rPr>
              <a:t>        </a:t>
            </a:r>
            <a:r>
              <a:rPr lang="cs-CZ" sz="2400" b="0" dirty="0"/>
              <a:t> </a:t>
            </a:r>
            <a:r>
              <a:rPr lang="cs-CZ" altLang="cs-CZ" sz="2400" b="0" dirty="0"/>
              <a:t>„</a:t>
            </a:r>
            <a:r>
              <a:rPr lang="cs-CZ" altLang="cs-CZ" sz="2400" b="1" dirty="0"/>
              <a:t>SCAPES</a:t>
            </a:r>
            <a:r>
              <a:rPr lang="cs-CZ" altLang="cs-CZ" sz="2400" b="0" dirty="0"/>
              <a:t>“</a:t>
            </a:r>
          </a:p>
          <a:p>
            <a:pPr marL="609600" indent="-6096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altLang="cs-CZ" sz="2400" b="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400" b="0" dirty="0"/>
              <a:t>proměnlivost, fluidita jednotlivých „</a:t>
            </a:r>
            <a:r>
              <a:rPr lang="cs-CZ" altLang="cs-CZ" sz="2400" b="0" dirty="0" err="1"/>
              <a:t>scapes</a:t>
            </a:r>
            <a:r>
              <a:rPr lang="cs-CZ" altLang="cs-CZ" sz="2400" b="0" dirty="0"/>
              <a:t>“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400" b="0" dirty="0" smtClean="0"/>
              <a:t>nikoli </a:t>
            </a:r>
            <a:r>
              <a:rPr lang="cs-CZ" altLang="cs-CZ" sz="2400" b="0" dirty="0"/>
              <a:t>objektivně dané vztahy, ale konstrukce, které se mění podle úhlu pohledu, dle situovanosti aktérů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400" b="0" dirty="0" smtClean="0"/>
              <a:t>dohromady </a:t>
            </a:r>
            <a:r>
              <a:rPr lang="cs-CZ" altLang="cs-CZ" sz="2400" b="0" dirty="0"/>
              <a:t>tvoří „</a:t>
            </a:r>
            <a:r>
              <a:rPr lang="cs-CZ" altLang="cs-CZ" sz="2400" b="0" dirty="0" err="1"/>
              <a:t>immagined</a:t>
            </a:r>
            <a:r>
              <a:rPr lang="cs-CZ" altLang="cs-CZ" sz="2400" b="0" dirty="0"/>
              <a:t> </a:t>
            </a:r>
            <a:r>
              <a:rPr lang="cs-CZ" altLang="cs-CZ" sz="2400" b="0" dirty="0" err="1"/>
              <a:t>worlds</a:t>
            </a:r>
            <a:r>
              <a:rPr lang="cs-CZ" altLang="cs-CZ" sz="2400" b="0" i="1" dirty="0"/>
              <a:t>“ </a:t>
            </a:r>
            <a:r>
              <a:rPr lang="cs-CZ" altLang="cs-CZ" sz="2400" b="0" dirty="0"/>
              <a:t>– řadu </a:t>
            </a:r>
            <a:r>
              <a:rPr lang="cs-CZ" altLang="cs-CZ" sz="2400" b="0" u="sng" dirty="0"/>
              <a:t>situovaných</a:t>
            </a:r>
            <a:r>
              <a:rPr lang="cs-CZ" altLang="cs-CZ" sz="2400" b="0" dirty="0"/>
              <a:t> představ světa, které si vytvářejí jedinci či skupiny</a:t>
            </a:r>
          </a:p>
        </p:txBody>
      </p:sp>
    </p:spTree>
    <p:extLst>
      <p:ext uri="{BB962C8B-B14F-4D97-AF65-F5344CB8AC3E}">
        <p14:creationId xmlns:p14="http://schemas.microsoft.com/office/powerpoint/2010/main" val="382782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476672"/>
            <a:ext cx="7992888" cy="104764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/>
              <a:t>5 dimenzí současných globálních kulturních toků</a:t>
            </a:r>
            <a:br>
              <a:rPr lang="cs-CZ" altLang="cs-CZ" sz="2800" b="1" dirty="0"/>
            </a:br>
            <a:endParaRPr lang="cs-CZ" altLang="cs-CZ" sz="2800" b="1" dirty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3568" y="1902296"/>
            <a:ext cx="8161982" cy="447903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cs-CZ" altLang="cs-CZ" sz="2400" b="1" dirty="0"/>
          </a:p>
          <a:p>
            <a:pPr eaLnBrk="1" hangingPunct="1"/>
            <a:r>
              <a:rPr lang="cs-CZ" altLang="cs-CZ" sz="2400" b="1" dirty="0" err="1"/>
              <a:t>Ethnoscapes</a:t>
            </a:r>
            <a:r>
              <a:rPr lang="cs-CZ" altLang="cs-CZ" sz="2400" b="1" dirty="0"/>
              <a:t> – </a:t>
            </a:r>
            <a:r>
              <a:rPr lang="cs-CZ" altLang="cs-CZ" sz="2400" b="0" dirty="0"/>
              <a:t>prostor lidí v pohybu </a:t>
            </a:r>
          </a:p>
          <a:p>
            <a:pPr eaLnBrk="1" hangingPunct="1"/>
            <a:r>
              <a:rPr lang="cs-CZ" altLang="cs-CZ" sz="2400" b="1" dirty="0" err="1"/>
              <a:t>Technoscapes</a:t>
            </a:r>
            <a:r>
              <a:rPr lang="cs-CZ" altLang="cs-CZ" sz="2400" b="1" dirty="0"/>
              <a:t> - </a:t>
            </a:r>
            <a:r>
              <a:rPr lang="cs-CZ" altLang="cs-CZ" sz="2400" dirty="0"/>
              <a:t> </a:t>
            </a:r>
            <a:r>
              <a:rPr lang="cs-CZ" altLang="cs-CZ" sz="2400" b="0" dirty="0"/>
              <a:t>„globální konfigurace … technologie“ </a:t>
            </a:r>
          </a:p>
          <a:p>
            <a:pPr eaLnBrk="1" hangingPunct="1"/>
            <a:r>
              <a:rPr lang="cs-CZ" altLang="cs-CZ" sz="2400" b="1" dirty="0" err="1"/>
              <a:t>Financescapes</a:t>
            </a:r>
            <a:r>
              <a:rPr lang="cs-CZ" altLang="cs-CZ" sz="2400" b="1" dirty="0"/>
              <a:t> – </a:t>
            </a:r>
            <a:r>
              <a:rPr lang="cs-CZ" altLang="cs-CZ" sz="2400" b="0" dirty="0"/>
              <a:t>tok kapitálu </a:t>
            </a:r>
          </a:p>
          <a:p>
            <a:pPr>
              <a:defRPr/>
            </a:pPr>
            <a:r>
              <a:rPr lang="cs-CZ" altLang="cs-CZ" sz="2400" b="1" dirty="0" err="1"/>
              <a:t>Mediascapes</a:t>
            </a:r>
            <a:r>
              <a:rPr lang="cs-CZ" altLang="cs-CZ" sz="2400" b="1" dirty="0"/>
              <a:t> -  </a:t>
            </a:r>
            <a:r>
              <a:rPr lang="cs-CZ" altLang="cs-CZ" sz="2400" dirty="0"/>
              <a:t>médií nesené a nabízené představy o světě; „demokratizace imaginace“, </a:t>
            </a:r>
          </a:p>
          <a:p>
            <a:pPr>
              <a:defRPr/>
            </a:pPr>
            <a:r>
              <a:rPr lang="cs-CZ" altLang="cs-CZ" sz="2400" b="1" dirty="0" err="1"/>
              <a:t>Ideoscapes</a:t>
            </a:r>
            <a:r>
              <a:rPr lang="cs-CZ" altLang="cs-CZ" sz="2400" b="1" dirty="0"/>
              <a:t> – </a:t>
            </a:r>
            <a:r>
              <a:rPr lang="cs-CZ" altLang="cs-CZ" sz="2400" dirty="0"/>
              <a:t>ideologická sdělení – představy i politické ideologie; sdílené </a:t>
            </a:r>
            <a:r>
              <a:rPr lang="cs-CZ" altLang="cs-CZ" sz="2400" dirty="0" err="1"/>
              <a:t>narativy</a:t>
            </a:r>
            <a:r>
              <a:rPr lang="cs-CZ" altLang="cs-CZ" sz="2400" dirty="0"/>
              <a:t> (demokracie, svoboda, blahobyt..)</a:t>
            </a:r>
          </a:p>
          <a:p>
            <a:pPr>
              <a:defRPr/>
            </a:pPr>
            <a:endParaRPr lang="cs-CZ" altLang="cs-CZ" sz="2400" dirty="0"/>
          </a:p>
          <a:p>
            <a:pPr marL="0" indent="0">
              <a:buNone/>
              <a:defRPr/>
            </a:pPr>
            <a:r>
              <a:rPr lang="cs-CZ" sz="2400" b="1" dirty="0"/>
              <a:t>„</a:t>
            </a:r>
            <a:r>
              <a:rPr lang="cs-CZ" sz="2400" b="1" dirty="0" err="1"/>
              <a:t>Scapes</a:t>
            </a:r>
            <a:r>
              <a:rPr lang="cs-CZ" sz="2400" b="1" dirty="0"/>
              <a:t>“ tvoří globální infrastrukturu, základ globálních kulturních roků, prolínají se a ovlivňují; představují základ současného „představovaného světa“.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981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332656"/>
            <a:ext cx="8385175" cy="936104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3600" b="1" dirty="0"/>
              <a:t>IMAGINACE</a:t>
            </a:r>
            <a:br>
              <a:rPr lang="cs-CZ" altLang="cs-CZ" sz="3600" b="1" dirty="0"/>
            </a:br>
            <a:r>
              <a:rPr lang="cs-CZ" altLang="cs-CZ" sz="3600" b="1" dirty="0"/>
              <a:t/>
            </a:r>
            <a:br>
              <a:rPr lang="cs-CZ" altLang="cs-CZ" sz="3600" b="1" dirty="0"/>
            </a:br>
            <a:r>
              <a:rPr lang="cs-CZ" altLang="cs-CZ" sz="3600" b="1" dirty="0"/>
              <a:t/>
            </a:r>
            <a:br>
              <a:rPr lang="cs-CZ" altLang="cs-CZ" sz="3600" b="1" dirty="0"/>
            </a:br>
            <a:endParaRPr lang="cs-CZ" altLang="cs-CZ" sz="3600" b="1" dirty="0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484784"/>
            <a:ext cx="7942511" cy="4611216"/>
          </a:xfrm>
        </p:spPr>
        <p:txBody>
          <a:bodyPr>
            <a:normAutofit/>
          </a:bodyPr>
          <a:lstStyle/>
          <a:p>
            <a:pPr eaLnBrk="1" hangingPunct="1"/>
            <a:endParaRPr lang="cs-CZ" altLang="cs-CZ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600" b="0" dirty="0" smtClean="0"/>
              <a:t>centrální </a:t>
            </a:r>
            <a:r>
              <a:rPr lang="cs-CZ" altLang="cs-CZ" sz="2600" b="1" dirty="0"/>
              <a:t>sociální praxe </a:t>
            </a:r>
            <a:r>
              <a:rPr lang="cs-CZ" altLang="cs-CZ" sz="2600" b="0" dirty="0"/>
              <a:t>současnosti, </a:t>
            </a:r>
            <a:r>
              <a:rPr lang="cs-CZ" altLang="cs-CZ" sz="2600" b="1" dirty="0"/>
              <a:t>klíčová součást globálního uspořádání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cs-CZ" altLang="cs-CZ" sz="2600" b="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600" b="0" dirty="0"/>
              <a:t>imaginace je centrální pro všechny formy jednání (</a:t>
            </a:r>
            <a:r>
              <a:rPr lang="cs-CZ" altLang="cs-CZ" sz="2600" b="0" dirty="0" err="1"/>
              <a:t>agency</a:t>
            </a:r>
            <a:r>
              <a:rPr lang="cs-CZ" altLang="cs-CZ" sz="2600" b="0" dirty="0"/>
              <a:t>) v globalizovaném světě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cs-CZ" altLang="cs-CZ" sz="2600" b="0" dirty="0"/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cs-CZ" altLang="cs-CZ" sz="2600" b="0" dirty="0"/>
              <a:t>imaginace je </a:t>
            </a:r>
            <a:r>
              <a:rPr lang="cs-CZ" altLang="cs-CZ" sz="2600" b="1" dirty="0">
                <a:solidFill>
                  <a:schemeClr val="accent2"/>
                </a:solidFill>
              </a:rPr>
              <a:t>prostorem vyjednávání mezi oblastí jednání (individuum) a globálně definovanými </a:t>
            </a:r>
            <a:r>
              <a:rPr lang="cs-CZ" altLang="cs-CZ" sz="2600" b="1">
                <a:solidFill>
                  <a:schemeClr val="accent2"/>
                </a:solidFill>
              </a:rPr>
              <a:t>poli </a:t>
            </a:r>
            <a:r>
              <a:rPr lang="cs-CZ" altLang="cs-CZ" sz="2600" b="1" smtClean="0">
                <a:solidFill>
                  <a:schemeClr val="accent2"/>
                </a:solidFill>
              </a:rPr>
              <a:t>možností</a:t>
            </a:r>
            <a:endParaRPr lang="cs-CZ" altLang="cs-CZ" sz="2600" b="0" dirty="0"/>
          </a:p>
        </p:txBody>
      </p:sp>
    </p:spTree>
    <p:extLst>
      <p:ext uri="{BB962C8B-B14F-4D97-AF65-F5344CB8AC3E}">
        <p14:creationId xmlns:p14="http://schemas.microsoft.com/office/powerpoint/2010/main" val="130244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err="1" smtClean="0"/>
              <a:t>Deteritorializace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71320"/>
            <a:ext cx="8351840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 err="1" smtClean="0"/>
              <a:t>Deleuze</a:t>
            </a:r>
            <a:r>
              <a:rPr lang="cs-CZ" sz="2400" b="1" dirty="0" smtClean="0"/>
              <a:t> a </a:t>
            </a:r>
            <a:r>
              <a:rPr lang="cs-CZ" sz="2400" b="1" dirty="0" err="1" smtClean="0"/>
              <a:t>Guattari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i="1" dirty="0" smtClean="0"/>
              <a:t>Anti-Oidipus</a:t>
            </a:r>
            <a:r>
              <a:rPr lang="cs-CZ" sz="2400" dirty="0" smtClean="0"/>
              <a:t>,1972)</a:t>
            </a:r>
          </a:p>
          <a:p>
            <a:r>
              <a:rPr lang="cs-CZ" sz="2400" dirty="0" smtClean="0"/>
              <a:t>Autoři termínu, který chápou jako „</a:t>
            </a:r>
            <a:r>
              <a:rPr lang="cs-CZ" sz="2400" b="1" i="1" dirty="0" smtClean="0"/>
              <a:t>pohyb, při kterém je opouštěno teritorium</a:t>
            </a:r>
            <a:r>
              <a:rPr lang="cs-CZ" sz="2400" dirty="0" smtClean="0"/>
              <a:t>“ – JAKÉKOLI, nejen geografické</a:t>
            </a:r>
          </a:p>
          <a:p>
            <a:endParaRPr lang="cs-CZ" sz="2400" dirty="0" smtClean="0"/>
          </a:p>
          <a:p>
            <a:pPr marL="0" indent="0" algn="ctr">
              <a:buNone/>
            </a:pPr>
            <a:r>
              <a:rPr lang="cs-CZ" sz="2400" b="1" dirty="0" smtClean="0"/>
              <a:t>A. </a:t>
            </a:r>
            <a:r>
              <a:rPr lang="cs-CZ" sz="2400" b="1" dirty="0" err="1" smtClean="0"/>
              <a:t>Appadurai</a:t>
            </a:r>
            <a:endParaRPr lang="cs-CZ" sz="2400" b="1" dirty="0"/>
          </a:p>
          <a:p>
            <a:r>
              <a:rPr lang="cs-CZ" sz="2400" dirty="0" smtClean="0"/>
              <a:t>Užší </a:t>
            </a:r>
            <a:r>
              <a:rPr lang="cs-CZ" sz="2400" dirty="0" smtClean="0"/>
              <a:t>pojetí: důsledek/průvodní </a:t>
            </a:r>
            <a:r>
              <a:rPr lang="cs-CZ" sz="2400" dirty="0"/>
              <a:t>jev globálních kulturních toků</a:t>
            </a:r>
          </a:p>
          <a:p>
            <a:r>
              <a:rPr lang="cs-CZ" sz="2400" dirty="0"/>
              <a:t>Procesy oslabování vazby mezi kulturou a místem = kultura (v širokém smyslu slova) se z lokálních zdrojů šíří globálně, není vázána ani na konkrétní místo, ani na konkrétní lidi</a:t>
            </a:r>
          </a:p>
          <a:p>
            <a:r>
              <a:rPr lang="cs-CZ" sz="2400" dirty="0" err="1"/>
              <a:t>Deteritorializace</a:t>
            </a:r>
            <a:r>
              <a:rPr lang="cs-CZ" sz="2400" dirty="0"/>
              <a:t> IDENTIT: vytváření identit není vázáno na konkrétní místa a kultury, ale děje se v globálním, fluidním, proměnlivém prostředí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849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 err="1" smtClean="0"/>
              <a:t>Deteritorializace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71320"/>
            <a:ext cx="8351840" cy="514116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Deterritorialization</a:t>
            </a:r>
            <a:r>
              <a:rPr lang="en-US" dirty="0"/>
              <a:t>, in general, is one of the central forces of the modern world because it brings laboring populations in to the lower-class sectors and spaces of relatively wealthy societies, while sometimes creating exaggerated and intensified </a:t>
            </a:r>
            <a:r>
              <a:rPr lang="en-US" b="1" dirty="0"/>
              <a:t>senses of criticism or attachment to politics in the home state</a:t>
            </a:r>
            <a:r>
              <a:rPr lang="en-US" dirty="0"/>
              <a:t>. </a:t>
            </a:r>
            <a:r>
              <a:rPr lang="en-US" dirty="0" err="1"/>
              <a:t>Deterritorialization</a:t>
            </a:r>
            <a:r>
              <a:rPr lang="en-US" dirty="0"/>
              <a:t>, whether of Hindus, Sikhs, Palestinians, or Ukrainians, is now at the core of a variety of global fundamentalisms, including Islamic and Hindu fundamentalism. In the Hindu case, for </a:t>
            </a:r>
            <a:r>
              <a:rPr lang="en-US" dirty="0" smtClean="0"/>
              <a:t>example</a:t>
            </a:r>
            <a:r>
              <a:rPr lang="cs-CZ" dirty="0" smtClean="0"/>
              <a:t> …</a:t>
            </a:r>
            <a:r>
              <a:rPr lang="en-US" dirty="0" smtClean="0"/>
              <a:t> </a:t>
            </a:r>
            <a:r>
              <a:rPr lang="en-US" dirty="0"/>
              <a:t>At the same time, </a:t>
            </a:r>
            <a:r>
              <a:rPr lang="en-US" b="1" dirty="0" err="1"/>
              <a:t>deterritorialization</a:t>
            </a:r>
            <a:r>
              <a:rPr lang="en-US" b="1" dirty="0"/>
              <a:t> creates new markets for film companies, art impressions, and travel agencies</a:t>
            </a:r>
            <a:r>
              <a:rPr lang="en-US" dirty="0"/>
              <a:t>, which thrive on the end of the </a:t>
            </a:r>
            <a:r>
              <a:rPr lang="en-US" dirty="0" err="1"/>
              <a:t>deterritorialized</a:t>
            </a:r>
            <a:r>
              <a:rPr lang="en-US" dirty="0"/>
              <a:t> population for </a:t>
            </a:r>
            <a:r>
              <a:rPr lang="en-US" b="1" dirty="0"/>
              <a:t>contact with its homeland</a:t>
            </a:r>
            <a:r>
              <a:rPr lang="en-US" dirty="0"/>
              <a:t>. Naturally, these invented homelands, which constitute the </a:t>
            </a:r>
            <a:r>
              <a:rPr lang="en-US" b="1" dirty="0" err="1"/>
              <a:t>mediascapes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err="1"/>
              <a:t>deterritorialized</a:t>
            </a:r>
            <a:r>
              <a:rPr lang="en-US" dirty="0"/>
              <a:t> groups, can often become sufficiently fantastic and one-sided that they provide the material for new </a:t>
            </a:r>
            <a:r>
              <a:rPr lang="en-US" b="1" dirty="0" err="1"/>
              <a:t>ideoscapes</a:t>
            </a:r>
            <a:r>
              <a:rPr lang="en-US" dirty="0"/>
              <a:t> in which ethnic conflicts can begin to </a:t>
            </a:r>
            <a:r>
              <a:rPr lang="en-US" dirty="0" smtClean="0"/>
              <a:t>erupt</a:t>
            </a:r>
            <a:r>
              <a:rPr lang="cs-CZ" dirty="0" smtClean="0"/>
              <a:t>. </a:t>
            </a:r>
          </a:p>
          <a:p>
            <a:pPr marL="0" indent="0" algn="r">
              <a:buNone/>
            </a:pPr>
            <a:r>
              <a:rPr lang="cs-CZ" dirty="0" smtClean="0"/>
              <a:t>(</a:t>
            </a:r>
            <a:r>
              <a:rPr lang="en-US" dirty="0" err="1"/>
              <a:t>Appadurai</a:t>
            </a:r>
            <a:r>
              <a:rPr lang="en-US" dirty="0"/>
              <a:t>, Arjun. (1990). </a:t>
            </a:r>
            <a:r>
              <a:rPr lang="en-US" i="1" dirty="0"/>
              <a:t>Disjuncture and Difference in the Global Cultural </a:t>
            </a:r>
            <a:r>
              <a:rPr lang="en-US" i="1" dirty="0" smtClean="0"/>
              <a:t>Economy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066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4368</TotalTime>
  <Words>1207</Words>
  <Application>Microsoft Office PowerPoint</Application>
  <PresentationFormat>Předvádění na obrazovce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Tw Cen MT</vt:lpstr>
      <vt:lpstr>Wingdings</vt:lpstr>
      <vt:lpstr>Wingdings 2</vt:lpstr>
      <vt:lpstr>Medián</vt:lpstr>
      <vt:lpstr>Antropologie a prostor  IV. arjun appadurai,   Liisa Malkki,   Akhil Gupta,     James Ferguson     </vt:lpstr>
      <vt:lpstr>Teoretizace prostoru pod vlivem globalizace</vt:lpstr>
      <vt:lpstr>Appadurai, Arjun (1996): Modernity at Large. Cultural Dimensions of Globalization.  Minnesota: University of Minnesota Press. </vt:lpstr>
      <vt:lpstr>GLOBALIZACE</vt:lpstr>
      <vt:lpstr>5 dimenzí současných globálních kulturních toků (rámec nové globální kulturní ekonomie) :</vt:lpstr>
      <vt:lpstr>5 dimenzí současných globálních kulturních toků </vt:lpstr>
      <vt:lpstr>    IMAGINACE   </vt:lpstr>
      <vt:lpstr>Deteritorializace</vt:lpstr>
      <vt:lpstr>Deteritorializace</vt:lpstr>
      <vt:lpstr>MALKKI, L. (1992): National Geographic: the Rooting of Peoples and the Territorialization of National Identity among Scholars and Refugees. Cultural Anthropology 7 (1): 24-44 </vt:lpstr>
      <vt:lpstr>MALKKI, L. (1992): National Geographic: the Rooting of Peoples and the Territorialization of National Identity among Scholars and Refugees. Cultural Anthropology 7 (1): 24-44 </vt:lpstr>
      <vt:lpstr>https://www.theguardian.com/education/gallery/2015/jan/23/a-language-family-tree-in-pictures</vt:lpstr>
      <vt:lpstr>HUMAN FAMILY TREE https://australian.museum/learn/science/human-evolution/the-human-family-tree/</vt:lpstr>
      <vt:lpstr>MALKKI, L. (1992): National Geographic: the Rooting of Peoples and the Territorialization of National Identity among Scholars and Refugees. Cultural Anthropology 7 (1): 24-44 </vt:lpstr>
      <vt:lpstr>Prezentace aplikace PowerPoint</vt:lpstr>
      <vt:lpstr>Důsledky teritorializujícího diskurzu</vt:lpstr>
      <vt:lpstr>Reteritorializace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Antropologie míst a ne-míst   III. arjun appadurai,  Liisa Malkki Akhil Gupta, James Fersguson</dc:title>
  <dc:creator>zandlova@live.com</dc:creator>
  <cp:lastModifiedBy>Markéta Zandlová</cp:lastModifiedBy>
  <cp:revision>33</cp:revision>
  <dcterms:created xsi:type="dcterms:W3CDTF">2016-03-06T14:22:52Z</dcterms:created>
  <dcterms:modified xsi:type="dcterms:W3CDTF">2023-10-30T14:45:48Z</dcterms:modified>
</cp:coreProperties>
</file>